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256" r:id="rId2"/>
    <p:sldId id="261" r:id="rId3"/>
    <p:sldId id="260"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2" r:id="rId63"/>
    <p:sldId id="360"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p:cViewPr>
        <p:scale>
          <a:sx n="51" d="100"/>
          <a:sy n="51" d="100"/>
        </p:scale>
        <p:origin x="-1242" y="-678"/>
      </p:cViewPr>
      <p:guideLst>
        <p:guide orient="horz" pos="2160"/>
        <p:guide pos="3840"/>
      </p:guideLst>
    </p:cSldViewPr>
  </p:slideViewPr>
  <p:notesTextViewPr>
    <p:cViewPr>
      <p:scale>
        <a:sx n="1" d="1"/>
        <a:sy n="1" d="1"/>
      </p:scale>
      <p:origin x="0" y="0"/>
    </p:cViewPr>
  </p:notesTextViewPr>
  <p:notesViewPr>
    <p:cSldViewPr snapToGrid="0">
      <p:cViewPr varScale="1">
        <p:scale>
          <a:sx n="32" d="100"/>
          <a:sy n="32" d="100"/>
        </p:scale>
        <p:origin x="331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32E495F-ED62-4BC8-9474-6266BA0119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a:extLst>
              <a:ext uri="{FF2B5EF4-FFF2-40B4-BE49-F238E27FC236}">
                <a16:creationId xmlns:a16="http://schemas.microsoft.com/office/drawing/2014/main" xmlns="" id="{1101457B-0266-453F-BB0B-8DB9A43527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CCDBFC-F654-4252-9347-7624F1F38AB6}" type="datetimeFigureOut">
              <a:rPr lang="uk-UA" smtClean="0"/>
              <a:t>06.11.2018</a:t>
            </a:fld>
            <a:endParaRPr lang="uk-UA"/>
          </a:p>
        </p:txBody>
      </p:sp>
      <p:sp>
        <p:nvSpPr>
          <p:cNvPr id="4" name="Footer Placeholder 3">
            <a:extLst>
              <a:ext uri="{FF2B5EF4-FFF2-40B4-BE49-F238E27FC236}">
                <a16:creationId xmlns:a16="http://schemas.microsoft.com/office/drawing/2014/main" xmlns="" id="{ACBE0AB3-7636-452E-9CD9-426AE18F0B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5" name="Slide Number Placeholder 4">
            <a:extLst>
              <a:ext uri="{FF2B5EF4-FFF2-40B4-BE49-F238E27FC236}">
                <a16:creationId xmlns:a16="http://schemas.microsoft.com/office/drawing/2014/main" xmlns="" id="{2CCE324C-9BA4-4D8A-B398-E0BB000996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B1440D-67B4-44C1-8DFB-F4D881E05AF9}" type="slidenum">
              <a:rPr lang="uk-UA" smtClean="0"/>
              <a:t>‹#›</a:t>
            </a:fld>
            <a:endParaRPr lang="uk-UA"/>
          </a:p>
        </p:txBody>
      </p:sp>
    </p:spTree>
    <p:extLst>
      <p:ext uri="{BB962C8B-B14F-4D97-AF65-F5344CB8AC3E}">
        <p14:creationId xmlns:p14="http://schemas.microsoft.com/office/powerpoint/2010/main" val="1031057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886A3-EA8B-488D-8E04-697FB175B09B}" type="datetimeFigureOut">
              <a:rPr lang="uk-UA" smtClean="0"/>
              <a:t>06.11.2018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5E7AB-A0A3-408D-A6FE-19647805A029}" type="slidenum">
              <a:rPr lang="uk-UA" smtClean="0"/>
              <a:t>‹#›</a:t>
            </a:fld>
            <a:endParaRPr lang="uk-UA"/>
          </a:p>
        </p:txBody>
      </p:sp>
    </p:spTree>
    <p:extLst>
      <p:ext uri="{BB962C8B-B14F-4D97-AF65-F5344CB8AC3E}">
        <p14:creationId xmlns:p14="http://schemas.microsoft.com/office/powerpoint/2010/main" val="3112154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2BF5E7AB-A0A3-408D-A6FE-19647805A029}" type="slidenum">
              <a:rPr lang="uk-UA" smtClean="0"/>
              <a:t>65</a:t>
            </a:fld>
            <a:endParaRPr lang="uk-UA"/>
          </a:p>
        </p:txBody>
      </p:sp>
    </p:spTree>
    <p:extLst>
      <p:ext uri="{BB962C8B-B14F-4D97-AF65-F5344CB8AC3E}">
        <p14:creationId xmlns:p14="http://schemas.microsoft.com/office/powerpoint/2010/main" val="1158476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94980"/>
            <a:ext cx="9144000" cy="1815063"/>
          </a:xfrm>
        </p:spPr>
        <p:txBody>
          <a:bodyPr anchor="b"/>
          <a:lstStyle>
            <a:lvl1pPr algn="ctr">
              <a:defRPr sz="6000"/>
            </a:lvl1pPr>
          </a:lstStyle>
          <a:p>
            <a:r>
              <a:rPr lang="en-US" dirty="0"/>
              <a:t>Click to edit Master title style</a:t>
            </a:r>
            <a:endParaRPr lang="uk-UA" dirty="0"/>
          </a:p>
        </p:txBody>
      </p:sp>
      <p:sp>
        <p:nvSpPr>
          <p:cNvPr id="3" name="Subtitle 2"/>
          <p:cNvSpPr>
            <a:spLocks noGrp="1"/>
          </p:cNvSpPr>
          <p:nvPr>
            <p:ph type="subTitle" idx="1"/>
          </p:nvPr>
        </p:nvSpPr>
        <p:spPr>
          <a:xfrm>
            <a:off x="1524000" y="4775200"/>
            <a:ext cx="9144000" cy="4826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uk-UA"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09476" y="5575087"/>
            <a:ext cx="3077906" cy="1282913"/>
          </a:xfrm>
          <a:prstGeom prst="rect">
            <a:avLst/>
          </a:prstGeom>
        </p:spPr>
      </p:pic>
      <p:pic>
        <p:nvPicPr>
          <p:cNvPr id="21" name="Grafik 15" descr="https://photos-4.dropbox.com/t/2/AAA6kXq1VrVCt7zeCkQnJjqd-Uf0hU3WdLDIzxcA2P5G6Q/12/79661504/jpeg/32x32/1/1449000000/0/2/BE-Logo.jpg/EMOT8z0YkxMgASACKAE/28gZjga5LvkhGHCYzXp5oJMJ4rw03bi62HcdUwelE2o?size_mode=3&amp;size=1280x960"/>
          <p:cNvPicPr/>
          <p:nvPr userDrawn="1"/>
        </p:nvPicPr>
        <p:blipFill>
          <a:blip r:embed="rId3" cstate="print"/>
          <a:srcRect/>
          <a:stretch>
            <a:fillRect/>
          </a:stretch>
        </p:blipFill>
        <p:spPr bwMode="auto">
          <a:xfrm>
            <a:off x="8979236" y="5985736"/>
            <a:ext cx="1698002" cy="418576"/>
          </a:xfrm>
          <a:prstGeom prst="rect">
            <a:avLst/>
          </a:prstGeom>
          <a:noFill/>
          <a:ln w="9525">
            <a:noFill/>
            <a:miter lim="800000"/>
            <a:headEnd/>
            <a:tailEnd/>
          </a:ln>
        </p:spPr>
      </p:pic>
      <p:sp>
        <p:nvSpPr>
          <p:cNvPr id="22" name="TextBox 21"/>
          <p:cNvSpPr txBox="1"/>
          <p:nvPr userDrawn="1"/>
        </p:nvSpPr>
        <p:spPr>
          <a:xfrm>
            <a:off x="3713019" y="6086764"/>
            <a:ext cx="1764146" cy="307777"/>
          </a:xfrm>
          <a:prstGeom prst="rect">
            <a:avLst/>
          </a:prstGeom>
          <a:noFill/>
        </p:spPr>
        <p:txBody>
          <a:bodyPr wrap="square" rtlCol="0">
            <a:spAutoFit/>
          </a:bodyPr>
          <a:lstStyle/>
          <a:p>
            <a:r>
              <a:rPr lang="en-GB" sz="1400" dirty="0">
                <a:solidFill>
                  <a:schemeClr val="tx1">
                    <a:lumMod val="50000"/>
                    <a:lumOff val="50000"/>
                  </a:schemeClr>
                </a:solidFill>
              </a:rPr>
              <a:t>in partnership with </a:t>
            </a:r>
            <a:endParaRPr lang="uk-UA" sz="1400" dirty="0">
              <a:solidFill>
                <a:schemeClr val="tx1">
                  <a:lumMod val="50000"/>
                  <a:lumOff val="50000"/>
                </a:schemeClr>
              </a:solidFill>
            </a:endParaRPr>
          </a:p>
        </p:txBody>
      </p:sp>
      <p:pic>
        <p:nvPicPr>
          <p:cNvPr id="10" name="Picture 9">
            <a:extLst>
              <a:ext uri="{FF2B5EF4-FFF2-40B4-BE49-F238E27FC236}">
                <a16:creationId xmlns:a16="http://schemas.microsoft.com/office/drawing/2014/main" xmlns="" id="{6EB73C3D-2AA1-4DFD-B4C2-282E31A7E5D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36688" y="309245"/>
            <a:ext cx="7425206" cy="1754520"/>
          </a:xfrm>
          <a:prstGeom prst="rect">
            <a:avLst/>
          </a:prstGeom>
          <a:noFill/>
          <a:ln>
            <a:noFill/>
          </a:ln>
        </p:spPr>
      </p:pic>
      <p:pic>
        <p:nvPicPr>
          <p:cNvPr id="9" name="Picture 8">
            <a:extLst>
              <a:ext uri="{FF2B5EF4-FFF2-40B4-BE49-F238E27FC236}">
                <a16:creationId xmlns:a16="http://schemas.microsoft.com/office/drawing/2014/main" xmlns="" id="{16DF3E56-FBEC-4C30-BF9A-CD49692D76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45582" y="5724926"/>
            <a:ext cx="1749556" cy="704088"/>
          </a:xfrm>
          <a:prstGeom prst="rect">
            <a:avLst/>
          </a:prstGeom>
          <a:noFill/>
          <a:ln>
            <a:noFill/>
          </a:ln>
        </p:spPr>
      </p:pic>
    </p:spTree>
    <p:extLst>
      <p:ext uri="{BB962C8B-B14F-4D97-AF65-F5344CB8AC3E}">
        <p14:creationId xmlns:p14="http://schemas.microsoft.com/office/powerpoint/2010/main" val="35712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uk-U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6E3847-D952-4F85-B5DE-DC957C74EADA}" type="datetimeFigureOut">
              <a:rPr lang="uk-UA" smtClean="0"/>
              <a:t>06.11.2018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342782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uk-U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p:cNvSpPr>
            <a:spLocks noGrp="1"/>
          </p:cNvSpPr>
          <p:nvPr>
            <p:ph type="dt" sz="half" idx="10"/>
          </p:nvPr>
        </p:nvSpPr>
        <p:spPr/>
        <p:txBody>
          <a:bodyPr/>
          <a:lstStyle/>
          <a:p>
            <a:fld id="{CB6E3847-D952-4F85-B5DE-DC957C74EADA}" type="datetimeFigureOut">
              <a:rPr lang="uk-UA" smtClean="0"/>
              <a:t>06.11.2018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391574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uk-U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p:cNvSpPr>
            <a:spLocks noGrp="1"/>
          </p:cNvSpPr>
          <p:nvPr>
            <p:ph type="dt" sz="half" idx="10"/>
          </p:nvPr>
        </p:nvSpPr>
        <p:spPr/>
        <p:txBody>
          <a:bodyPr/>
          <a:lstStyle/>
          <a:p>
            <a:fld id="{CB6E3847-D952-4F85-B5DE-DC957C74EADA}" type="datetimeFigureOut">
              <a:rPr lang="uk-UA" smtClean="0"/>
              <a:t>06.11.2018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207283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204001"/>
            <a:ext cx="9144000" cy="992018"/>
          </a:xfrm>
        </p:spPr>
        <p:txBody>
          <a:bodyPr anchor="b">
            <a:normAutofit/>
          </a:bodyPr>
          <a:lstStyle>
            <a:lvl1pPr algn="ctr">
              <a:defRPr sz="4400">
                <a:solidFill>
                  <a:schemeClr val="tx1">
                    <a:lumMod val="50000"/>
                    <a:lumOff val="50000"/>
                  </a:schemeClr>
                </a:solidFill>
              </a:defRPr>
            </a:lvl1pPr>
          </a:lstStyle>
          <a:p>
            <a:r>
              <a:rPr lang="en-US" dirty="0"/>
              <a:t>Project Partners:</a:t>
            </a:r>
            <a:endParaRPr lang="uk-UA" dirty="0"/>
          </a:p>
        </p:txBody>
      </p:sp>
      <p:pic>
        <p:nvPicPr>
          <p:cNvPr id="10" name="Picture 9">
            <a:extLst>
              <a:ext uri="{FF2B5EF4-FFF2-40B4-BE49-F238E27FC236}">
                <a16:creationId xmlns:a16="http://schemas.microsoft.com/office/drawing/2014/main" xmlns="" id="{6EB73C3D-2AA1-4DFD-B4C2-282E31A7E5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688" y="309245"/>
            <a:ext cx="7425206" cy="1754520"/>
          </a:xfrm>
          <a:prstGeom prst="rect">
            <a:avLst/>
          </a:prstGeom>
          <a:noFill/>
          <a:ln>
            <a:noFill/>
          </a:ln>
        </p:spPr>
      </p:pic>
      <p:pic>
        <p:nvPicPr>
          <p:cNvPr id="12" name="Picture 11">
            <a:extLst>
              <a:ext uri="{FF2B5EF4-FFF2-40B4-BE49-F238E27FC236}">
                <a16:creationId xmlns:a16="http://schemas.microsoft.com/office/drawing/2014/main" xmlns="" id="{7C4D956B-0988-41F8-934F-CFD5C81E99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1278" y="5622736"/>
            <a:ext cx="4950519" cy="1169770"/>
          </a:xfrm>
          <a:prstGeom prst="rect">
            <a:avLst/>
          </a:prstGeom>
          <a:noFill/>
          <a:ln>
            <a:noFill/>
          </a:ln>
        </p:spPr>
      </p:pic>
      <p:pic>
        <p:nvPicPr>
          <p:cNvPr id="13" name="Picture 12">
            <a:extLst>
              <a:ext uri="{FF2B5EF4-FFF2-40B4-BE49-F238E27FC236}">
                <a16:creationId xmlns:a16="http://schemas.microsoft.com/office/drawing/2014/main" xmlns="" id="{1DF37B90-63BC-44FD-90A2-5A515A41AE8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91756" y="3298544"/>
            <a:ext cx="2203171" cy="1880341"/>
          </a:xfrm>
          <a:prstGeom prst="rect">
            <a:avLst/>
          </a:prstGeom>
        </p:spPr>
      </p:pic>
      <p:pic>
        <p:nvPicPr>
          <p:cNvPr id="14" name="Picture 13">
            <a:extLst>
              <a:ext uri="{FF2B5EF4-FFF2-40B4-BE49-F238E27FC236}">
                <a16:creationId xmlns:a16="http://schemas.microsoft.com/office/drawing/2014/main" xmlns="" id="{67DAFA03-70BD-423C-A2D5-E21CC75700A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07730" y="3575060"/>
            <a:ext cx="2914767" cy="1484075"/>
          </a:xfrm>
          <a:prstGeom prst="rect">
            <a:avLst/>
          </a:prstGeom>
        </p:spPr>
      </p:pic>
      <p:pic>
        <p:nvPicPr>
          <p:cNvPr id="5" name="Picture 4">
            <a:extLst>
              <a:ext uri="{FF2B5EF4-FFF2-40B4-BE49-F238E27FC236}">
                <a16:creationId xmlns:a16="http://schemas.microsoft.com/office/drawing/2014/main" xmlns="" id="{AD17912C-6835-4F92-B494-58F1D40DA1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00901" y="3538017"/>
            <a:ext cx="1354421" cy="1521119"/>
          </a:xfrm>
          <a:prstGeom prst="rect">
            <a:avLst/>
          </a:prstGeom>
        </p:spPr>
      </p:pic>
      <p:grpSp>
        <p:nvGrpSpPr>
          <p:cNvPr id="3" name="Group 2">
            <a:extLst>
              <a:ext uri="{FF2B5EF4-FFF2-40B4-BE49-F238E27FC236}">
                <a16:creationId xmlns:a16="http://schemas.microsoft.com/office/drawing/2014/main" xmlns="" id="{32EC3D9F-705C-4145-BA86-3A857A605188}"/>
              </a:ext>
            </a:extLst>
          </p:cNvPr>
          <p:cNvGrpSpPr/>
          <p:nvPr userDrawn="1"/>
        </p:nvGrpSpPr>
        <p:grpSpPr>
          <a:xfrm>
            <a:off x="5995443" y="5626387"/>
            <a:ext cx="5560681" cy="928710"/>
            <a:chOff x="5995443" y="5626387"/>
            <a:chExt cx="5560681" cy="928710"/>
          </a:xfrm>
        </p:grpSpPr>
        <p:pic>
          <p:nvPicPr>
            <p:cNvPr id="11" name="Picture 10">
              <a:extLst>
                <a:ext uri="{FF2B5EF4-FFF2-40B4-BE49-F238E27FC236}">
                  <a16:creationId xmlns:a16="http://schemas.microsoft.com/office/drawing/2014/main" xmlns="" id="{068419E4-9262-402A-A596-A4AFACD85A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54278" t="77714" r="1650" b="16471"/>
            <a:stretch/>
          </p:blipFill>
          <p:spPr>
            <a:xfrm>
              <a:off x="5995443" y="5626387"/>
              <a:ext cx="5373280" cy="397341"/>
            </a:xfrm>
            <a:prstGeom prst="rect">
              <a:avLst/>
            </a:prstGeom>
          </p:spPr>
        </p:pic>
        <p:pic>
          <p:nvPicPr>
            <p:cNvPr id="15" name="Picture 14">
              <a:extLst>
                <a:ext uri="{FF2B5EF4-FFF2-40B4-BE49-F238E27FC236}">
                  <a16:creationId xmlns:a16="http://schemas.microsoft.com/office/drawing/2014/main" xmlns="" id="{6D77D063-5BFD-4F57-8B7C-C8DDC72926B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314366" y="5960921"/>
              <a:ext cx="1294671" cy="521025"/>
            </a:xfrm>
            <a:prstGeom prst="rect">
              <a:avLst/>
            </a:prstGeom>
            <a:noFill/>
            <a:ln>
              <a:noFill/>
            </a:ln>
          </p:spPr>
        </p:pic>
        <p:pic>
          <p:nvPicPr>
            <p:cNvPr id="16" name="Picture 15">
              <a:extLst>
                <a:ext uri="{FF2B5EF4-FFF2-40B4-BE49-F238E27FC236}">
                  <a16:creationId xmlns:a16="http://schemas.microsoft.com/office/drawing/2014/main" xmlns="" id="{068419E4-9262-402A-A596-A4AFACD85A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68118" t="83012" r="14913" b="8750"/>
            <a:stretch/>
          </p:blipFill>
          <p:spPr bwMode="auto">
            <a:xfrm>
              <a:off x="7602601" y="5945485"/>
              <a:ext cx="2235107" cy="609612"/>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xmlns="" id="{068419E4-9262-402A-A596-A4AFACD85A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84384" t="83012" r="1650" b="8750"/>
            <a:stretch/>
          </p:blipFill>
          <p:spPr bwMode="auto">
            <a:xfrm>
              <a:off x="9716563" y="5939477"/>
              <a:ext cx="1839561" cy="609612"/>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0860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uk-UA" dirty="0"/>
          </a:p>
        </p:txBody>
      </p:sp>
      <p:sp>
        <p:nvSpPr>
          <p:cNvPr id="3" name="Content Placeholder 2"/>
          <p:cNvSpPr>
            <a:spLocks noGrp="1"/>
          </p:cNvSpPr>
          <p:nvPr>
            <p:ph idx="1"/>
          </p:nvPr>
        </p:nvSpPr>
        <p:spPr>
          <a:xfrm>
            <a:off x="838200" y="1838507"/>
            <a:ext cx="10515600" cy="37647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pic>
        <p:nvPicPr>
          <p:cNvPr id="266" name="Picture 265">
            <a:extLst>
              <a:ext uri="{FF2B5EF4-FFF2-40B4-BE49-F238E27FC236}">
                <a16:creationId xmlns:a16="http://schemas.microsoft.com/office/drawing/2014/main" xmlns="" id="{821667DF-760A-40BD-B6DB-D953AD8D6C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1278" y="5622736"/>
            <a:ext cx="4950519" cy="1169770"/>
          </a:xfrm>
          <a:prstGeom prst="rect">
            <a:avLst/>
          </a:prstGeom>
          <a:noFill/>
          <a:ln>
            <a:noFill/>
          </a:ln>
        </p:spPr>
      </p:pic>
      <p:grpSp>
        <p:nvGrpSpPr>
          <p:cNvPr id="12" name="Group 11">
            <a:extLst>
              <a:ext uri="{FF2B5EF4-FFF2-40B4-BE49-F238E27FC236}">
                <a16:creationId xmlns:a16="http://schemas.microsoft.com/office/drawing/2014/main" xmlns="" id="{CC06E425-5532-449B-884C-D9F11F59C7BA}"/>
              </a:ext>
            </a:extLst>
          </p:cNvPr>
          <p:cNvGrpSpPr/>
          <p:nvPr userDrawn="1"/>
        </p:nvGrpSpPr>
        <p:grpSpPr>
          <a:xfrm>
            <a:off x="5995443" y="5626387"/>
            <a:ext cx="5560681" cy="928710"/>
            <a:chOff x="5995443" y="5626387"/>
            <a:chExt cx="5560681" cy="928710"/>
          </a:xfrm>
        </p:grpSpPr>
        <p:pic>
          <p:nvPicPr>
            <p:cNvPr id="13" name="Picture 12">
              <a:extLst>
                <a:ext uri="{FF2B5EF4-FFF2-40B4-BE49-F238E27FC236}">
                  <a16:creationId xmlns:a16="http://schemas.microsoft.com/office/drawing/2014/main" xmlns="" id="{1050591B-4FF0-4939-A7B3-F11842E88FE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54278" t="77714" r="1650" b="16471"/>
            <a:stretch/>
          </p:blipFill>
          <p:spPr>
            <a:xfrm>
              <a:off x="5995443" y="5626387"/>
              <a:ext cx="5373280" cy="397341"/>
            </a:xfrm>
            <a:prstGeom prst="rect">
              <a:avLst/>
            </a:prstGeom>
          </p:spPr>
        </p:pic>
        <p:pic>
          <p:nvPicPr>
            <p:cNvPr id="14" name="Picture 13">
              <a:extLst>
                <a:ext uri="{FF2B5EF4-FFF2-40B4-BE49-F238E27FC236}">
                  <a16:creationId xmlns:a16="http://schemas.microsoft.com/office/drawing/2014/main" xmlns="" id="{2E874F2F-61DE-4DC3-AEFF-C8FED0F3A10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14366" y="5960921"/>
              <a:ext cx="1294671" cy="521025"/>
            </a:xfrm>
            <a:prstGeom prst="rect">
              <a:avLst/>
            </a:prstGeom>
            <a:noFill/>
            <a:ln>
              <a:noFill/>
            </a:ln>
          </p:spPr>
        </p:pic>
        <p:pic>
          <p:nvPicPr>
            <p:cNvPr id="16" name="Picture 15">
              <a:extLst>
                <a:ext uri="{FF2B5EF4-FFF2-40B4-BE49-F238E27FC236}">
                  <a16:creationId xmlns:a16="http://schemas.microsoft.com/office/drawing/2014/main" xmlns="" id="{ACB52DC8-7A4C-477F-B5A2-9B40215640B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68118" t="83012" r="14913" b="8750"/>
            <a:stretch/>
          </p:blipFill>
          <p:spPr bwMode="auto">
            <a:xfrm>
              <a:off x="7602601" y="5945485"/>
              <a:ext cx="2235107" cy="609612"/>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xmlns="" id="{7D804BB7-48A6-4F0A-98A6-71E6E9845F7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4384" t="83012" r="1650" b="8750"/>
            <a:stretch/>
          </p:blipFill>
          <p:spPr bwMode="auto">
            <a:xfrm>
              <a:off x="9716563" y="5939477"/>
              <a:ext cx="1839561" cy="609612"/>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314362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uk-UA"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6E3847-D952-4F85-B5DE-DC957C74EADA}" type="datetimeFigureOut">
              <a:rPr lang="uk-UA" smtClean="0"/>
              <a:t>06.11.2018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351755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uk-U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5" name="Date Placeholder 4"/>
          <p:cNvSpPr>
            <a:spLocks noGrp="1"/>
          </p:cNvSpPr>
          <p:nvPr>
            <p:ph type="dt" sz="half" idx="10"/>
          </p:nvPr>
        </p:nvSpPr>
        <p:spPr/>
        <p:txBody>
          <a:bodyPr/>
          <a:lstStyle/>
          <a:p>
            <a:fld id="{CB6E3847-D952-4F85-B5DE-DC957C74EADA}" type="datetimeFigureOut">
              <a:rPr lang="uk-UA" smtClean="0"/>
              <a:t>06.11.2018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3618189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uk-U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7" name="Date Placeholder 6"/>
          <p:cNvSpPr>
            <a:spLocks noGrp="1"/>
          </p:cNvSpPr>
          <p:nvPr>
            <p:ph type="dt" sz="half" idx="10"/>
          </p:nvPr>
        </p:nvSpPr>
        <p:spPr/>
        <p:txBody>
          <a:bodyPr/>
          <a:lstStyle/>
          <a:p>
            <a:fld id="{CB6E3847-D952-4F85-B5DE-DC957C74EADA}" type="datetimeFigureOut">
              <a:rPr lang="uk-UA" smtClean="0"/>
              <a:t>06.11.2018</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398237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uk-UA"/>
          </a:p>
        </p:txBody>
      </p:sp>
      <p:sp>
        <p:nvSpPr>
          <p:cNvPr id="3" name="Date Placeholder 2"/>
          <p:cNvSpPr>
            <a:spLocks noGrp="1"/>
          </p:cNvSpPr>
          <p:nvPr>
            <p:ph type="dt" sz="half" idx="10"/>
          </p:nvPr>
        </p:nvSpPr>
        <p:spPr/>
        <p:txBody>
          <a:bodyPr/>
          <a:lstStyle/>
          <a:p>
            <a:fld id="{CB6E3847-D952-4F85-B5DE-DC957C74EADA}" type="datetimeFigureOut">
              <a:rPr lang="uk-UA" smtClean="0"/>
              <a:t>06.11.2018</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185220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E3847-D952-4F85-B5DE-DC957C74EADA}" type="datetimeFigureOut">
              <a:rPr lang="uk-UA" smtClean="0"/>
              <a:t>06.11.2018</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310229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uk-U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6E3847-D952-4F85-B5DE-DC957C74EADA}" type="datetimeFigureOut">
              <a:rPr lang="uk-UA" smtClean="0"/>
              <a:t>06.11.2018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1773D463-7735-4DBF-AF9A-86F0841F05F5}" type="slidenum">
              <a:rPr lang="uk-UA" smtClean="0"/>
              <a:t>‹#›</a:t>
            </a:fld>
            <a:endParaRPr lang="uk-UA"/>
          </a:p>
        </p:txBody>
      </p:sp>
    </p:spTree>
    <p:extLst>
      <p:ext uri="{BB962C8B-B14F-4D97-AF65-F5344CB8AC3E}">
        <p14:creationId xmlns:p14="http://schemas.microsoft.com/office/powerpoint/2010/main" val="364338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uk-U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E3847-D952-4F85-B5DE-DC957C74EADA}" type="datetimeFigureOut">
              <a:rPr lang="uk-UA" smtClean="0"/>
              <a:t>06.11.2018</a:t>
            </a:fld>
            <a:endParaRPr lang="uk-U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3D463-7735-4DBF-AF9A-86F0841F05F5}" type="slidenum">
              <a:rPr lang="uk-UA" smtClean="0"/>
              <a:t>‹#›</a:t>
            </a:fld>
            <a:endParaRPr lang="uk-UA"/>
          </a:p>
        </p:txBody>
      </p:sp>
    </p:spTree>
    <p:extLst>
      <p:ext uri="{BB962C8B-B14F-4D97-AF65-F5344CB8AC3E}">
        <p14:creationId xmlns:p14="http://schemas.microsoft.com/office/powerpoint/2010/main" val="237747614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welmec.org/" TargetMode="Externa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01BE43BB-A4D7-4D74-9A8A-C44E2A98124C}"/>
              </a:ext>
            </a:extLst>
          </p:cNvPr>
          <p:cNvSpPr>
            <a:spLocks noGrp="1"/>
          </p:cNvSpPr>
          <p:nvPr>
            <p:ph type="ctrTitle"/>
          </p:nvPr>
        </p:nvSpPr>
        <p:spPr>
          <a:xfrm>
            <a:off x="103239" y="2394858"/>
            <a:ext cx="11724967" cy="1402599"/>
          </a:xfrm>
        </p:spPr>
        <p:txBody>
          <a:bodyPr>
            <a:noAutofit/>
          </a:bodyPr>
          <a:lstStyle/>
          <a:p>
            <a:r>
              <a:rPr lang="uk-UA" altLang="en-US" sz="4800" b="1" dirty="0" smtClean="0">
                <a:latin typeface="Arial" panose="020B0604020202020204" pitchFamily="34" charset="0"/>
                <a:cs typeface="Arial" panose="020B0604020202020204" pitchFamily="34" charset="0"/>
              </a:rPr>
              <a:t>Суха вага</a:t>
            </a:r>
            <a:r>
              <a:rPr lang="en-GB" altLang="en-US" sz="4800" b="1" dirty="0" smtClean="0">
                <a:latin typeface="Arial" panose="020B0604020202020204" pitchFamily="34" charset="0"/>
                <a:cs typeface="Arial" panose="020B0604020202020204" pitchFamily="34" charset="0"/>
              </a:rPr>
              <a:t>, </a:t>
            </a:r>
            <a:r>
              <a:rPr lang="uk-UA" altLang="en-US" sz="4800" b="1" dirty="0" smtClean="0">
                <a:latin typeface="Arial" panose="020B0604020202020204" pitchFamily="34" charset="0"/>
                <a:cs typeface="Arial" panose="020B0604020202020204" pitchFamily="34" charset="0"/>
              </a:rPr>
              <a:t>заморожені продукти харчування</a:t>
            </a:r>
            <a:endParaRPr lang="uk-UA" sz="4800" dirty="0"/>
          </a:p>
        </p:txBody>
      </p:sp>
      <p:sp>
        <p:nvSpPr>
          <p:cNvPr id="9" name="Subtitle 8">
            <a:extLst>
              <a:ext uri="{FF2B5EF4-FFF2-40B4-BE49-F238E27FC236}">
                <a16:creationId xmlns:a16="http://schemas.microsoft.com/office/drawing/2014/main" xmlns="" id="{1F40AF1B-3DFE-4DC1-9AD2-ED401E5FF526}"/>
              </a:ext>
            </a:extLst>
          </p:cNvPr>
          <p:cNvSpPr>
            <a:spLocks noGrp="1"/>
          </p:cNvSpPr>
          <p:nvPr>
            <p:ph type="subTitle" idx="1"/>
          </p:nvPr>
        </p:nvSpPr>
        <p:spPr>
          <a:xfrm>
            <a:off x="1524000" y="4209143"/>
            <a:ext cx="9144000" cy="885372"/>
          </a:xfrm>
        </p:spPr>
        <p:txBody>
          <a:bodyPr>
            <a:normAutofit/>
          </a:bodyPr>
          <a:lstStyle/>
          <a:p>
            <a:r>
              <a:rPr lang="uk-UA" altLang="en-US" b="1" dirty="0" smtClean="0">
                <a:latin typeface="Arial" panose="020B0604020202020204" pitchFamily="34" charset="0"/>
                <a:cs typeface="Arial" panose="020B0604020202020204" pitchFamily="34" charset="0"/>
              </a:rPr>
              <a:t>Законодавство ЄС та Настанови </a:t>
            </a:r>
            <a:r>
              <a:rPr lang="en-GB" altLang="en-US" b="1" dirty="0" smtClean="0">
                <a:latin typeface="Arial" panose="020B0604020202020204" pitchFamily="34" charset="0"/>
                <a:cs typeface="Arial" panose="020B0604020202020204" pitchFamily="34" charset="0"/>
              </a:rPr>
              <a:t>WELMEC </a:t>
            </a:r>
            <a:r>
              <a:rPr lang="uk-UA" altLang="en-US" b="1" dirty="0" smtClean="0">
                <a:latin typeface="Arial" panose="020B0604020202020204" pitchFamily="34" charset="0"/>
                <a:cs typeface="Arial" panose="020B0604020202020204" pitchFamily="34" charset="0"/>
              </a:rPr>
              <a:t>стосовно розфасованого товару</a:t>
            </a:r>
            <a:endParaRPr lang="uk-UA" dirty="0"/>
          </a:p>
        </p:txBody>
      </p:sp>
    </p:spTree>
    <p:extLst>
      <p:ext uri="{BB962C8B-B14F-4D97-AF65-F5344CB8AC3E}">
        <p14:creationId xmlns:p14="http://schemas.microsoft.com/office/powerpoint/2010/main" val="1517626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57199" y="1371600"/>
            <a:ext cx="11362765"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514350" indent="-514350" algn="just">
              <a:buAutoNum type="arabicPeriod"/>
            </a:pPr>
            <a:r>
              <a:rPr lang="uk-UA" altLang="en-US" sz="2800" dirty="0" smtClean="0">
                <a:cs typeface="Arial" panose="020B0604020202020204" pitchFamily="34" charset="0"/>
              </a:rPr>
              <a:t>У </a:t>
            </a:r>
            <a:r>
              <a:rPr lang="uk-UA" altLang="en-US" sz="2800" dirty="0">
                <a:cs typeface="Arial" panose="020B0604020202020204" pitchFamily="34" charset="0"/>
              </a:rPr>
              <a:t>цій Директиві термін упакована одиниця вживається у такому значенні:</a:t>
            </a:r>
          </a:p>
          <a:p>
            <a:pPr algn="just"/>
            <a:r>
              <a:rPr lang="uk-UA" altLang="en-US" sz="2800" dirty="0">
                <a:cs typeface="Arial" panose="020B0604020202020204" pitchFamily="34" charset="0"/>
              </a:rPr>
              <a:t>Упакована одиниця – </a:t>
            </a:r>
            <a:r>
              <a:rPr lang="uk-UA" altLang="en-US" sz="2800" dirty="0">
                <a:solidFill>
                  <a:srgbClr val="FF0000"/>
                </a:solidFill>
                <a:cs typeface="Arial" panose="020B0604020202020204" pitchFamily="34" charset="0"/>
              </a:rPr>
              <a:t>товар разом </a:t>
            </a:r>
            <a:r>
              <a:rPr lang="uk-UA" altLang="en-US" sz="2800" dirty="0" smtClean="0">
                <a:solidFill>
                  <a:srgbClr val="FF0000"/>
                </a:solidFill>
                <a:cs typeface="Arial" panose="020B0604020202020204" pitchFamily="34" charset="0"/>
              </a:rPr>
              <a:t>із </a:t>
            </a:r>
            <a:r>
              <a:rPr lang="uk-UA" altLang="en-US" sz="2800" dirty="0">
                <a:solidFill>
                  <a:srgbClr val="FF0000"/>
                </a:solidFill>
                <a:cs typeface="Arial" panose="020B0604020202020204" pitchFamily="34" charset="0"/>
              </a:rPr>
              <a:t>індивідуальною упаковкою, в яку він упакований. </a:t>
            </a:r>
          </a:p>
          <a:p>
            <a:pPr algn="just"/>
            <a:endParaRPr lang="en-US" altLang="en-US" sz="2800" dirty="0"/>
          </a:p>
          <a:p>
            <a:pPr algn="just"/>
            <a:r>
              <a:rPr lang="en-US" altLang="en-US" sz="2800" dirty="0" smtClean="0"/>
              <a:t>2</a:t>
            </a:r>
            <a:r>
              <a:rPr lang="en-US" altLang="en-US" sz="2800" dirty="0"/>
              <a:t>. </a:t>
            </a:r>
            <a:r>
              <a:rPr lang="ru-RU" sz="2800" dirty="0" smtClean="0">
                <a:cs typeface="Arial" panose="020B0604020202020204" pitchFamily="34" charset="0"/>
              </a:rPr>
              <a:t>Товар </a:t>
            </a:r>
            <a:r>
              <a:rPr lang="ru-RU" sz="2800" dirty="0" err="1" smtClean="0">
                <a:cs typeface="Arial" panose="020B0604020202020204" pitchFamily="34" charset="0"/>
              </a:rPr>
              <a:t>вважається</a:t>
            </a:r>
            <a:r>
              <a:rPr lang="ru-RU" sz="2800" dirty="0" smtClean="0">
                <a:cs typeface="Arial" panose="020B0604020202020204" pitchFamily="34" charset="0"/>
              </a:rPr>
              <a:t> </a:t>
            </a:r>
            <a:r>
              <a:rPr lang="ru-RU" sz="2800" dirty="0" err="1" smtClean="0">
                <a:cs typeface="Arial" panose="020B0604020202020204" pitchFamily="34" charset="0"/>
              </a:rPr>
              <a:t>фасованим</a:t>
            </a:r>
            <a:r>
              <a:rPr lang="ru-RU" sz="2800" dirty="0" smtClean="0">
                <a:cs typeface="Arial" panose="020B0604020202020204" pitchFamily="34" charset="0"/>
              </a:rPr>
              <a:t> у </a:t>
            </a:r>
            <a:r>
              <a:rPr lang="ru-RU" sz="2800" dirty="0" err="1" smtClean="0">
                <a:cs typeface="Arial" panose="020B0604020202020204" pitchFamily="34" charset="0"/>
              </a:rPr>
              <a:t>разі</a:t>
            </a:r>
            <a:r>
              <a:rPr lang="ru-RU" sz="2800" dirty="0" smtClean="0">
                <a:cs typeface="Arial" panose="020B0604020202020204" pitchFamily="34" charset="0"/>
              </a:rPr>
              <a:t>, коли </a:t>
            </a:r>
            <a:r>
              <a:rPr lang="ru-RU" sz="2800" dirty="0" err="1" smtClean="0">
                <a:cs typeface="Arial" panose="020B0604020202020204" pitchFamily="34" charset="0"/>
              </a:rPr>
              <a:t>він</a:t>
            </a:r>
            <a:r>
              <a:rPr lang="ru-RU" sz="2800" dirty="0" smtClean="0">
                <a:cs typeface="Arial" panose="020B0604020202020204" pitchFamily="34" charset="0"/>
              </a:rPr>
              <a:t> </a:t>
            </a:r>
            <a:r>
              <a:rPr lang="ru-RU" sz="2800" dirty="0" err="1" smtClean="0">
                <a:solidFill>
                  <a:srgbClr val="FF0000"/>
                </a:solidFill>
                <a:cs typeface="Arial" panose="020B0604020202020204" pitchFamily="34" charset="0"/>
              </a:rPr>
              <a:t>поміщений</a:t>
            </a:r>
            <a:r>
              <a:rPr lang="ru-RU" sz="2800" dirty="0" smtClean="0">
                <a:solidFill>
                  <a:srgbClr val="FF0000"/>
                </a:solidFill>
                <a:cs typeface="Arial" panose="020B0604020202020204" pitchFamily="34" charset="0"/>
              </a:rPr>
              <a:t> в упаковку будь-</a:t>
            </a:r>
            <a:r>
              <a:rPr lang="ru-RU" sz="2800" dirty="0" err="1" smtClean="0">
                <a:solidFill>
                  <a:srgbClr val="FF0000"/>
                </a:solidFill>
                <a:cs typeface="Arial" panose="020B0604020202020204" pitchFamily="34" charset="0"/>
              </a:rPr>
              <a:t>якого</a:t>
            </a:r>
            <a:r>
              <a:rPr lang="ru-RU" sz="2800" dirty="0" smtClean="0">
                <a:solidFill>
                  <a:srgbClr val="FF0000"/>
                </a:solidFill>
                <a:cs typeface="Arial" panose="020B0604020202020204" pitchFamily="34" charset="0"/>
              </a:rPr>
              <a:t> </a:t>
            </a:r>
            <a:r>
              <a:rPr lang="ru-RU" sz="2800" dirty="0" err="1" smtClean="0">
                <a:solidFill>
                  <a:srgbClr val="FF0000"/>
                </a:solidFill>
                <a:cs typeface="Arial" panose="020B0604020202020204" pitchFamily="34" charset="0"/>
              </a:rPr>
              <a:t>походження</a:t>
            </a:r>
            <a:r>
              <a:rPr lang="ru-RU" sz="2800" dirty="0" smtClean="0">
                <a:solidFill>
                  <a:srgbClr val="FF0000"/>
                </a:solidFill>
                <a:cs typeface="Arial" panose="020B0604020202020204" pitchFamily="34" charset="0"/>
              </a:rPr>
              <a:t> </a:t>
            </a:r>
            <a:r>
              <a:rPr lang="ru-RU" sz="2800" dirty="0" smtClean="0">
                <a:cs typeface="Arial" panose="020B0604020202020204" pitchFamily="34" charset="0"/>
              </a:rPr>
              <a:t>за </a:t>
            </a:r>
            <a:r>
              <a:rPr lang="ru-RU" sz="2800" dirty="0" err="1" smtClean="0">
                <a:cs typeface="Arial" panose="020B0604020202020204" pitchFamily="34" charset="0"/>
              </a:rPr>
              <a:t>відсутності</a:t>
            </a:r>
            <a:r>
              <a:rPr lang="ru-RU" sz="2800" dirty="0" smtClean="0">
                <a:cs typeface="Arial" panose="020B0604020202020204" pitchFamily="34" charset="0"/>
              </a:rPr>
              <a:t> </a:t>
            </a:r>
            <a:r>
              <a:rPr lang="ru-RU" sz="2800" dirty="0" err="1" smtClean="0">
                <a:cs typeface="Arial" panose="020B0604020202020204" pitchFamily="34" charset="0"/>
              </a:rPr>
              <a:t>покупця</a:t>
            </a:r>
            <a:r>
              <a:rPr lang="ru-RU" sz="2800" dirty="0" smtClean="0">
                <a:cs typeface="Arial" panose="020B0604020202020204" pitchFamily="34" charset="0"/>
              </a:rPr>
              <a:t>, а </a:t>
            </a:r>
            <a:r>
              <a:rPr lang="ru-RU" sz="2800" dirty="0" err="1" smtClean="0">
                <a:cs typeface="Arial" panose="020B0604020202020204" pitchFamily="34" charset="0"/>
              </a:rPr>
              <a:t>кількість</a:t>
            </a:r>
            <a:r>
              <a:rPr lang="ru-RU" sz="2800" dirty="0" smtClean="0">
                <a:cs typeface="Arial" panose="020B0604020202020204" pitchFamily="34" charset="0"/>
              </a:rPr>
              <a:t> </a:t>
            </a:r>
            <a:r>
              <a:rPr lang="ru-RU" sz="2800" dirty="0">
                <a:cs typeface="Arial" panose="020B0604020202020204" pitchFamily="34" charset="0"/>
              </a:rPr>
              <a:t>товару, </a:t>
            </a:r>
            <a:r>
              <a:rPr lang="ru-RU" sz="2800" dirty="0" err="1">
                <a:cs typeface="Arial" panose="020B0604020202020204" pitchFamily="34" charset="0"/>
              </a:rPr>
              <a:t>що</a:t>
            </a:r>
            <a:r>
              <a:rPr lang="ru-RU" sz="2800" dirty="0">
                <a:cs typeface="Arial" panose="020B0604020202020204" pitchFamily="34" charset="0"/>
              </a:rPr>
              <a:t> </a:t>
            </a:r>
            <a:r>
              <a:rPr lang="ru-RU" sz="2800" dirty="0" err="1">
                <a:cs typeface="Arial" panose="020B0604020202020204" pitchFamily="34" charset="0"/>
              </a:rPr>
              <a:t>міститься</a:t>
            </a:r>
            <a:r>
              <a:rPr lang="ru-RU" sz="2800" dirty="0">
                <a:cs typeface="Arial" panose="020B0604020202020204" pitchFamily="34" charset="0"/>
              </a:rPr>
              <a:t> в </a:t>
            </a:r>
            <a:r>
              <a:rPr lang="ru-RU" sz="2800" dirty="0" err="1">
                <a:cs typeface="Arial" panose="020B0604020202020204" pitchFamily="34" charset="0"/>
              </a:rPr>
              <a:t>упаковці</a:t>
            </a:r>
            <a:r>
              <a:rPr lang="ru-RU" sz="2800" dirty="0">
                <a:cs typeface="Arial" panose="020B0604020202020204" pitchFamily="34" charset="0"/>
              </a:rPr>
              <a:t>, </a:t>
            </a:r>
            <a:r>
              <a:rPr lang="ru-RU" sz="2800" dirty="0" err="1">
                <a:cs typeface="Arial" panose="020B0604020202020204" pitchFamily="34" charset="0"/>
              </a:rPr>
              <a:t>попередньо</a:t>
            </a:r>
            <a:r>
              <a:rPr lang="ru-RU" sz="2800" dirty="0">
                <a:cs typeface="Arial" panose="020B0604020202020204" pitchFamily="34" charset="0"/>
              </a:rPr>
              <a:t> </a:t>
            </a:r>
            <a:r>
              <a:rPr lang="ru-RU" sz="2800" dirty="0" err="1">
                <a:cs typeface="Arial" panose="020B0604020202020204" pitchFamily="34" charset="0"/>
              </a:rPr>
              <a:t>визначена</a:t>
            </a:r>
            <a:r>
              <a:rPr lang="ru-RU" sz="2800" dirty="0">
                <a:cs typeface="Arial" panose="020B0604020202020204" pitchFamily="34" charset="0"/>
              </a:rPr>
              <a:t> і не </a:t>
            </a:r>
            <a:r>
              <a:rPr lang="ru-RU" sz="2800" dirty="0" err="1">
                <a:cs typeface="Arial" panose="020B0604020202020204" pitchFamily="34" charset="0"/>
              </a:rPr>
              <a:t>може</a:t>
            </a:r>
            <a:r>
              <a:rPr lang="ru-RU" sz="2800" dirty="0">
                <a:cs typeface="Arial" panose="020B0604020202020204" pitchFamily="34" charset="0"/>
              </a:rPr>
              <a:t> бути </a:t>
            </a:r>
            <a:r>
              <a:rPr lang="ru-RU" sz="2800" dirty="0" err="1">
                <a:cs typeface="Arial" panose="020B0604020202020204" pitchFamily="34" charset="0"/>
              </a:rPr>
              <a:t>змінена</a:t>
            </a:r>
            <a:r>
              <a:rPr lang="ru-RU" sz="2800" dirty="0">
                <a:cs typeface="Arial" panose="020B0604020202020204" pitchFamily="34" charset="0"/>
              </a:rPr>
              <a:t> без </a:t>
            </a:r>
            <a:r>
              <a:rPr lang="ru-RU" sz="2800" dirty="0" err="1">
                <a:cs typeface="Arial" panose="020B0604020202020204" pitchFamily="34" charset="0"/>
              </a:rPr>
              <a:t>розкриття</a:t>
            </a:r>
            <a:r>
              <a:rPr lang="ru-RU" sz="2800" dirty="0">
                <a:cs typeface="Arial" panose="020B0604020202020204" pitchFamily="34" charset="0"/>
              </a:rPr>
              <a:t> упаковки </a:t>
            </a:r>
            <a:r>
              <a:rPr lang="ru-RU" sz="2800" dirty="0" err="1">
                <a:cs typeface="Arial" panose="020B0604020202020204" pitchFamily="34" charset="0"/>
              </a:rPr>
              <a:t>або</a:t>
            </a:r>
            <a:r>
              <a:rPr lang="ru-RU" sz="2800" dirty="0">
                <a:cs typeface="Arial" panose="020B0604020202020204" pitchFamily="34" charset="0"/>
              </a:rPr>
              <a:t> </a:t>
            </a:r>
            <a:r>
              <a:rPr lang="ru-RU" sz="2800" dirty="0" err="1">
                <a:cs typeface="Arial" panose="020B0604020202020204" pitchFamily="34" charset="0"/>
              </a:rPr>
              <a:t>її</a:t>
            </a:r>
            <a:r>
              <a:rPr lang="ru-RU" sz="2800" dirty="0">
                <a:cs typeface="Arial" panose="020B0604020202020204" pitchFamily="34" charset="0"/>
              </a:rPr>
              <a:t> видимого </a:t>
            </a:r>
            <a:r>
              <a:rPr lang="ru-RU" sz="2800" dirty="0" err="1" smtClean="0">
                <a:cs typeface="Arial" panose="020B0604020202020204" pitchFamily="34" charset="0"/>
              </a:rPr>
              <a:t>пошкодження</a:t>
            </a:r>
            <a:r>
              <a:rPr lang="ru-RU" sz="2800" dirty="0" smtClean="0">
                <a:cs typeface="Arial" panose="020B0604020202020204" pitchFamily="34" charset="0"/>
              </a:rPr>
              <a:t>.</a:t>
            </a:r>
            <a:endParaRPr lang="en-US" altLang="en-US" sz="2800" dirty="0">
              <a:cs typeface="Arial" panose="020B0604020202020204" pitchFamily="34" charset="0"/>
            </a:endParaRPr>
          </a:p>
          <a:p>
            <a:pPr algn="just"/>
            <a:endParaRPr lang="en-US" altLang="en-US" sz="2800" dirty="0"/>
          </a:p>
        </p:txBody>
      </p:sp>
      <p:sp>
        <p:nvSpPr>
          <p:cNvPr id="7" name="Title 1"/>
          <p:cNvSpPr txBox="1">
            <a:spLocks/>
          </p:cNvSpPr>
          <p:nvPr/>
        </p:nvSpPr>
        <p:spPr bwMode="auto">
          <a:xfrm>
            <a:off x="1676399" y="147638"/>
            <a:ext cx="810123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uk-UA" altLang="en-US" sz="2400" dirty="0" smtClean="0">
                <a:latin typeface="Arial" panose="020B0604020202020204" pitchFamily="34" charset="0"/>
                <a:cs typeface="Arial" panose="020B0604020202020204" pitchFamily="34" charset="0"/>
              </a:rPr>
              <a:t>Директива</a:t>
            </a:r>
            <a:r>
              <a:rPr lang="en-GB" altLang="en-US" sz="2400" dirty="0" smtClean="0">
                <a:latin typeface="Arial" panose="020B0604020202020204" pitchFamily="34" charset="0"/>
                <a:cs typeface="Arial" panose="020B0604020202020204" pitchFamily="34" charset="0"/>
              </a:rPr>
              <a:t> 76/211/</a:t>
            </a:r>
            <a:r>
              <a:rPr lang="uk-UA" altLang="en-US" sz="2400" dirty="0" smtClean="0">
                <a:latin typeface="Arial" panose="020B0604020202020204" pitchFamily="34" charset="0"/>
                <a:cs typeface="Arial" panose="020B0604020202020204" pitchFamily="34" charset="0"/>
              </a:rPr>
              <a:t>Є</a:t>
            </a:r>
            <a:r>
              <a:rPr lang="en-GB" altLang="en-US" sz="2400" dirty="0" smtClean="0">
                <a:latin typeface="Arial" panose="020B0604020202020204" pitchFamily="34" charset="0"/>
                <a:cs typeface="Arial" panose="020B0604020202020204" pitchFamily="34" charset="0"/>
              </a:rPr>
              <a:t>CC </a:t>
            </a:r>
            <a:r>
              <a:rPr lang="uk-UA" altLang="en-US" sz="2400" dirty="0" smtClean="0">
                <a:latin typeface="Arial" panose="020B0604020202020204" pitchFamily="34" charset="0"/>
                <a:cs typeface="Arial" panose="020B0604020202020204" pitchFamily="34" charset="0"/>
              </a:rPr>
              <a:t>щодо розфасованих товарів</a:t>
            </a:r>
            <a:r>
              <a:rPr lang="en-GB" altLang="en-US" sz="2400" dirty="0" smtClean="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[1] </a:t>
            </a:r>
            <a:endParaRPr lang="en-US" altLang="en-US" sz="2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908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685800"/>
            <a:ext cx="1168549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endParaRPr lang="en-US" altLang="en-US" sz="3200" dirty="0" smtClean="0"/>
          </a:p>
          <a:p>
            <a:pPr algn="just"/>
            <a:r>
              <a:rPr lang="uk-UA" altLang="en-US" sz="3200" dirty="0" smtClean="0"/>
              <a:t>Кожна упакована одиниця складається з </a:t>
            </a:r>
            <a:r>
              <a:rPr lang="uk-UA" altLang="en-US" sz="3200" dirty="0">
                <a:solidFill>
                  <a:srgbClr val="FF0000"/>
                </a:solidFill>
              </a:rPr>
              <a:t>товару та індивідуальної упаковки</a:t>
            </a:r>
            <a:r>
              <a:rPr lang="uk-UA" altLang="en-US" sz="3200" dirty="0" smtClean="0"/>
              <a:t>, скомпонованих до її розміщення на ринку, та в якій кількість товару має заздалегідь визначене значення, незалежно від того чи упаковка покриває товар повністю чи лише частково, </a:t>
            </a:r>
            <a:r>
              <a:rPr lang="ru-RU" altLang="en-US" sz="3200" dirty="0"/>
              <a:t>але в будь-</a:t>
            </a:r>
            <a:r>
              <a:rPr lang="ru-RU" altLang="en-US" sz="3200" dirty="0" err="1"/>
              <a:t>якому</a:t>
            </a:r>
            <a:r>
              <a:rPr lang="ru-RU" altLang="en-US" sz="3200" dirty="0"/>
              <a:t> </a:t>
            </a:r>
            <a:r>
              <a:rPr lang="ru-RU" altLang="en-US" sz="3200" dirty="0" err="1" smtClean="0"/>
              <a:t>випадку</a:t>
            </a:r>
            <a:r>
              <a:rPr lang="ru-RU" altLang="en-US" sz="3200" dirty="0" smtClean="0"/>
              <a:t>, </a:t>
            </a:r>
            <a:r>
              <a:rPr lang="ru-RU" altLang="en-US" sz="3200" dirty="0"/>
              <a:t>таким чином, </a:t>
            </a:r>
            <a:r>
              <a:rPr lang="ru-RU" altLang="en-US" sz="3200" dirty="0" err="1" smtClean="0"/>
              <a:t>що</a:t>
            </a:r>
            <a:r>
              <a:rPr lang="ru-RU" altLang="en-US" sz="3200" dirty="0" smtClean="0"/>
              <a:t> </a:t>
            </a:r>
            <a:r>
              <a:rPr lang="ru-RU" altLang="en-US" sz="3200" dirty="0" err="1">
                <a:solidFill>
                  <a:srgbClr val="FF0000"/>
                </a:solidFill>
              </a:rPr>
              <a:t>фактична</a:t>
            </a:r>
            <a:r>
              <a:rPr lang="ru-RU" altLang="en-US" sz="3200" dirty="0">
                <a:solidFill>
                  <a:srgbClr val="FF0000"/>
                </a:solidFill>
              </a:rPr>
              <a:t> </a:t>
            </a:r>
            <a:r>
              <a:rPr lang="ru-RU" altLang="en-US" sz="3200" dirty="0" err="1">
                <a:solidFill>
                  <a:srgbClr val="FF0000"/>
                </a:solidFill>
              </a:rPr>
              <a:t>кількість</a:t>
            </a:r>
            <a:r>
              <a:rPr lang="uk-UA" altLang="en-US" sz="3200" dirty="0">
                <a:solidFill>
                  <a:srgbClr val="FF0000"/>
                </a:solidFill>
              </a:rPr>
              <a:t> товару </a:t>
            </a:r>
            <a:r>
              <a:rPr lang="ru-RU" sz="3200" dirty="0">
                <a:solidFill>
                  <a:srgbClr val="FF0000"/>
                </a:solidFill>
              </a:rPr>
              <a:t>не </a:t>
            </a:r>
            <a:r>
              <a:rPr lang="ru-RU" sz="3200" dirty="0" err="1">
                <a:solidFill>
                  <a:srgbClr val="FF0000"/>
                </a:solidFill>
              </a:rPr>
              <a:t>може</a:t>
            </a:r>
            <a:r>
              <a:rPr lang="ru-RU" sz="3200" dirty="0">
                <a:solidFill>
                  <a:srgbClr val="FF0000"/>
                </a:solidFill>
              </a:rPr>
              <a:t> бути </a:t>
            </a:r>
            <a:r>
              <a:rPr lang="ru-RU" sz="3200" dirty="0" err="1">
                <a:solidFill>
                  <a:srgbClr val="FF0000"/>
                </a:solidFill>
              </a:rPr>
              <a:t>змінена</a:t>
            </a:r>
            <a:r>
              <a:rPr lang="ru-RU" sz="3200" dirty="0">
                <a:solidFill>
                  <a:srgbClr val="FF0000"/>
                </a:solidFill>
              </a:rPr>
              <a:t> без </a:t>
            </a:r>
            <a:r>
              <a:rPr lang="ru-RU" sz="3200" dirty="0" err="1">
                <a:solidFill>
                  <a:srgbClr val="FF0000"/>
                </a:solidFill>
              </a:rPr>
              <a:t>розкриття</a:t>
            </a:r>
            <a:r>
              <a:rPr lang="ru-RU" sz="3200" dirty="0">
                <a:solidFill>
                  <a:srgbClr val="FF0000"/>
                </a:solidFill>
              </a:rPr>
              <a:t> упаковки </a:t>
            </a:r>
            <a:r>
              <a:rPr lang="ru-RU" sz="3200" dirty="0" err="1">
                <a:solidFill>
                  <a:srgbClr val="FF0000"/>
                </a:solidFill>
              </a:rPr>
              <a:t>або</a:t>
            </a:r>
            <a:r>
              <a:rPr lang="ru-RU" sz="3200" dirty="0">
                <a:solidFill>
                  <a:srgbClr val="FF0000"/>
                </a:solidFill>
              </a:rPr>
              <a:t> </a:t>
            </a:r>
            <a:r>
              <a:rPr lang="ru-RU" sz="3200" dirty="0" err="1">
                <a:solidFill>
                  <a:srgbClr val="FF0000"/>
                </a:solidFill>
              </a:rPr>
              <a:t>її</a:t>
            </a:r>
            <a:r>
              <a:rPr lang="ru-RU" sz="3200" dirty="0">
                <a:solidFill>
                  <a:srgbClr val="FF0000"/>
                </a:solidFill>
              </a:rPr>
              <a:t> видимого </a:t>
            </a:r>
            <a:r>
              <a:rPr lang="ru-RU" sz="3200" dirty="0" err="1">
                <a:solidFill>
                  <a:srgbClr val="FF0000"/>
                </a:solidFill>
              </a:rPr>
              <a:t>пошкодження</a:t>
            </a:r>
            <a:r>
              <a:rPr lang="ru-RU" sz="3200" dirty="0" smtClean="0">
                <a:solidFill>
                  <a:srgbClr val="FF0000"/>
                </a:solidFill>
              </a:rPr>
              <a:t>.</a:t>
            </a:r>
            <a:endParaRPr lang="en-US" altLang="en-US" sz="3200" dirty="0">
              <a:solidFill>
                <a:srgbClr val="FF0000"/>
              </a:solidFill>
            </a:endParaRPr>
          </a:p>
        </p:txBody>
      </p:sp>
      <p:sp>
        <p:nvSpPr>
          <p:cNvPr id="3" name="Title 1"/>
          <p:cNvSpPr txBox="1">
            <a:spLocks/>
          </p:cNvSpPr>
          <p:nvPr/>
        </p:nvSpPr>
        <p:spPr bwMode="auto">
          <a:xfrm>
            <a:off x="1676400" y="147638"/>
            <a:ext cx="7824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uk-UA" altLang="en-US" sz="2400" dirty="0" smtClean="0">
                <a:latin typeface="Arial" panose="020B0604020202020204" pitchFamily="34" charset="0"/>
                <a:cs typeface="Arial" panose="020B0604020202020204" pitchFamily="34" charset="0"/>
              </a:rPr>
              <a:t>Упаковані одиниці</a:t>
            </a:r>
            <a:r>
              <a:rPr lang="en-GB" altLang="en-US" sz="2400" dirty="0" smtClean="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[12] </a:t>
            </a:r>
            <a:endParaRPr lang="en-US" altLang="en-US" sz="2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7914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66699" y="1295400"/>
            <a:ext cx="1163394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3000" dirty="0" smtClean="0">
                <a:solidFill>
                  <a:srgbClr val="FF0000"/>
                </a:solidFill>
              </a:rPr>
              <a:t>Номінальна маса</a:t>
            </a:r>
            <a:r>
              <a:rPr lang="en-US" altLang="en-US" sz="3000" dirty="0" smtClean="0">
                <a:solidFill>
                  <a:srgbClr val="FF0000"/>
                </a:solidFill>
              </a:rPr>
              <a:t>: </a:t>
            </a:r>
            <a:r>
              <a:rPr lang="uk-UA" altLang="en-US" sz="3000" i="1" dirty="0" smtClean="0"/>
              <a:t>Кількість товару в розфасованому продукті</a:t>
            </a:r>
            <a:r>
              <a:rPr lang="en-US" altLang="en-US" sz="3000" i="1" dirty="0" smtClean="0"/>
              <a:t>, </a:t>
            </a:r>
            <a:r>
              <a:rPr lang="uk-UA" altLang="en-US" sz="3000" i="1" dirty="0" smtClean="0"/>
              <a:t>у тому числі рідке </a:t>
            </a:r>
            <a:r>
              <a:rPr lang="en-US" altLang="en-US" sz="3000" i="1" dirty="0" smtClean="0"/>
              <a:t>/</a:t>
            </a:r>
            <a:r>
              <a:rPr lang="uk-UA" altLang="en-US" sz="3000" i="1" dirty="0" smtClean="0"/>
              <a:t>глазуроване </a:t>
            </a:r>
            <a:r>
              <a:rPr lang="uk-UA" altLang="en-US" sz="3000" i="1" dirty="0"/>
              <a:t>середовище,</a:t>
            </a:r>
            <a:r>
              <a:rPr lang="en-US" altLang="en-US" sz="3000" i="1" dirty="0" smtClean="0"/>
              <a:t> </a:t>
            </a:r>
            <a:r>
              <a:rPr lang="uk-UA" altLang="en-US" sz="3000" i="1" dirty="0" smtClean="0"/>
              <a:t>що вказується на етикетці</a:t>
            </a:r>
            <a:r>
              <a:rPr lang="en-US" altLang="en-US" sz="3000" i="1" dirty="0" smtClean="0"/>
              <a:t>. </a:t>
            </a:r>
            <a:endParaRPr lang="en-US" altLang="en-US" sz="3000" i="1" dirty="0"/>
          </a:p>
          <a:p>
            <a:pPr algn="just"/>
            <a:endParaRPr lang="en-US" altLang="en-US" sz="3000" i="1" dirty="0">
              <a:solidFill>
                <a:schemeClr val="bg1"/>
              </a:solidFill>
            </a:endParaRPr>
          </a:p>
          <a:p>
            <a:pPr algn="just"/>
            <a:r>
              <a:rPr lang="uk-UA" altLang="en-US" sz="3000" dirty="0" smtClean="0">
                <a:solidFill>
                  <a:srgbClr val="FF0000"/>
                </a:solidFill>
              </a:rPr>
              <a:t>Номінальна суха вага</a:t>
            </a:r>
            <a:r>
              <a:rPr lang="en-US" altLang="en-US" sz="3000" dirty="0" smtClean="0">
                <a:solidFill>
                  <a:srgbClr val="FF0000"/>
                </a:solidFill>
              </a:rPr>
              <a:t>, </a:t>
            </a:r>
            <a:r>
              <a:rPr lang="uk-UA" altLang="en-US" sz="3000" dirty="0" smtClean="0">
                <a:solidFill>
                  <a:srgbClr val="FF0000"/>
                </a:solidFill>
              </a:rPr>
              <a:t>номінальна суха злита вага та</a:t>
            </a:r>
            <a:r>
              <a:rPr lang="en-US" altLang="en-US" sz="3000" dirty="0" smtClean="0">
                <a:solidFill>
                  <a:srgbClr val="FF0000"/>
                </a:solidFill>
              </a:rPr>
              <a:t> </a:t>
            </a:r>
            <a:r>
              <a:rPr lang="uk-UA" altLang="en-US" sz="3000" dirty="0" smtClean="0">
                <a:solidFill>
                  <a:srgbClr val="FF0000"/>
                </a:solidFill>
              </a:rPr>
              <a:t>номінальна суха гранульована вага</a:t>
            </a:r>
            <a:r>
              <a:rPr lang="en-US" altLang="en-US" sz="3000" dirty="0" smtClean="0"/>
              <a:t>: </a:t>
            </a:r>
            <a:r>
              <a:rPr lang="uk-UA" altLang="en-US" sz="3000" i="1" dirty="0"/>
              <a:t>к</a:t>
            </a:r>
            <a:r>
              <a:rPr lang="uk-UA" altLang="en-US" sz="3000" i="1" dirty="0" smtClean="0"/>
              <a:t>ількість </a:t>
            </a:r>
            <a:r>
              <a:rPr lang="uk-UA" altLang="en-US" sz="3000" i="1" dirty="0"/>
              <a:t>товару в розфасованому продукті </a:t>
            </a:r>
            <a:r>
              <a:rPr lang="uk-UA" altLang="en-US" sz="3000" i="1" dirty="0" smtClean="0"/>
              <a:t> без врахування рідкого</a:t>
            </a:r>
            <a:r>
              <a:rPr lang="en-US" altLang="en-US" sz="3000" i="1" dirty="0" smtClean="0"/>
              <a:t>/</a:t>
            </a:r>
            <a:r>
              <a:rPr lang="uk-UA" altLang="en-US" sz="3000" i="1" dirty="0" smtClean="0"/>
              <a:t> глазурованого середовища</a:t>
            </a:r>
            <a:endParaRPr lang="en-US" altLang="en-US" sz="3000" i="1" dirty="0"/>
          </a:p>
        </p:txBody>
      </p:sp>
      <p:sp>
        <p:nvSpPr>
          <p:cNvPr id="5" name="Title 1"/>
          <p:cNvSpPr txBox="1">
            <a:spLocks/>
          </p:cNvSpPr>
          <p:nvPr/>
        </p:nvSpPr>
        <p:spPr bwMode="auto">
          <a:xfrm>
            <a:off x="2891118" y="323477"/>
            <a:ext cx="5943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0" dirty="0">
                <a:latin typeface="Calibri" panose="020F0502020204030204" pitchFamily="34" charset="0"/>
              </a:rPr>
              <a:t>              </a:t>
            </a:r>
            <a:r>
              <a:rPr lang="uk-UA" altLang="en-US" sz="2400" dirty="0" smtClean="0">
                <a:latin typeface="Arial" panose="020B0604020202020204" pitchFamily="34" charset="0"/>
              </a:rPr>
              <a:t>Визначення понять </a:t>
            </a:r>
            <a:r>
              <a:rPr lang="en-GB" altLang="en-US" sz="2400" dirty="0" smtClean="0">
                <a:latin typeface="Arial" panose="020B0604020202020204" pitchFamily="34" charset="0"/>
              </a:rPr>
              <a:t>[10</a:t>
            </a:r>
            <a:r>
              <a:rPr lang="en-GB" altLang="en-US" sz="2400" dirty="0">
                <a:latin typeface="Arial" panose="020B0604020202020204" pitchFamily="34" charset="0"/>
              </a:rPr>
              <a:t>] </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2283355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799" y="1295400"/>
            <a:ext cx="11501719"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3200" dirty="0" smtClean="0">
                <a:solidFill>
                  <a:srgbClr val="FF0000"/>
                </a:solidFill>
              </a:rPr>
              <a:t>Фактична суха </a:t>
            </a:r>
            <a:r>
              <a:rPr lang="uk-UA" altLang="en-US" sz="3200" dirty="0" err="1" smtClean="0">
                <a:solidFill>
                  <a:srgbClr val="FF0000"/>
                </a:solidFill>
              </a:rPr>
              <a:t>вана</a:t>
            </a:r>
            <a:r>
              <a:rPr lang="en-US" altLang="en-US" sz="3200" dirty="0" smtClean="0">
                <a:solidFill>
                  <a:srgbClr val="FF0000"/>
                </a:solidFill>
              </a:rPr>
              <a:t>, </a:t>
            </a:r>
            <a:r>
              <a:rPr lang="uk-UA" altLang="en-US" sz="3200" dirty="0" smtClean="0">
                <a:solidFill>
                  <a:srgbClr val="FF0000"/>
                </a:solidFill>
              </a:rPr>
              <a:t>фактична суха злита вага </a:t>
            </a:r>
            <a:r>
              <a:rPr lang="uk-UA" altLang="en-US" sz="3200" dirty="0">
                <a:solidFill>
                  <a:srgbClr val="FF0000"/>
                </a:solidFill>
              </a:rPr>
              <a:t>та фактична суха </a:t>
            </a:r>
            <a:r>
              <a:rPr lang="uk-UA" altLang="en-US" sz="3200" dirty="0" smtClean="0">
                <a:solidFill>
                  <a:srgbClr val="FF0000"/>
                </a:solidFill>
              </a:rPr>
              <a:t>гранульована вага</a:t>
            </a:r>
            <a:r>
              <a:rPr lang="en-US" altLang="en-US" sz="3200" dirty="0" smtClean="0"/>
              <a:t>: </a:t>
            </a:r>
            <a:endParaRPr lang="en-US" altLang="en-US" sz="3200" dirty="0"/>
          </a:p>
          <a:p>
            <a:pPr algn="just"/>
            <a:endParaRPr lang="en-US" altLang="en-US" sz="3200" dirty="0"/>
          </a:p>
          <a:p>
            <a:pPr algn="just"/>
            <a:r>
              <a:rPr lang="uk-UA" altLang="en-US" sz="3200" i="1" dirty="0" smtClean="0"/>
              <a:t>Вміст упакованої одиниці </a:t>
            </a:r>
            <a:r>
              <a:rPr lang="uk-UA" altLang="en-US" sz="3200" i="1" dirty="0">
                <a:solidFill>
                  <a:srgbClr val="7030A0"/>
                </a:solidFill>
              </a:rPr>
              <a:t>після встановлення рівноваги розчину </a:t>
            </a:r>
            <a:r>
              <a:rPr lang="uk-UA" altLang="en-US" sz="3200" i="1" dirty="0"/>
              <a:t>(у разі доцільності, але не для гранульованої </a:t>
            </a:r>
            <a:r>
              <a:rPr lang="uk-UA" altLang="en-US" sz="3200" i="1" dirty="0" smtClean="0"/>
              <a:t>ваги), та осушення рідкого середовища відповідно до методів випробувань.</a:t>
            </a:r>
            <a:endParaRPr lang="uk-UA" altLang="en-US" sz="3200" i="1" dirty="0"/>
          </a:p>
          <a:p>
            <a:pPr algn="just"/>
            <a:r>
              <a:rPr lang="en-US" altLang="en-US" sz="2400" i="1" dirty="0" smtClean="0"/>
              <a:t> </a:t>
            </a:r>
            <a:endParaRPr lang="en-US" altLang="en-US" sz="2400" i="1" dirty="0"/>
          </a:p>
          <a:p>
            <a:r>
              <a:rPr lang="en-US" altLang="en-US" sz="2400" dirty="0"/>
              <a:t> </a:t>
            </a:r>
          </a:p>
        </p:txBody>
      </p:sp>
      <p:sp>
        <p:nvSpPr>
          <p:cNvPr id="3" name="Title 1"/>
          <p:cNvSpPr txBox="1">
            <a:spLocks/>
          </p:cNvSpPr>
          <p:nvPr/>
        </p:nvSpPr>
        <p:spPr bwMode="auto">
          <a:xfrm>
            <a:off x="2756646" y="242794"/>
            <a:ext cx="80101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en-GB" altLang="en-US" sz="2800" b="0" dirty="0">
                <a:latin typeface="Calibri" panose="020F0502020204030204" pitchFamily="34" charset="0"/>
              </a:rPr>
              <a:t> </a:t>
            </a:r>
            <a:r>
              <a:rPr lang="uk-UA" altLang="en-US" sz="2800" dirty="0">
                <a:latin typeface="Arial" panose="020B0604020202020204" pitchFamily="34" charset="0"/>
              </a:rPr>
              <a:t>Визначення </a:t>
            </a:r>
            <a:r>
              <a:rPr lang="uk-UA" altLang="en-US" sz="2800" dirty="0" smtClean="0">
                <a:latin typeface="Arial" panose="020B0604020202020204" pitchFamily="34" charset="0"/>
              </a:rPr>
              <a:t>понять</a:t>
            </a:r>
            <a:r>
              <a:rPr lang="en-US" altLang="en-US" sz="2800" dirty="0" smtClean="0">
                <a:latin typeface="Arial" panose="020B0604020202020204" pitchFamily="34" charset="0"/>
              </a:rPr>
              <a:t> </a:t>
            </a:r>
            <a:r>
              <a:rPr lang="en-GB" altLang="en-US" sz="2400" dirty="0" smtClean="0">
                <a:latin typeface="Arial" panose="020B0604020202020204" pitchFamily="34" charset="0"/>
              </a:rPr>
              <a:t>[10</a:t>
            </a:r>
            <a:r>
              <a:rPr lang="en-GB" altLang="en-US" sz="2400" dirty="0">
                <a:latin typeface="Arial" panose="020B0604020202020204" pitchFamily="34" charset="0"/>
              </a:rPr>
              <a:t>]</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280385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02640" y="256241"/>
            <a:ext cx="5943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0" dirty="0">
                <a:latin typeface="Calibri" panose="020F0502020204030204" pitchFamily="34" charset="0"/>
              </a:rPr>
              <a:t>               </a:t>
            </a:r>
            <a:r>
              <a:rPr lang="uk-UA" altLang="en-US" sz="2400" dirty="0" smtClean="0">
                <a:latin typeface="Arial" panose="020B0604020202020204" pitchFamily="34" charset="0"/>
              </a:rPr>
              <a:t>Визначення понять </a:t>
            </a:r>
            <a:r>
              <a:rPr lang="en-GB" altLang="en-US" sz="2400" dirty="0" smtClean="0">
                <a:latin typeface="Arial" panose="020B0604020202020204" pitchFamily="34" charset="0"/>
              </a:rPr>
              <a:t>[10</a:t>
            </a:r>
            <a:r>
              <a:rPr lang="en-GB" altLang="en-US" sz="2400" dirty="0">
                <a:latin typeface="Arial" panose="020B0604020202020204" pitchFamily="34" charset="0"/>
              </a:rPr>
              <a:t>]</a:t>
            </a:r>
            <a:endParaRPr lang="en-US" altLang="en-US" sz="2400" dirty="0">
              <a:latin typeface="Arial" panose="020B0604020202020204" pitchFamily="34" charset="0"/>
            </a:endParaRPr>
          </a:p>
        </p:txBody>
      </p:sp>
      <p:sp>
        <p:nvSpPr>
          <p:cNvPr id="3" name="Rectangle 1"/>
          <p:cNvSpPr>
            <a:spLocks noChangeArrowheads="1"/>
          </p:cNvSpPr>
          <p:nvPr/>
        </p:nvSpPr>
        <p:spPr bwMode="auto">
          <a:xfrm>
            <a:off x="313764" y="995082"/>
            <a:ext cx="1172135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3200" dirty="0" smtClean="0">
                <a:solidFill>
                  <a:srgbClr val="FF0000"/>
                </a:solidFill>
              </a:rPr>
              <a:t>Глазуровані морепродукти</a:t>
            </a:r>
            <a:r>
              <a:rPr lang="en-US" altLang="en-US" sz="3200" dirty="0" smtClean="0">
                <a:solidFill>
                  <a:srgbClr val="FF0000"/>
                </a:solidFill>
              </a:rPr>
              <a:t>: </a:t>
            </a:r>
            <a:r>
              <a:rPr lang="uk-UA" altLang="en-US" sz="3200" i="1" dirty="0" smtClean="0"/>
              <a:t>Попередньо заморожені морепродукти, покриті </a:t>
            </a:r>
            <a:r>
              <a:rPr lang="ru-RU" altLang="en-US" sz="3200" i="1" dirty="0" smtClean="0"/>
              <a:t>тонким </a:t>
            </a:r>
            <a:r>
              <a:rPr lang="uk-UA" altLang="en-US" sz="3200" i="1" dirty="0" smtClean="0"/>
              <a:t>крижаним покровом, що захищає якість продукту.</a:t>
            </a:r>
          </a:p>
          <a:p>
            <a:pPr algn="just"/>
            <a:r>
              <a:rPr lang="ru-RU" altLang="en-US" sz="3200" i="1" dirty="0" err="1" smtClean="0"/>
              <a:t>Фактична</a:t>
            </a:r>
            <a:r>
              <a:rPr lang="ru-RU" altLang="en-US" sz="3200" i="1" dirty="0" smtClean="0"/>
              <a:t> вага </a:t>
            </a:r>
            <a:r>
              <a:rPr lang="ru-RU" altLang="en-US" sz="3200" i="1" dirty="0" err="1" smtClean="0"/>
              <a:t>морепродуктів</a:t>
            </a:r>
            <a:r>
              <a:rPr lang="ru-RU" altLang="en-US" sz="3200" i="1" dirty="0" smtClean="0"/>
              <a:t> не </a:t>
            </a:r>
            <a:r>
              <a:rPr lang="ru-RU" altLang="en-US" sz="3200" i="1" dirty="0" err="1" smtClean="0"/>
              <a:t>враховує</a:t>
            </a:r>
            <a:r>
              <a:rPr lang="ru-RU" altLang="en-US" sz="3200" i="1" dirty="0" smtClean="0"/>
              <a:t> вагу </a:t>
            </a:r>
            <a:r>
              <a:rPr lang="ru-RU" altLang="en-US" sz="3200" i="1" dirty="0" err="1" smtClean="0"/>
              <a:t>крижаного</a:t>
            </a:r>
            <a:r>
              <a:rPr lang="ru-RU" altLang="en-US" sz="3200" i="1" dirty="0" smtClean="0"/>
              <a:t> покрову.</a:t>
            </a:r>
            <a:endParaRPr lang="en-US" altLang="en-US" sz="3200" dirty="0"/>
          </a:p>
          <a:p>
            <a:pPr algn="just"/>
            <a:r>
              <a:rPr lang="uk-UA" altLang="en-US" sz="3200" dirty="0" smtClean="0"/>
              <a:t>Термін </a:t>
            </a:r>
            <a:r>
              <a:rPr lang="en-US" altLang="en-US" sz="3200" dirty="0" smtClean="0">
                <a:solidFill>
                  <a:srgbClr val="FF0000"/>
                </a:solidFill>
              </a:rPr>
              <a:t>«</a:t>
            </a:r>
            <a:r>
              <a:rPr lang="uk-UA" altLang="en-US" sz="3200" dirty="0" smtClean="0">
                <a:solidFill>
                  <a:srgbClr val="FF0000"/>
                </a:solidFill>
              </a:rPr>
              <a:t>вага»</a:t>
            </a:r>
            <a:r>
              <a:rPr lang="en-US" altLang="en-US" sz="3200" dirty="0" smtClean="0">
                <a:solidFill>
                  <a:srgbClr val="FF0000"/>
                </a:solidFill>
              </a:rPr>
              <a:t> </a:t>
            </a:r>
            <a:r>
              <a:rPr lang="uk-UA" altLang="en-US" sz="3200" dirty="0" smtClean="0"/>
              <a:t>використовується замість терміну «маса», оскільки «суха вага» є міжнародно визнаним терміном. </a:t>
            </a:r>
            <a:r>
              <a:rPr lang="en-US" altLang="en-US" sz="3200" dirty="0" smtClean="0"/>
              <a:t> </a:t>
            </a:r>
            <a:endParaRPr lang="en-US" altLang="en-US" sz="3200" dirty="0"/>
          </a:p>
          <a:p>
            <a:pPr algn="just"/>
            <a:r>
              <a:rPr lang="en-US" altLang="en-US" sz="3200" dirty="0"/>
              <a:t>(WELMEC 6.8, </a:t>
            </a:r>
            <a:r>
              <a:rPr lang="uk-UA" altLang="en-US" sz="3200" dirty="0" smtClean="0"/>
              <a:t>Видання</a:t>
            </a:r>
            <a:r>
              <a:rPr lang="en-US" altLang="en-US" sz="3200" dirty="0" smtClean="0"/>
              <a:t> </a:t>
            </a:r>
            <a:r>
              <a:rPr lang="en-US" altLang="en-US" sz="3200" dirty="0"/>
              <a:t>2: </a:t>
            </a:r>
            <a:r>
              <a:rPr lang="uk-UA" altLang="en-US" sz="3200" dirty="0" smtClean="0"/>
              <a:t>Суха вага</a:t>
            </a:r>
            <a:r>
              <a:rPr lang="en-US" altLang="en-US" sz="3200" dirty="0" smtClean="0"/>
              <a:t>)</a:t>
            </a:r>
            <a:endParaRPr lang="en-US" altLang="en-US" sz="3200" dirty="0"/>
          </a:p>
        </p:txBody>
      </p:sp>
    </p:spTree>
    <p:extLst>
      <p:ext uri="{BB962C8B-B14F-4D97-AF65-F5344CB8AC3E}">
        <p14:creationId xmlns:p14="http://schemas.microsoft.com/office/powerpoint/2010/main" val="2800209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60829" y="1205753"/>
            <a:ext cx="1158015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solidFill>
                  <a:srgbClr val="FF0000"/>
                </a:solidFill>
              </a:rPr>
              <a:t>Рідке середовище </a:t>
            </a:r>
            <a:r>
              <a:rPr lang="en-US" altLang="en-US" sz="2800" dirty="0" smtClean="0">
                <a:solidFill>
                  <a:srgbClr val="FF0000"/>
                </a:solidFill>
              </a:rPr>
              <a:t>I</a:t>
            </a:r>
            <a:r>
              <a:rPr lang="en-US" altLang="en-US" sz="2800" dirty="0">
                <a:solidFill>
                  <a:srgbClr val="FF0000"/>
                </a:solidFill>
              </a:rPr>
              <a:t>:</a:t>
            </a:r>
          </a:p>
          <a:p>
            <a:pPr algn="just"/>
            <a:r>
              <a:rPr lang="en-US" altLang="en-US" sz="1400" dirty="0">
                <a:solidFill>
                  <a:srgbClr val="FF0000"/>
                </a:solidFill>
              </a:rPr>
              <a:t> </a:t>
            </a:r>
          </a:p>
          <a:p>
            <a:pPr algn="just"/>
            <a:r>
              <a:rPr lang="uk-UA" altLang="en-US" sz="2800" dirty="0" smtClean="0"/>
              <a:t>До рідкого середовища відносяться нижче зазначені продукти, можливо в сумішах, а також </a:t>
            </a:r>
            <a:r>
              <a:rPr lang="uk-UA" altLang="en-US" sz="2800" dirty="0"/>
              <a:t>в заморожених </a:t>
            </a:r>
            <a:r>
              <a:rPr lang="uk-UA" altLang="en-US" sz="2800" dirty="0" smtClean="0"/>
              <a:t>продуктах, за умови, що рідина є лише додатком до основних елементів і </a:t>
            </a:r>
            <a:r>
              <a:rPr lang="uk-UA" altLang="en-US" sz="2800" dirty="0">
                <a:solidFill>
                  <a:srgbClr val="7030A0"/>
                </a:solidFill>
              </a:rPr>
              <a:t>не є вирішальним фактором </a:t>
            </a:r>
            <a:r>
              <a:rPr lang="en-US" altLang="en-US" sz="2800" dirty="0">
                <a:solidFill>
                  <a:srgbClr val="7030A0"/>
                </a:solidFill>
              </a:rPr>
              <a:t> </a:t>
            </a:r>
            <a:r>
              <a:rPr lang="uk-UA" altLang="en-US" sz="2800" dirty="0">
                <a:solidFill>
                  <a:srgbClr val="7030A0"/>
                </a:solidFill>
              </a:rPr>
              <a:t>при покупці</a:t>
            </a:r>
            <a:r>
              <a:rPr lang="uk-UA" altLang="en-US" sz="2800" dirty="0" smtClean="0"/>
              <a:t>:</a:t>
            </a:r>
          </a:p>
          <a:p>
            <a:pPr algn="just"/>
            <a:endParaRPr lang="en-US" altLang="en-US" sz="1000" dirty="0">
              <a:solidFill>
                <a:srgbClr val="FF0000"/>
              </a:solidFill>
            </a:endParaRPr>
          </a:p>
          <a:p>
            <a:pPr algn="just"/>
            <a:r>
              <a:rPr lang="ru-RU" altLang="en-US" sz="2800" i="1" dirty="0" smtClean="0">
                <a:solidFill>
                  <a:srgbClr val="002060"/>
                </a:solidFill>
              </a:rPr>
              <a:t>вода</a:t>
            </a:r>
            <a:r>
              <a:rPr lang="ru-RU" altLang="en-US" sz="2800" i="1" dirty="0">
                <a:solidFill>
                  <a:srgbClr val="002060"/>
                </a:solidFill>
              </a:rPr>
              <a:t>, </a:t>
            </a:r>
            <a:r>
              <a:rPr lang="ru-RU" altLang="en-US" sz="2800" i="1" dirty="0" err="1">
                <a:solidFill>
                  <a:srgbClr val="002060"/>
                </a:solidFill>
              </a:rPr>
              <a:t>водні</a:t>
            </a:r>
            <a:r>
              <a:rPr lang="ru-RU" altLang="en-US" sz="2800" i="1" dirty="0">
                <a:solidFill>
                  <a:srgbClr val="002060"/>
                </a:solidFill>
              </a:rPr>
              <a:t> </a:t>
            </a:r>
            <a:r>
              <a:rPr lang="ru-RU" altLang="en-US" sz="2800" i="1" dirty="0" err="1">
                <a:solidFill>
                  <a:srgbClr val="002060"/>
                </a:solidFill>
              </a:rPr>
              <a:t>розчини</a:t>
            </a:r>
            <a:r>
              <a:rPr lang="ru-RU" altLang="en-US" sz="2800" i="1" dirty="0">
                <a:solidFill>
                  <a:srgbClr val="002060"/>
                </a:solidFill>
              </a:rPr>
              <a:t> солей, </a:t>
            </a:r>
            <a:r>
              <a:rPr lang="ru-RU" altLang="en-US" sz="2800" i="1" dirty="0" err="1">
                <a:solidFill>
                  <a:srgbClr val="002060"/>
                </a:solidFill>
              </a:rPr>
              <a:t>розсол</a:t>
            </a:r>
            <a:r>
              <a:rPr lang="ru-RU" altLang="en-US" sz="2800" i="1" dirty="0">
                <a:solidFill>
                  <a:srgbClr val="002060"/>
                </a:solidFill>
              </a:rPr>
              <a:t>, </a:t>
            </a:r>
            <a:r>
              <a:rPr lang="ru-RU" altLang="en-US" sz="2800" i="1" dirty="0" err="1">
                <a:solidFill>
                  <a:srgbClr val="002060"/>
                </a:solidFill>
              </a:rPr>
              <a:t>водні</a:t>
            </a:r>
            <a:r>
              <a:rPr lang="ru-RU" altLang="en-US" sz="2800" i="1" dirty="0">
                <a:solidFill>
                  <a:srgbClr val="002060"/>
                </a:solidFill>
              </a:rPr>
              <a:t> </a:t>
            </a:r>
            <a:r>
              <a:rPr lang="ru-RU" altLang="en-US" sz="2800" i="1" dirty="0" err="1">
                <a:solidFill>
                  <a:srgbClr val="002060"/>
                </a:solidFill>
              </a:rPr>
              <a:t>розчини</a:t>
            </a:r>
            <a:r>
              <a:rPr lang="ru-RU" altLang="en-US" sz="2800" i="1" dirty="0">
                <a:solidFill>
                  <a:srgbClr val="002060"/>
                </a:solidFill>
              </a:rPr>
              <a:t> </a:t>
            </a:r>
            <a:r>
              <a:rPr lang="ru-RU" altLang="en-US" sz="2800" i="1" dirty="0" err="1">
                <a:solidFill>
                  <a:srgbClr val="002060"/>
                </a:solidFill>
              </a:rPr>
              <a:t>харчових</a:t>
            </a:r>
            <a:r>
              <a:rPr lang="ru-RU" altLang="en-US" sz="2800" i="1" dirty="0">
                <a:solidFill>
                  <a:srgbClr val="002060"/>
                </a:solidFill>
              </a:rPr>
              <a:t> кислот, оцет, </a:t>
            </a:r>
            <a:r>
              <a:rPr lang="ru-RU" altLang="en-US" sz="2800" i="1" dirty="0" err="1">
                <a:solidFill>
                  <a:srgbClr val="002060"/>
                </a:solidFill>
              </a:rPr>
              <a:t>водні</a:t>
            </a:r>
            <a:r>
              <a:rPr lang="ru-RU" altLang="en-US" sz="2800" i="1" dirty="0">
                <a:solidFill>
                  <a:srgbClr val="002060"/>
                </a:solidFill>
              </a:rPr>
              <a:t> </a:t>
            </a:r>
            <a:r>
              <a:rPr lang="ru-RU" altLang="en-US" sz="2800" i="1" dirty="0" err="1">
                <a:solidFill>
                  <a:srgbClr val="002060"/>
                </a:solidFill>
              </a:rPr>
              <a:t>розчини</a:t>
            </a:r>
            <a:r>
              <a:rPr lang="ru-RU" altLang="en-US" sz="2800" i="1" dirty="0">
                <a:solidFill>
                  <a:srgbClr val="002060"/>
                </a:solidFill>
              </a:rPr>
              <a:t> </a:t>
            </a:r>
            <a:r>
              <a:rPr lang="ru-RU" altLang="en-US" sz="2800" i="1" dirty="0" err="1" smtClean="0">
                <a:solidFill>
                  <a:srgbClr val="002060"/>
                </a:solidFill>
              </a:rPr>
              <a:t>цукру</a:t>
            </a:r>
            <a:r>
              <a:rPr lang="ru-RU" altLang="en-US" sz="2800" i="1" dirty="0" smtClean="0">
                <a:solidFill>
                  <a:srgbClr val="002060"/>
                </a:solidFill>
              </a:rPr>
              <a:t>, </a:t>
            </a:r>
            <a:r>
              <a:rPr lang="ru-RU" altLang="en-US" sz="2800" i="1" dirty="0" err="1">
                <a:solidFill>
                  <a:srgbClr val="002060"/>
                </a:solidFill>
              </a:rPr>
              <a:t>водні</a:t>
            </a:r>
            <a:r>
              <a:rPr lang="ru-RU" altLang="en-US" sz="2800" i="1" dirty="0">
                <a:solidFill>
                  <a:srgbClr val="002060"/>
                </a:solidFill>
              </a:rPr>
              <a:t> </a:t>
            </a:r>
            <a:r>
              <a:rPr lang="ru-RU" altLang="en-US" sz="2800" i="1" dirty="0" err="1">
                <a:solidFill>
                  <a:srgbClr val="002060"/>
                </a:solidFill>
              </a:rPr>
              <a:t>розчини</a:t>
            </a:r>
            <a:r>
              <a:rPr lang="ru-RU" altLang="en-US" sz="2800" i="1" dirty="0">
                <a:solidFill>
                  <a:srgbClr val="002060"/>
                </a:solidFill>
              </a:rPr>
              <a:t> </a:t>
            </a:r>
            <a:r>
              <a:rPr lang="ru-RU" altLang="en-US" sz="2800" i="1" dirty="0" err="1">
                <a:solidFill>
                  <a:srgbClr val="002060"/>
                </a:solidFill>
              </a:rPr>
              <a:t>інших</a:t>
            </a:r>
            <a:r>
              <a:rPr lang="ru-RU" altLang="en-US" sz="2800" i="1" dirty="0">
                <a:solidFill>
                  <a:srgbClr val="002060"/>
                </a:solidFill>
              </a:rPr>
              <a:t> </a:t>
            </a:r>
            <a:r>
              <a:rPr lang="ru-RU" altLang="en-US" sz="2800" i="1" dirty="0" err="1">
                <a:solidFill>
                  <a:srgbClr val="002060"/>
                </a:solidFill>
              </a:rPr>
              <a:t>підсолоджуючих</a:t>
            </a:r>
            <a:r>
              <a:rPr lang="ru-RU" altLang="en-US" sz="2800" i="1" dirty="0">
                <a:solidFill>
                  <a:srgbClr val="002060"/>
                </a:solidFill>
              </a:rPr>
              <a:t> </a:t>
            </a:r>
            <a:r>
              <a:rPr lang="ru-RU" altLang="en-US" sz="2800" i="1" dirty="0" err="1">
                <a:solidFill>
                  <a:srgbClr val="002060"/>
                </a:solidFill>
              </a:rPr>
              <a:t>речовин</a:t>
            </a:r>
            <a:r>
              <a:rPr lang="ru-RU" altLang="en-US" sz="2800" i="1" dirty="0">
                <a:solidFill>
                  <a:srgbClr val="002060"/>
                </a:solidFill>
              </a:rPr>
              <a:t>, </a:t>
            </a:r>
            <a:r>
              <a:rPr lang="ru-RU" altLang="en-US" sz="2800" i="1" dirty="0" err="1">
                <a:solidFill>
                  <a:srgbClr val="002060"/>
                </a:solidFill>
              </a:rPr>
              <a:t>фруктові</a:t>
            </a:r>
            <a:r>
              <a:rPr lang="ru-RU" altLang="en-US" sz="2800" i="1" dirty="0">
                <a:solidFill>
                  <a:srgbClr val="002060"/>
                </a:solidFill>
              </a:rPr>
              <a:t> </a:t>
            </a:r>
            <a:r>
              <a:rPr lang="ru-RU" altLang="en-US" sz="2800" i="1" dirty="0" err="1">
                <a:solidFill>
                  <a:srgbClr val="002060"/>
                </a:solidFill>
              </a:rPr>
              <a:t>або</a:t>
            </a:r>
            <a:r>
              <a:rPr lang="ru-RU" altLang="en-US" sz="2800" i="1" dirty="0">
                <a:solidFill>
                  <a:srgbClr val="002060"/>
                </a:solidFill>
              </a:rPr>
              <a:t> </a:t>
            </a:r>
            <a:r>
              <a:rPr lang="ru-RU" altLang="en-US" sz="2800" i="1" dirty="0" err="1">
                <a:solidFill>
                  <a:srgbClr val="002060"/>
                </a:solidFill>
              </a:rPr>
              <a:t>овочеві</a:t>
            </a:r>
            <a:r>
              <a:rPr lang="ru-RU" altLang="en-US" sz="2800" i="1" dirty="0">
                <a:solidFill>
                  <a:srgbClr val="002060"/>
                </a:solidFill>
              </a:rPr>
              <a:t> соки, у </a:t>
            </a:r>
            <a:r>
              <a:rPr lang="ru-RU" altLang="en-US" sz="2800" i="1" dirty="0" err="1">
                <a:solidFill>
                  <a:srgbClr val="002060"/>
                </a:solidFill>
              </a:rPr>
              <a:t>випадку</a:t>
            </a:r>
            <a:r>
              <a:rPr lang="ru-RU" altLang="en-US" sz="2800" i="1" dirty="0">
                <a:solidFill>
                  <a:srgbClr val="002060"/>
                </a:solidFill>
              </a:rPr>
              <a:t> </a:t>
            </a:r>
            <a:r>
              <a:rPr lang="ru-RU" altLang="en-US" sz="2800" i="1" dirty="0" err="1">
                <a:solidFill>
                  <a:srgbClr val="002060"/>
                </a:solidFill>
              </a:rPr>
              <a:t>фруктів</a:t>
            </a:r>
            <a:r>
              <a:rPr lang="ru-RU" altLang="en-US" sz="2800" i="1" dirty="0">
                <a:solidFill>
                  <a:srgbClr val="002060"/>
                </a:solidFill>
              </a:rPr>
              <a:t> </a:t>
            </a:r>
            <a:r>
              <a:rPr lang="ru-RU" altLang="en-US" sz="2800" i="1" dirty="0" err="1">
                <a:solidFill>
                  <a:srgbClr val="002060"/>
                </a:solidFill>
              </a:rPr>
              <a:t>або</a:t>
            </a:r>
            <a:r>
              <a:rPr lang="ru-RU" altLang="en-US" sz="2800" i="1" dirty="0">
                <a:solidFill>
                  <a:srgbClr val="002060"/>
                </a:solidFill>
              </a:rPr>
              <a:t> </a:t>
            </a:r>
            <a:r>
              <a:rPr lang="ru-RU" altLang="en-US" sz="2800" i="1" dirty="0" err="1">
                <a:solidFill>
                  <a:srgbClr val="002060"/>
                </a:solidFill>
              </a:rPr>
              <a:t>овочів</a:t>
            </a:r>
            <a:r>
              <a:rPr lang="ru-RU" altLang="en-US" sz="2800" i="1" dirty="0" smtClean="0">
                <a:solidFill>
                  <a:srgbClr val="002060"/>
                </a:solidFill>
              </a:rPr>
              <a:t>.</a:t>
            </a:r>
            <a:r>
              <a:rPr lang="en-US" altLang="en-US" sz="2800" i="1" dirty="0" smtClean="0">
                <a:solidFill>
                  <a:srgbClr val="002060"/>
                </a:solidFill>
              </a:rPr>
              <a:t> </a:t>
            </a:r>
            <a:endParaRPr lang="en-US" altLang="en-US" sz="2800" i="1" dirty="0">
              <a:solidFill>
                <a:srgbClr val="002060"/>
              </a:solidFill>
            </a:endParaRPr>
          </a:p>
          <a:p>
            <a:pPr algn="just"/>
            <a:r>
              <a:rPr lang="en-US" altLang="en-US" i="1" dirty="0">
                <a:solidFill>
                  <a:srgbClr val="002060"/>
                </a:solidFill>
              </a:rPr>
              <a:t> </a:t>
            </a:r>
          </a:p>
        </p:txBody>
      </p:sp>
      <p:sp>
        <p:nvSpPr>
          <p:cNvPr id="3" name="Title 1"/>
          <p:cNvSpPr txBox="1">
            <a:spLocks/>
          </p:cNvSpPr>
          <p:nvPr/>
        </p:nvSpPr>
        <p:spPr bwMode="auto">
          <a:xfrm>
            <a:off x="2154216" y="372346"/>
            <a:ext cx="799338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en-GB" altLang="en-US" sz="2800" b="0" dirty="0">
                <a:latin typeface="Calibri" panose="020F0502020204030204" pitchFamily="34" charset="0"/>
              </a:rPr>
              <a:t> </a:t>
            </a:r>
            <a:r>
              <a:rPr lang="uk-UA" altLang="en-US" sz="2800" dirty="0">
                <a:latin typeface="Arial" panose="020B0604020202020204" pitchFamily="34" charset="0"/>
              </a:rPr>
              <a:t>Визначення </a:t>
            </a:r>
            <a:r>
              <a:rPr lang="uk-UA" altLang="en-US" sz="2800" dirty="0" smtClean="0">
                <a:latin typeface="Arial" panose="020B0604020202020204" pitchFamily="34" charset="0"/>
              </a:rPr>
              <a:t>понять </a:t>
            </a:r>
            <a:r>
              <a:rPr lang="en-GB" altLang="en-US" sz="2400" dirty="0" smtClean="0">
                <a:latin typeface="Arial" panose="020B0604020202020204" pitchFamily="34" charset="0"/>
              </a:rPr>
              <a:t>[10</a:t>
            </a:r>
            <a:r>
              <a:rPr lang="en-GB" altLang="en-US" sz="2400" dirty="0">
                <a:latin typeface="Arial" panose="020B0604020202020204" pitchFamily="34" charset="0"/>
              </a:rPr>
              <a:t>]</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478068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599" y="1219200"/>
            <a:ext cx="1164515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3200" dirty="0">
                <a:solidFill>
                  <a:srgbClr val="FF0000"/>
                </a:solidFill>
              </a:rPr>
              <a:t>Рідке середовище</a:t>
            </a:r>
            <a:r>
              <a:rPr lang="en-US" altLang="en-US" sz="3200" dirty="0" smtClean="0">
                <a:solidFill>
                  <a:srgbClr val="FF0000"/>
                </a:solidFill>
              </a:rPr>
              <a:t> II</a:t>
            </a:r>
            <a:r>
              <a:rPr lang="en-US" altLang="en-US" sz="3200" dirty="0" smtClean="0"/>
              <a:t>:</a:t>
            </a:r>
            <a:endParaRPr lang="en-US" altLang="en-US" sz="3200" dirty="0"/>
          </a:p>
          <a:p>
            <a:endParaRPr lang="en-US" altLang="en-US" sz="1000" dirty="0"/>
          </a:p>
          <a:p>
            <a:pPr algn="just"/>
            <a:r>
              <a:rPr lang="uk-UA" altLang="en-US" sz="3200" dirty="0" smtClean="0"/>
              <a:t>З метою добровільного декларування сухої ваги, </a:t>
            </a:r>
            <a:r>
              <a:rPr lang="uk-UA" altLang="en-US" sz="3200" dirty="0" err="1" smtClean="0"/>
              <a:t>нижчевказані</a:t>
            </a:r>
            <a:r>
              <a:rPr lang="uk-UA" altLang="en-US" sz="3200" dirty="0" smtClean="0"/>
              <a:t> середовища можуть використовуватися окремо або у поєднанні з вищезазначеними:</a:t>
            </a:r>
          </a:p>
          <a:p>
            <a:pPr algn="just"/>
            <a:endParaRPr lang="en-US" altLang="en-US" sz="1000" dirty="0"/>
          </a:p>
          <a:p>
            <a:pPr algn="just"/>
            <a:r>
              <a:rPr lang="ru-RU" altLang="en-US" sz="3200" i="1" dirty="0" err="1" smtClean="0">
                <a:solidFill>
                  <a:srgbClr val="002060"/>
                </a:solidFill>
              </a:rPr>
              <a:t>суспензії</a:t>
            </a:r>
            <a:r>
              <a:rPr lang="ru-RU" altLang="en-US" sz="3200" i="1" dirty="0" smtClean="0">
                <a:solidFill>
                  <a:srgbClr val="002060"/>
                </a:solidFill>
              </a:rPr>
              <a:t> </a:t>
            </a:r>
            <a:r>
              <a:rPr lang="ru-RU" altLang="en-US" sz="3200" i="1" dirty="0" err="1">
                <a:solidFill>
                  <a:srgbClr val="002060"/>
                </a:solidFill>
              </a:rPr>
              <a:t>крохмалю</a:t>
            </a:r>
            <a:r>
              <a:rPr lang="ru-RU" altLang="en-US" sz="3200" i="1" dirty="0">
                <a:solidFill>
                  <a:srgbClr val="002060"/>
                </a:solidFill>
              </a:rPr>
              <a:t>, молоко та </a:t>
            </a:r>
            <a:r>
              <a:rPr lang="ru-RU" altLang="en-US" sz="3200" i="1" dirty="0" err="1">
                <a:solidFill>
                  <a:srgbClr val="002060"/>
                </a:solidFill>
              </a:rPr>
              <a:t>похідні</a:t>
            </a:r>
            <a:r>
              <a:rPr lang="ru-RU" altLang="en-US" sz="3200" i="1" dirty="0">
                <a:solidFill>
                  <a:srgbClr val="002060"/>
                </a:solidFill>
              </a:rPr>
              <a:t> молока</a:t>
            </a:r>
            <a:r>
              <a:rPr lang="en-US" altLang="en-US" sz="3200" i="1" dirty="0" smtClean="0">
                <a:solidFill>
                  <a:srgbClr val="002060"/>
                </a:solidFill>
              </a:rPr>
              <a:t>, </a:t>
            </a:r>
            <a:r>
              <a:rPr lang="uk-UA" altLang="en-US" sz="3200" i="1" dirty="0" smtClean="0">
                <a:solidFill>
                  <a:srgbClr val="002060"/>
                </a:solidFill>
              </a:rPr>
              <a:t>фруктові та овочеві пюре </a:t>
            </a:r>
            <a:r>
              <a:rPr lang="ru-RU" altLang="en-US" sz="3200" i="1" dirty="0" smtClean="0">
                <a:solidFill>
                  <a:srgbClr val="002060"/>
                </a:solidFill>
              </a:rPr>
              <a:t>та </a:t>
            </a:r>
            <a:r>
              <a:rPr lang="ru-RU" altLang="en-US" sz="3200" i="1" dirty="0" err="1">
                <a:solidFill>
                  <a:srgbClr val="002060"/>
                </a:solidFill>
              </a:rPr>
              <a:t>інші</a:t>
            </a:r>
            <a:r>
              <a:rPr lang="ru-RU" altLang="en-US" sz="3200" i="1" dirty="0">
                <a:solidFill>
                  <a:srgbClr val="002060"/>
                </a:solidFill>
              </a:rPr>
              <a:t> </a:t>
            </a:r>
            <a:r>
              <a:rPr lang="ru-RU" altLang="en-US" sz="3200" i="1" dirty="0" err="1">
                <a:solidFill>
                  <a:srgbClr val="002060"/>
                </a:solidFill>
              </a:rPr>
              <a:t>тверді</a:t>
            </a:r>
            <a:r>
              <a:rPr lang="ru-RU" altLang="en-US" sz="3200" i="1" dirty="0">
                <a:solidFill>
                  <a:srgbClr val="002060"/>
                </a:solidFill>
              </a:rPr>
              <a:t> та </a:t>
            </a:r>
            <a:r>
              <a:rPr lang="ru-RU" altLang="en-US" sz="3200" i="1" dirty="0" err="1">
                <a:solidFill>
                  <a:srgbClr val="002060"/>
                </a:solidFill>
              </a:rPr>
              <a:t>напівтверді</a:t>
            </a:r>
            <a:r>
              <a:rPr lang="ru-RU" altLang="en-US" sz="3200" i="1" dirty="0">
                <a:solidFill>
                  <a:srgbClr val="002060"/>
                </a:solidFill>
              </a:rPr>
              <a:t> </a:t>
            </a:r>
            <a:r>
              <a:rPr lang="ru-RU" altLang="en-US" sz="3200" i="1" dirty="0" err="1">
                <a:solidFill>
                  <a:srgbClr val="002060"/>
                </a:solidFill>
              </a:rPr>
              <a:t>середовища</a:t>
            </a:r>
            <a:r>
              <a:rPr lang="ru-RU" altLang="en-US" sz="3200" i="1" dirty="0">
                <a:solidFill>
                  <a:srgbClr val="002060"/>
                </a:solidFill>
              </a:rPr>
              <a:t>, </a:t>
            </a:r>
            <a:r>
              <a:rPr lang="ru-RU" altLang="en-US" sz="3200" i="1" dirty="0" err="1">
                <a:solidFill>
                  <a:srgbClr val="002060"/>
                </a:solidFill>
              </a:rPr>
              <a:t>такі</a:t>
            </a:r>
            <a:r>
              <a:rPr lang="ru-RU" altLang="en-US" sz="3200" i="1" dirty="0">
                <a:solidFill>
                  <a:srgbClr val="002060"/>
                </a:solidFill>
              </a:rPr>
              <a:t> </a:t>
            </a:r>
            <a:r>
              <a:rPr lang="ru-RU" altLang="en-US" sz="3200" i="1" dirty="0" smtClean="0">
                <a:solidFill>
                  <a:srgbClr val="002060"/>
                </a:solidFill>
              </a:rPr>
              <a:t>як гусячий жир </a:t>
            </a:r>
            <a:r>
              <a:rPr lang="ru-RU" altLang="en-US" sz="3200" i="1" dirty="0" err="1" smtClean="0">
                <a:solidFill>
                  <a:srgbClr val="002060"/>
                </a:solidFill>
              </a:rPr>
              <a:t>або</a:t>
            </a:r>
            <a:r>
              <a:rPr lang="ru-RU" altLang="en-US" sz="3200" i="1" dirty="0" smtClean="0">
                <a:solidFill>
                  <a:srgbClr val="002060"/>
                </a:solidFill>
              </a:rPr>
              <a:t> </a:t>
            </a:r>
            <a:endParaRPr lang="uk-UA" altLang="en-US" sz="3200" i="1" dirty="0">
              <a:solidFill>
                <a:srgbClr val="002060"/>
              </a:solidFill>
            </a:endParaRPr>
          </a:p>
          <a:p>
            <a:pPr algn="just"/>
            <a:r>
              <a:rPr lang="uk-UA" altLang="en-US" sz="3200" i="1" dirty="0" smtClean="0">
                <a:solidFill>
                  <a:srgbClr val="002060"/>
                </a:solidFill>
              </a:rPr>
              <a:t>Їстівні олії</a:t>
            </a:r>
            <a:r>
              <a:rPr lang="en-US" altLang="en-US" sz="3200" i="1" dirty="0" smtClean="0">
                <a:solidFill>
                  <a:srgbClr val="002060"/>
                </a:solidFill>
              </a:rPr>
              <a:t>.</a:t>
            </a:r>
            <a:endParaRPr lang="en-US" altLang="en-US" sz="3200" i="1" dirty="0">
              <a:solidFill>
                <a:srgbClr val="002060"/>
              </a:solidFill>
            </a:endParaRPr>
          </a:p>
        </p:txBody>
      </p:sp>
      <p:sp>
        <p:nvSpPr>
          <p:cNvPr id="3" name="Title 1"/>
          <p:cNvSpPr txBox="1">
            <a:spLocks/>
          </p:cNvSpPr>
          <p:nvPr/>
        </p:nvSpPr>
        <p:spPr bwMode="auto">
          <a:xfrm>
            <a:off x="3052482" y="296583"/>
            <a:ext cx="7967736"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800" dirty="0">
                <a:latin typeface="Arial" panose="020B0604020202020204" pitchFamily="34" charset="0"/>
              </a:rPr>
              <a:t>Визначення </a:t>
            </a:r>
            <a:r>
              <a:rPr lang="uk-UA" altLang="en-US" sz="2800" dirty="0" smtClean="0">
                <a:latin typeface="Arial" panose="020B0604020202020204" pitchFamily="34" charset="0"/>
              </a:rPr>
              <a:t>понять </a:t>
            </a:r>
            <a:r>
              <a:rPr lang="en-GB" altLang="en-US" sz="2400" dirty="0" smtClean="0">
                <a:latin typeface="Arial" panose="020B0604020202020204" pitchFamily="34" charset="0"/>
              </a:rPr>
              <a:t>[10</a:t>
            </a:r>
            <a:r>
              <a:rPr lang="en-GB" altLang="en-US" sz="2400" dirty="0">
                <a:latin typeface="Arial" panose="020B0604020202020204" pitchFamily="34" charset="0"/>
              </a:rPr>
              <a:t>]</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476418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98076" y="454211"/>
            <a:ext cx="11893924"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endParaRPr lang="en-US" altLang="en-US" sz="1000" dirty="0"/>
          </a:p>
          <a:p>
            <a:pPr algn="just"/>
            <a:r>
              <a:rPr lang="uk-UA" altLang="en-US" sz="2800" dirty="0" smtClean="0">
                <a:solidFill>
                  <a:srgbClr val="FF0000"/>
                </a:solidFill>
              </a:rPr>
              <a:t>Партія</a:t>
            </a:r>
            <a:r>
              <a:rPr lang="en-US" altLang="en-US" sz="2800" dirty="0" smtClean="0">
                <a:solidFill>
                  <a:srgbClr val="FF0000"/>
                </a:solidFill>
              </a:rPr>
              <a:t>:</a:t>
            </a:r>
            <a:r>
              <a:rPr lang="en-US" altLang="en-US" sz="2800" dirty="0" smtClean="0"/>
              <a:t> </a:t>
            </a:r>
            <a:r>
              <a:rPr lang="en-US" altLang="en-US" sz="2800" dirty="0"/>
              <a:t>[1] </a:t>
            </a:r>
            <a:r>
              <a:rPr lang="ru-RU" sz="2800" dirty="0" err="1" smtClean="0"/>
              <a:t>Усі</a:t>
            </a:r>
            <a:r>
              <a:rPr lang="ru-RU" sz="2800" dirty="0" smtClean="0"/>
              <a:t> </a:t>
            </a:r>
            <a:r>
              <a:rPr lang="ru-RU" sz="2800" dirty="0" err="1"/>
              <a:t>упаковані</a:t>
            </a:r>
            <a:r>
              <a:rPr lang="ru-RU" sz="2800" dirty="0"/>
              <a:t> </a:t>
            </a:r>
            <a:r>
              <a:rPr lang="ru-RU" sz="2800" dirty="0" err="1"/>
              <a:t>одиниці</a:t>
            </a:r>
            <a:r>
              <a:rPr lang="ru-RU" sz="2800" dirty="0"/>
              <a:t> в </a:t>
            </a:r>
            <a:r>
              <a:rPr lang="ru-RU" sz="2800" dirty="0" err="1"/>
              <a:t>партії</a:t>
            </a:r>
            <a:r>
              <a:rPr lang="ru-RU" sz="2800" dirty="0"/>
              <a:t>, </a:t>
            </a:r>
            <a:r>
              <a:rPr lang="ru-RU" sz="2800" dirty="0" err="1"/>
              <a:t>що</a:t>
            </a:r>
            <a:r>
              <a:rPr lang="ru-RU" sz="2800" dirty="0"/>
              <a:t> </a:t>
            </a:r>
            <a:r>
              <a:rPr lang="ru-RU" sz="2800" dirty="0" err="1"/>
              <a:t>підлягають</a:t>
            </a:r>
            <a:r>
              <a:rPr lang="ru-RU" sz="2800" dirty="0"/>
              <a:t> контролю, </a:t>
            </a:r>
            <a:r>
              <a:rPr lang="ru-RU" sz="2800" dirty="0" err="1"/>
              <a:t>повинні</a:t>
            </a:r>
            <a:r>
              <a:rPr lang="ru-RU" sz="2800" dirty="0"/>
              <a:t> бути з </a:t>
            </a:r>
            <a:r>
              <a:rPr lang="ru-RU" sz="2800" dirty="0" err="1">
                <a:solidFill>
                  <a:srgbClr val="7030A0"/>
                </a:solidFill>
              </a:rPr>
              <a:t>однаковим</a:t>
            </a:r>
            <a:r>
              <a:rPr lang="ru-RU" sz="2800" dirty="0">
                <a:solidFill>
                  <a:srgbClr val="7030A0"/>
                </a:solidFill>
              </a:rPr>
              <a:t> </a:t>
            </a:r>
            <a:r>
              <a:rPr lang="ru-RU" sz="2800" dirty="0" err="1">
                <a:solidFill>
                  <a:srgbClr val="7030A0"/>
                </a:solidFill>
              </a:rPr>
              <a:t>номінальним</a:t>
            </a:r>
            <a:r>
              <a:rPr lang="ru-RU" sz="2800" dirty="0">
                <a:solidFill>
                  <a:srgbClr val="7030A0"/>
                </a:solidFill>
              </a:rPr>
              <a:t> </a:t>
            </a:r>
            <a:r>
              <a:rPr lang="ru-RU" sz="2800" dirty="0" err="1">
                <a:solidFill>
                  <a:srgbClr val="7030A0"/>
                </a:solidFill>
              </a:rPr>
              <a:t>вмістом</a:t>
            </a:r>
            <a:r>
              <a:rPr lang="ru-RU" sz="2800" dirty="0">
                <a:solidFill>
                  <a:srgbClr val="7030A0"/>
                </a:solidFill>
              </a:rPr>
              <a:t>, одного типу</a:t>
            </a:r>
            <a:r>
              <a:rPr lang="ru-RU" sz="2800" dirty="0"/>
              <a:t>, </a:t>
            </a:r>
            <a:r>
              <a:rPr lang="ru-RU" sz="2800" dirty="0" err="1"/>
              <a:t>виготовлені</a:t>
            </a:r>
            <a:r>
              <a:rPr lang="ru-RU" sz="2800" dirty="0"/>
              <a:t> </a:t>
            </a:r>
            <a:r>
              <a:rPr lang="ru-RU" sz="2800" dirty="0">
                <a:solidFill>
                  <a:srgbClr val="7030A0"/>
                </a:solidFill>
              </a:rPr>
              <a:t>в межах одного </a:t>
            </a:r>
            <a:r>
              <a:rPr lang="ru-RU" sz="2800" dirty="0" err="1">
                <a:solidFill>
                  <a:srgbClr val="7030A0"/>
                </a:solidFill>
              </a:rPr>
              <a:t>виробничого</a:t>
            </a:r>
            <a:r>
              <a:rPr lang="ru-RU" sz="2800" dirty="0">
                <a:solidFill>
                  <a:srgbClr val="7030A0"/>
                </a:solidFill>
              </a:rPr>
              <a:t> циклу </a:t>
            </a:r>
            <a:r>
              <a:rPr lang="ru-RU" sz="2800" dirty="0"/>
              <a:t>та </a:t>
            </a:r>
            <a:r>
              <a:rPr lang="ru-RU" sz="2800" dirty="0" err="1"/>
              <a:t>упаковані</a:t>
            </a:r>
            <a:r>
              <a:rPr lang="ru-RU" sz="2800" dirty="0"/>
              <a:t> в одному </a:t>
            </a:r>
            <a:r>
              <a:rPr lang="ru-RU" sz="2800" dirty="0" err="1"/>
              <a:t>місці</a:t>
            </a:r>
            <a:r>
              <a:rPr lang="ru-RU" sz="2800" dirty="0"/>
              <a:t>.</a:t>
            </a:r>
            <a:endParaRPr lang="uk-UA" altLang="en-US" sz="2800" dirty="0"/>
          </a:p>
          <a:p>
            <a:pPr algn="just"/>
            <a:endParaRPr lang="en-US" altLang="en-US" sz="1000" dirty="0"/>
          </a:p>
          <a:p>
            <a:pPr algn="just"/>
            <a:r>
              <a:rPr lang="ru-RU" sz="2800" dirty="0" smtClean="0">
                <a:cs typeface="Arial" panose="020B0604020202020204" pitchFamily="34" charset="0"/>
              </a:rPr>
              <a:t>У </a:t>
            </a:r>
            <a:r>
              <a:rPr lang="ru-RU" sz="2800" dirty="0" err="1">
                <a:cs typeface="Arial" panose="020B0604020202020204" pitchFamily="34" charset="0"/>
              </a:rPr>
              <a:t>разі</a:t>
            </a:r>
            <a:r>
              <a:rPr lang="ru-RU" sz="2800" dirty="0">
                <a:cs typeface="Arial" panose="020B0604020202020204" pitchFamily="34" charset="0"/>
              </a:rPr>
              <a:t> коли контроль </a:t>
            </a:r>
            <a:r>
              <a:rPr lang="ru-RU" sz="2800" dirty="0" err="1">
                <a:cs typeface="Arial" panose="020B0604020202020204" pitchFamily="34" charset="0"/>
              </a:rPr>
              <a:t>упакованих</a:t>
            </a:r>
            <a:r>
              <a:rPr lang="ru-RU" sz="2800" dirty="0">
                <a:cs typeface="Arial" panose="020B0604020202020204" pitchFamily="34" charset="0"/>
              </a:rPr>
              <a:t> </a:t>
            </a:r>
            <a:r>
              <a:rPr lang="ru-RU" sz="2800" dirty="0" err="1">
                <a:cs typeface="Arial" panose="020B0604020202020204" pitchFamily="34" charset="0"/>
              </a:rPr>
              <a:t>одиниць</a:t>
            </a:r>
            <a:r>
              <a:rPr lang="ru-RU" sz="2800" dirty="0">
                <a:cs typeface="Arial" panose="020B0604020202020204" pitchFamily="34" charset="0"/>
              </a:rPr>
              <a:t> </a:t>
            </a:r>
            <a:r>
              <a:rPr lang="ru-RU" sz="2800" dirty="0" err="1">
                <a:cs typeface="Arial" panose="020B0604020202020204" pitchFamily="34" charset="0"/>
              </a:rPr>
              <a:t>здійснюється</a:t>
            </a:r>
            <a:r>
              <a:rPr lang="ru-RU" sz="2800" dirty="0">
                <a:cs typeface="Arial" panose="020B0604020202020204" pitchFamily="34" charset="0"/>
              </a:rPr>
              <a:t> у </a:t>
            </a:r>
            <a:r>
              <a:rPr lang="ru-RU" sz="2800" dirty="0" err="1">
                <a:cs typeface="Arial" panose="020B0604020202020204" pitchFamily="34" charset="0"/>
              </a:rPr>
              <a:t>кінці</a:t>
            </a:r>
            <a:r>
              <a:rPr lang="ru-RU" sz="2800" dirty="0">
                <a:cs typeface="Arial" panose="020B0604020202020204" pitchFamily="34" charset="0"/>
              </a:rPr>
              <a:t> </a:t>
            </a:r>
            <a:r>
              <a:rPr lang="ru-RU" sz="2800" dirty="0" err="1">
                <a:cs typeface="Arial" panose="020B0604020202020204" pitchFamily="34" charset="0"/>
              </a:rPr>
              <a:t>пакувальної</a:t>
            </a:r>
            <a:r>
              <a:rPr lang="ru-RU" sz="2800" dirty="0">
                <a:cs typeface="Arial" panose="020B0604020202020204" pitchFamily="34" charset="0"/>
              </a:rPr>
              <a:t> </a:t>
            </a:r>
            <a:r>
              <a:rPr lang="ru-RU" sz="2800" dirty="0" err="1">
                <a:cs typeface="Arial" panose="020B0604020202020204" pitchFamily="34" charset="0"/>
              </a:rPr>
              <a:t>лінії</a:t>
            </a:r>
            <a:r>
              <a:rPr lang="ru-RU" sz="2800" dirty="0">
                <a:cs typeface="Arial" panose="020B0604020202020204" pitchFamily="34" charset="0"/>
              </a:rPr>
              <a:t>, </a:t>
            </a:r>
            <a:r>
              <a:rPr lang="ru-RU" sz="2800" dirty="0" err="1">
                <a:cs typeface="Arial" panose="020B0604020202020204" pitchFamily="34" charset="0"/>
              </a:rPr>
              <a:t>їх</a:t>
            </a:r>
            <a:r>
              <a:rPr lang="ru-RU" sz="2800" dirty="0">
                <a:cs typeface="Arial" panose="020B0604020202020204" pitchFamily="34" charset="0"/>
              </a:rPr>
              <a:t> </a:t>
            </a:r>
            <a:r>
              <a:rPr lang="ru-RU" sz="2800" dirty="0" err="1">
                <a:cs typeface="Arial" panose="020B0604020202020204" pitchFamily="34" charset="0"/>
              </a:rPr>
              <a:t>кількість</a:t>
            </a:r>
            <a:r>
              <a:rPr lang="ru-RU" sz="2800" dirty="0">
                <a:cs typeface="Arial" panose="020B0604020202020204" pitchFamily="34" charset="0"/>
              </a:rPr>
              <a:t> у </a:t>
            </a:r>
            <a:r>
              <a:rPr lang="ru-RU" sz="2800" dirty="0" err="1">
                <a:cs typeface="Arial" panose="020B0604020202020204" pitchFamily="34" charset="0"/>
              </a:rPr>
              <a:t>кожній</a:t>
            </a:r>
            <a:r>
              <a:rPr lang="ru-RU" sz="2800" dirty="0">
                <a:cs typeface="Arial" panose="020B0604020202020204" pitchFamily="34" charset="0"/>
              </a:rPr>
              <a:t> </a:t>
            </a:r>
            <a:r>
              <a:rPr lang="ru-RU" sz="2800" dirty="0" err="1">
                <a:cs typeface="Arial" panose="020B0604020202020204" pitchFamily="34" charset="0"/>
              </a:rPr>
              <a:t>партії</a:t>
            </a:r>
            <a:r>
              <a:rPr lang="ru-RU" sz="2800" dirty="0">
                <a:cs typeface="Arial" panose="020B0604020202020204" pitchFamily="34" charset="0"/>
              </a:rPr>
              <a:t> становить </a:t>
            </a:r>
            <a:r>
              <a:rPr lang="ru-RU" sz="2800" dirty="0" err="1">
                <a:solidFill>
                  <a:srgbClr val="7030A0"/>
                </a:solidFill>
              </a:rPr>
              <a:t>максимальну</a:t>
            </a:r>
            <a:r>
              <a:rPr lang="ru-RU" sz="2800" dirty="0">
                <a:solidFill>
                  <a:srgbClr val="7030A0"/>
                </a:solidFill>
              </a:rPr>
              <a:t> </a:t>
            </a:r>
            <a:r>
              <a:rPr lang="ru-RU" sz="2800" dirty="0" err="1">
                <a:solidFill>
                  <a:srgbClr val="7030A0"/>
                </a:solidFill>
              </a:rPr>
              <a:t>кількість</a:t>
            </a:r>
            <a:r>
              <a:rPr lang="ru-RU" sz="2800" dirty="0">
                <a:solidFill>
                  <a:srgbClr val="7030A0"/>
                </a:solidFill>
              </a:rPr>
              <a:t> </a:t>
            </a:r>
            <a:r>
              <a:rPr lang="ru-RU" sz="2800" dirty="0" err="1">
                <a:solidFill>
                  <a:srgbClr val="7030A0"/>
                </a:solidFill>
              </a:rPr>
              <a:t>упакованих</a:t>
            </a:r>
            <a:r>
              <a:rPr lang="ru-RU" sz="2800" dirty="0">
                <a:solidFill>
                  <a:srgbClr val="7030A0"/>
                </a:solidFill>
              </a:rPr>
              <a:t> </a:t>
            </a:r>
            <a:r>
              <a:rPr lang="ru-RU" sz="2800" dirty="0" err="1">
                <a:solidFill>
                  <a:srgbClr val="7030A0"/>
                </a:solidFill>
              </a:rPr>
              <a:t>одиниць</a:t>
            </a:r>
            <a:r>
              <a:rPr lang="ru-RU" sz="2800" dirty="0">
                <a:solidFill>
                  <a:srgbClr val="7030A0"/>
                </a:solidFill>
              </a:rPr>
              <a:t>, </a:t>
            </a:r>
            <a:r>
              <a:rPr lang="ru-RU" sz="2800" dirty="0" err="1">
                <a:solidFill>
                  <a:srgbClr val="7030A0"/>
                </a:solidFill>
              </a:rPr>
              <a:t>що</a:t>
            </a:r>
            <a:r>
              <a:rPr lang="ru-RU" sz="2800" dirty="0">
                <a:solidFill>
                  <a:srgbClr val="7030A0"/>
                </a:solidFill>
              </a:rPr>
              <a:t> </a:t>
            </a:r>
            <a:r>
              <a:rPr lang="ru-RU" sz="2800" dirty="0" err="1">
                <a:solidFill>
                  <a:srgbClr val="7030A0"/>
                </a:solidFill>
              </a:rPr>
              <a:t>виробляються</a:t>
            </a:r>
            <a:r>
              <a:rPr lang="ru-RU" sz="2800" dirty="0">
                <a:solidFill>
                  <a:srgbClr val="7030A0"/>
                </a:solidFill>
              </a:rPr>
              <a:t> </a:t>
            </a:r>
            <a:r>
              <a:rPr lang="ru-RU" sz="2800" dirty="0" err="1">
                <a:solidFill>
                  <a:srgbClr val="7030A0"/>
                </a:solidFill>
              </a:rPr>
              <a:t>пакувальною</a:t>
            </a:r>
            <a:r>
              <a:rPr lang="ru-RU" sz="2800" dirty="0">
                <a:solidFill>
                  <a:srgbClr val="7030A0"/>
                </a:solidFill>
              </a:rPr>
              <a:t> </a:t>
            </a:r>
            <a:r>
              <a:rPr lang="ru-RU" sz="2800" dirty="0" err="1">
                <a:solidFill>
                  <a:srgbClr val="7030A0"/>
                </a:solidFill>
              </a:rPr>
              <a:t>лінією</a:t>
            </a:r>
            <a:r>
              <a:rPr lang="ru-RU" sz="2800" dirty="0">
                <a:solidFill>
                  <a:srgbClr val="7030A0"/>
                </a:solidFill>
              </a:rPr>
              <a:t> </a:t>
            </a:r>
            <a:r>
              <a:rPr lang="ru-RU" sz="2800" dirty="0" err="1">
                <a:solidFill>
                  <a:srgbClr val="7030A0"/>
                </a:solidFill>
              </a:rPr>
              <a:t>протягом</a:t>
            </a:r>
            <a:r>
              <a:rPr lang="ru-RU" sz="2800" dirty="0">
                <a:solidFill>
                  <a:srgbClr val="7030A0"/>
                </a:solidFill>
              </a:rPr>
              <a:t> </a:t>
            </a:r>
            <a:r>
              <a:rPr lang="ru-RU" sz="2800" dirty="0" err="1">
                <a:solidFill>
                  <a:srgbClr val="7030A0"/>
                </a:solidFill>
              </a:rPr>
              <a:t>години</a:t>
            </a:r>
            <a:r>
              <a:rPr lang="ru-RU" sz="2800" dirty="0">
                <a:cs typeface="Arial" panose="020B0604020202020204" pitchFamily="34" charset="0"/>
              </a:rPr>
              <a:t>, без </a:t>
            </a:r>
            <a:r>
              <a:rPr lang="ru-RU" sz="2800" dirty="0" err="1">
                <a:cs typeface="Arial" panose="020B0604020202020204" pitchFamily="34" charset="0"/>
              </a:rPr>
              <a:t>обмежень</a:t>
            </a:r>
            <a:r>
              <a:rPr lang="ru-RU" sz="2800" dirty="0">
                <a:cs typeface="Arial" panose="020B0604020202020204" pitchFamily="34" charset="0"/>
              </a:rPr>
              <a:t> </a:t>
            </a:r>
            <a:r>
              <a:rPr lang="ru-RU" sz="2800" dirty="0" err="1">
                <a:cs typeface="Arial" panose="020B0604020202020204" pitchFamily="34" charset="0"/>
              </a:rPr>
              <a:t>щодо</a:t>
            </a:r>
            <a:r>
              <a:rPr lang="ru-RU" sz="2800" dirty="0">
                <a:cs typeface="Arial" panose="020B0604020202020204" pitchFamily="34" charset="0"/>
              </a:rPr>
              <a:t> </a:t>
            </a:r>
            <a:r>
              <a:rPr lang="ru-RU" sz="2800" dirty="0" err="1">
                <a:cs typeface="Arial" panose="020B0604020202020204" pitchFamily="34" charset="0"/>
              </a:rPr>
              <a:t>розміру</a:t>
            </a:r>
            <a:r>
              <a:rPr lang="ru-RU" sz="2800" dirty="0">
                <a:cs typeface="Arial" panose="020B0604020202020204" pitchFamily="34" charset="0"/>
              </a:rPr>
              <a:t> </a:t>
            </a:r>
            <a:r>
              <a:rPr lang="ru-RU" sz="2800" dirty="0" err="1">
                <a:cs typeface="Arial" panose="020B0604020202020204" pitchFamily="34" charset="0"/>
              </a:rPr>
              <a:t>партії</a:t>
            </a:r>
            <a:r>
              <a:rPr lang="ru-RU" sz="2800" dirty="0" smtClean="0">
                <a:cs typeface="Arial" panose="020B0604020202020204" pitchFamily="34" charset="0"/>
              </a:rPr>
              <a:t>.</a:t>
            </a:r>
            <a:r>
              <a:rPr lang="ru-RU" sz="2800" dirty="0" smtClean="0"/>
              <a:t> </a:t>
            </a:r>
            <a:r>
              <a:rPr lang="ru-RU" sz="2800" dirty="0">
                <a:cs typeface="Arial" panose="020B0604020202020204" pitchFamily="34" charset="0"/>
              </a:rPr>
              <a:t>В </a:t>
            </a:r>
            <a:r>
              <a:rPr lang="ru-RU" sz="2800" dirty="0" err="1">
                <a:cs typeface="Arial" panose="020B0604020202020204" pitchFamily="34" charset="0"/>
              </a:rPr>
              <a:t>інших</a:t>
            </a:r>
            <a:r>
              <a:rPr lang="ru-RU" sz="2800" dirty="0">
                <a:cs typeface="Arial" panose="020B0604020202020204" pitchFamily="34" charset="0"/>
              </a:rPr>
              <a:t> </a:t>
            </a:r>
            <a:r>
              <a:rPr lang="ru-RU" sz="2800" dirty="0" err="1">
                <a:cs typeface="Arial" panose="020B0604020202020204" pitchFamily="34" charset="0"/>
              </a:rPr>
              <a:t>випадках</a:t>
            </a:r>
            <a:r>
              <a:rPr lang="ru-RU" sz="2800" dirty="0">
                <a:cs typeface="Arial" panose="020B0604020202020204" pitchFamily="34" charset="0"/>
              </a:rPr>
              <a:t> </a:t>
            </a:r>
            <a:r>
              <a:rPr lang="ru-RU" sz="2800" dirty="0" err="1">
                <a:cs typeface="Arial" panose="020B0604020202020204" pitchFamily="34" charset="0"/>
              </a:rPr>
              <a:t>розмір</a:t>
            </a:r>
            <a:r>
              <a:rPr lang="ru-RU" sz="2800" dirty="0">
                <a:cs typeface="Arial" panose="020B0604020202020204" pitchFamily="34" charset="0"/>
              </a:rPr>
              <a:t> </a:t>
            </a:r>
            <a:r>
              <a:rPr lang="ru-RU" sz="2800" dirty="0" err="1">
                <a:cs typeface="Arial" panose="020B0604020202020204" pitchFamily="34" charset="0"/>
              </a:rPr>
              <a:t>партії</a:t>
            </a:r>
            <a:r>
              <a:rPr lang="ru-RU" sz="2800" dirty="0">
                <a:cs typeface="Arial" panose="020B0604020202020204" pitchFamily="34" charset="0"/>
              </a:rPr>
              <a:t> не повинен </a:t>
            </a:r>
            <a:r>
              <a:rPr lang="ru-RU" sz="2800" dirty="0" err="1">
                <a:cs typeface="Arial" panose="020B0604020202020204" pitchFamily="34" charset="0"/>
              </a:rPr>
              <a:t>перевищувати</a:t>
            </a:r>
            <a:r>
              <a:rPr lang="ru-RU" sz="2800" dirty="0">
                <a:cs typeface="Arial" panose="020B0604020202020204" pitchFamily="34" charset="0"/>
              </a:rPr>
              <a:t> 10 </a:t>
            </a:r>
            <a:r>
              <a:rPr lang="ru-RU" sz="2800" dirty="0" smtClean="0">
                <a:cs typeface="Arial" panose="020B0604020202020204" pitchFamily="34" charset="0"/>
              </a:rPr>
              <a:t>000. </a:t>
            </a:r>
            <a:endParaRPr lang="en-US" altLang="en-US" sz="2800" dirty="0">
              <a:cs typeface="Arial" panose="020B0604020202020204" pitchFamily="34" charset="0"/>
            </a:endParaRPr>
          </a:p>
          <a:p>
            <a:pPr algn="just"/>
            <a:r>
              <a:rPr lang="uk-UA" altLang="en-US" sz="2800" dirty="0" smtClean="0">
                <a:solidFill>
                  <a:srgbClr val="FF0000"/>
                </a:solidFill>
              </a:rPr>
              <a:t>Вибірка</a:t>
            </a:r>
            <a:r>
              <a:rPr lang="en-US" altLang="en-US" sz="2800" dirty="0" smtClean="0"/>
              <a:t>: </a:t>
            </a:r>
            <a:r>
              <a:rPr lang="en-US" altLang="en-US" sz="2800" dirty="0"/>
              <a:t>[6] </a:t>
            </a:r>
            <a:r>
              <a:rPr lang="uk-UA" altLang="en-US" sz="2800" dirty="0" smtClean="0"/>
              <a:t>Певна кількість упакованих одиниць, довільно відібраних із партії.</a:t>
            </a:r>
            <a:endParaRPr lang="en-US" altLang="en-US" sz="2800" dirty="0"/>
          </a:p>
          <a:p>
            <a:pPr algn="just"/>
            <a:endParaRPr lang="en-US" altLang="en-US" sz="2800" dirty="0"/>
          </a:p>
        </p:txBody>
      </p:sp>
      <p:sp>
        <p:nvSpPr>
          <p:cNvPr id="3" name="Title 1"/>
          <p:cNvSpPr txBox="1">
            <a:spLocks/>
          </p:cNvSpPr>
          <p:nvPr/>
        </p:nvSpPr>
        <p:spPr bwMode="auto">
          <a:xfrm>
            <a:off x="2896694" y="158936"/>
            <a:ext cx="792928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en-GB" altLang="en-US" sz="2800" b="0" dirty="0">
                <a:latin typeface="Calibri" panose="020F0502020204030204" pitchFamily="34" charset="0"/>
              </a:rPr>
              <a:t> </a:t>
            </a:r>
            <a:r>
              <a:rPr lang="uk-UA" altLang="en-US" sz="2800" b="0" dirty="0" smtClean="0">
                <a:latin typeface="Calibri" panose="020F0502020204030204" pitchFamily="34" charset="0"/>
              </a:rPr>
              <a:t>            </a:t>
            </a:r>
            <a:r>
              <a:rPr lang="uk-UA" altLang="en-US" sz="2800" dirty="0" smtClean="0">
                <a:latin typeface="Arial" panose="020B0604020202020204" pitchFamily="34" charset="0"/>
              </a:rPr>
              <a:t>Визначення </a:t>
            </a:r>
            <a:r>
              <a:rPr lang="uk-UA" altLang="en-US" sz="2800" dirty="0">
                <a:latin typeface="Arial" panose="020B0604020202020204" pitchFamily="34" charset="0"/>
              </a:rPr>
              <a:t>понять</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598734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3946" y="940921"/>
            <a:ext cx="11737041"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3000" dirty="0" smtClean="0">
                <a:solidFill>
                  <a:srgbClr val="FF0000"/>
                </a:solidFill>
              </a:rPr>
              <a:t>Допустиме відхилення</a:t>
            </a:r>
            <a:r>
              <a:rPr lang="en-US" altLang="en-US" sz="3000" dirty="0" smtClean="0">
                <a:solidFill>
                  <a:srgbClr val="FF0000"/>
                </a:solidFill>
              </a:rPr>
              <a:t>: </a:t>
            </a:r>
            <a:r>
              <a:rPr lang="uk-UA" altLang="en-US" sz="3000" dirty="0"/>
              <a:t>дозволений рівень відхилення в кількості товару </a:t>
            </a:r>
            <a:r>
              <a:rPr lang="uk-UA" altLang="en-US" sz="3000" dirty="0" smtClean="0"/>
              <a:t> упакованої </a:t>
            </a:r>
            <a:r>
              <a:rPr lang="uk-UA" altLang="en-US" sz="3000" dirty="0"/>
              <a:t>одиниці;</a:t>
            </a:r>
          </a:p>
          <a:p>
            <a:pPr algn="just"/>
            <a:endParaRPr lang="en-US" altLang="en-US" sz="1000" dirty="0"/>
          </a:p>
          <a:p>
            <a:pPr algn="just"/>
            <a:r>
              <a:rPr lang="en-US" altLang="en-US" sz="3000" dirty="0" smtClean="0"/>
              <a:t>*</a:t>
            </a:r>
            <a:r>
              <a:rPr lang="uk-UA" altLang="en-US" sz="3000" dirty="0" smtClean="0"/>
              <a:t>Символ «</a:t>
            </a:r>
            <a:r>
              <a:rPr lang="en-US" altLang="en-US" sz="3000" dirty="0" smtClean="0"/>
              <a:t>T</a:t>
            </a:r>
            <a:r>
              <a:rPr lang="uk-UA" altLang="en-US" sz="3000" dirty="0" smtClean="0"/>
              <a:t>»</a:t>
            </a:r>
            <a:r>
              <a:rPr lang="en-US" altLang="en-US" sz="3000" dirty="0" smtClean="0"/>
              <a:t> </a:t>
            </a:r>
            <a:r>
              <a:rPr lang="uk-UA" altLang="en-US" sz="3000" dirty="0" smtClean="0"/>
              <a:t>використовується для позначення допустимого відхилення. </a:t>
            </a:r>
            <a:endParaRPr lang="en-US" altLang="en-US" sz="1000" dirty="0"/>
          </a:p>
          <a:p>
            <a:pPr marL="457200" indent="-457200" algn="just">
              <a:buFont typeface="Arial" panose="020B0604020202020204" pitchFamily="34" charset="0"/>
              <a:buChar char="•"/>
            </a:pPr>
            <a:r>
              <a:rPr lang="uk-UA" altLang="en-US" sz="3000" dirty="0" smtClean="0"/>
              <a:t>Допустиме відхилення інколи називають допустимою від</a:t>
            </a:r>
            <a:r>
              <a:rPr lang="en-US" altLang="en-US" sz="3000" dirty="0" smtClean="0"/>
              <a:t>’</a:t>
            </a:r>
            <a:r>
              <a:rPr lang="uk-UA" altLang="en-US" sz="3000" dirty="0" smtClean="0"/>
              <a:t>ємною похибкою, межами похибки або погрішністю;</a:t>
            </a:r>
          </a:p>
          <a:p>
            <a:pPr algn="just"/>
            <a:r>
              <a:rPr lang="en-US" altLang="en-US" sz="1000" dirty="0" smtClean="0"/>
              <a:t> </a:t>
            </a:r>
            <a:endParaRPr lang="en-US" altLang="en-US" sz="1000" dirty="0"/>
          </a:p>
          <a:p>
            <a:pPr algn="just"/>
            <a:r>
              <a:rPr lang="en-US" altLang="en-US" sz="3000" dirty="0"/>
              <a:t>* </a:t>
            </a:r>
            <a:r>
              <a:rPr lang="uk-UA" altLang="en-US" sz="3000" dirty="0" smtClean="0"/>
              <a:t>Зазвичай </a:t>
            </a:r>
            <a:r>
              <a:rPr lang="en-US" altLang="en-US" sz="3000" dirty="0" smtClean="0"/>
              <a:t>T</a:t>
            </a:r>
            <a:r>
              <a:rPr lang="uk-UA" altLang="en-US" sz="3000" dirty="0" smtClean="0"/>
              <a:t> є додатнім числом, але на практиці воно позначає негативне значення кількості або від</a:t>
            </a:r>
            <a:r>
              <a:rPr lang="en-US" altLang="en-US" sz="3000" dirty="0" smtClean="0"/>
              <a:t>’</a:t>
            </a:r>
            <a:r>
              <a:rPr lang="uk-UA" altLang="en-US" sz="3000" dirty="0" smtClean="0"/>
              <a:t>ємну похибку.</a:t>
            </a:r>
            <a:endParaRPr lang="en-US" altLang="en-US" sz="3000" dirty="0">
              <a:solidFill>
                <a:srgbClr val="7030A0"/>
              </a:solidFill>
            </a:endParaRPr>
          </a:p>
        </p:txBody>
      </p:sp>
      <p:sp>
        <p:nvSpPr>
          <p:cNvPr id="3" name="Title 1"/>
          <p:cNvSpPr txBox="1">
            <a:spLocks/>
          </p:cNvSpPr>
          <p:nvPr/>
        </p:nvSpPr>
        <p:spPr bwMode="auto">
          <a:xfrm>
            <a:off x="3160059" y="350371"/>
            <a:ext cx="7960776"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800" b="0" dirty="0">
                <a:latin typeface="Calibri" panose="020F0502020204030204" pitchFamily="34" charset="0"/>
              </a:rPr>
              <a:t>             </a:t>
            </a:r>
            <a:r>
              <a:rPr lang="uk-UA" altLang="en-US" sz="2400" dirty="0" smtClean="0">
                <a:latin typeface="Arial" panose="020B0604020202020204" pitchFamily="34" charset="0"/>
              </a:rPr>
              <a:t>Визначення понять </a:t>
            </a:r>
            <a:r>
              <a:rPr lang="en-GB" altLang="en-US" sz="2400" dirty="0" smtClean="0">
                <a:latin typeface="Arial" panose="020B0604020202020204" pitchFamily="34" charset="0"/>
              </a:rPr>
              <a:t>[12</a:t>
            </a:r>
            <a:r>
              <a:rPr lang="en-GB" altLang="en-US" sz="2400" dirty="0">
                <a:latin typeface="Arial" panose="020B0604020202020204" pitchFamily="34" charset="0"/>
              </a:rPr>
              <a:t>]</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3962232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55811" y="751915"/>
            <a:ext cx="1131794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3000" dirty="0" smtClean="0">
                <a:solidFill>
                  <a:srgbClr val="FF0000"/>
                </a:solidFill>
              </a:rPr>
              <a:t>Допустима </a:t>
            </a:r>
            <a:r>
              <a:rPr lang="uk-UA" altLang="en-US" sz="3000" dirty="0">
                <a:solidFill>
                  <a:srgbClr val="FF0000"/>
                </a:solidFill>
              </a:rPr>
              <a:t>від</a:t>
            </a:r>
            <a:r>
              <a:rPr lang="en-US" altLang="en-US" sz="3000" dirty="0">
                <a:solidFill>
                  <a:srgbClr val="FF0000"/>
                </a:solidFill>
              </a:rPr>
              <a:t>’</a:t>
            </a:r>
            <a:r>
              <a:rPr lang="uk-UA" altLang="en-US" sz="3000" dirty="0" smtClean="0">
                <a:solidFill>
                  <a:srgbClr val="FF0000"/>
                </a:solidFill>
              </a:rPr>
              <a:t>ємна похибка </a:t>
            </a:r>
            <a:r>
              <a:rPr lang="en-US" altLang="en-US" sz="3000" dirty="0" smtClean="0">
                <a:solidFill>
                  <a:srgbClr val="FF0000"/>
                </a:solidFill>
              </a:rPr>
              <a:t>(TNE</a:t>
            </a:r>
            <a:r>
              <a:rPr lang="en-US" altLang="en-US" sz="3000" dirty="0">
                <a:solidFill>
                  <a:srgbClr val="FF0000"/>
                </a:solidFill>
              </a:rPr>
              <a:t>) [10]: </a:t>
            </a:r>
          </a:p>
          <a:p>
            <a:pPr algn="just"/>
            <a:r>
              <a:rPr lang="uk-UA" altLang="en-US" sz="3000" dirty="0" smtClean="0"/>
              <a:t>Значення, при якому упаковані одиниці можуть не відповідати номінальній сухій вазі, номінальній сухій злитій вазі або номінальній сухій гранульованій вазі.</a:t>
            </a:r>
          </a:p>
          <a:p>
            <a:pPr algn="just"/>
            <a:endParaRPr lang="en-US" altLang="en-US" sz="1000" dirty="0">
              <a:solidFill>
                <a:srgbClr val="FF0000"/>
              </a:solidFill>
            </a:endParaRPr>
          </a:p>
          <a:p>
            <a:pPr algn="just"/>
            <a:r>
              <a:rPr lang="en-US" altLang="en-US" sz="3000" dirty="0">
                <a:solidFill>
                  <a:srgbClr val="FF0000"/>
                </a:solidFill>
              </a:rPr>
              <a:t>T1 </a:t>
            </a:r>
            <a:r>
              <a:rPr lang="uk-UA" altLang="en-US" sz="3000" dirty="0" smtClean="0">
                <a:solidFill>
                  <a:srgbClr val="FF0000"/>
                </a:solidFill>
              </a:rPr>
              <a:t>похибка</a:t>
            </a:r>
            <a:r>
              <a:rPr lang="en-US" altLang="en-US" sz="3000" dirty="0" smtClean="0">
                <a:solidFill>
                  <a:srgbClr val="FF0000"/>
                </a:solidFill>
              </a:rPr>
              <a:t> </a:t>
            </a:r>
            <a:r>
              <a:rPr lang="en-US" altLang="en-US" sz="3000" dirty="0">
                <a:solidFill>
                  <a:srgbClr val="FF0000"/>
                </a:solidFill>
              </a:rPr>
              <a:t>[12]: </a:t>
            </a:r>
            <a:r>
              <a:rPr lang="uk-UA" altLang="en-US" sz="3000" dirty="0" smtClean="0"/>
              <a:t>невідповідність, що перевищує допустиму невідповідність (Т), але не є удвічі більшою ніж допустима невідповідність (2Т) для певної номінальної кількості. </a:t>
            </a:r>
            <a:endParaRPr lang="uk-UA" altLang="en-US" sz="3000" dirty="0"/>
          </a:p>
          <a:p>
            <a:pPr algn="just"/>
            <a:endParaRPr lang="en-US" altLang="en-US" sz="1000" dirty="0">
              <a:solidFill>
                <a:srgbClr val="FF0000"/>
              </a:solidFill>
            </a:endParaRPr>
          </a:p>
          <a:p>
            <a:pPr algn="just"/>
            <a:r>
              <a:rPr lang="en-US" altLang="en-US" sz="3000" i="1" dirty="0">
                <a:solidFill>
                  <a:srgbClr val="002060"/>
                </a:solidFill>
              </a:rPr>
              <a:t>T1 </a:t>
            </a:r>
            <a:r>
              <a:rPr lang="uk-UA" altLang="en-US" sz="3000" i="1" dirty="0" smtClean="0">
                <a:solidFill>
                  <a:srgbClr val="002060"/>
                </a:solidFill>
              </a:rPr>
              <a:t>похибка</a:t>
            </a:r>
            <a:r>
              <a:rPr lang="en-US" altLang="en-US" sz="3000" i="1" dirty="0" smtClean="0">
                <a:solidFill>
                  <a:srgbClr val="002060"/>
                </a:solidFill>
              </a:rPr>
              <a:t>: </a:t>
            </a:r>
            <a:r>
              <a:rPr lang="en-US" altLang="en-US" sz="3000" i="1" dirty="0">
                <a:solidFill>
                  <a:srgbClr val="002060"/>
                </a:solidFill>
              </a:rPr>
              <a:t>(</a:t>
            </a:r>
            <a:r>
              <a:rPr lang="en-US" altLang="en-US" sz="3000" i="1" dirty="0" err="1">
                <a:solidFill>
                  <a:srgbClr val="002060"/>
                </a:solidFill>
              </a:rPr>
              <a:t>Q</a:t>
            </a:r>
            <a:r>
              <a:rPr lang="en-US" altLang="en-US" sz="2400" i="1" dirty="0" err="1">
                <a:solidFill>
                  <a:srgbClr val="002060"/>
                </a:solidFill>
              </a:rPr>
              <a:t>nom</a:t>
            </a:r>
            <a:r>
              <a:rPr lang="en-US" altLang="en-US" sz="3000" i="1" dirty="0">
                <a:solidFill>
                  <a:srgbClr val="002060"/>
                </a:solidFill>
              </a:rPr>
              <a:t> – 2T) ≤ Qi &lt; (</a:t>
            </a:r>
            <a:r>
              <a:rPr lang="en-US" altLang="en-US" sz="3000" i="1" dirty="0" err="1">
                <a:solidFill>
                  <a:srgbClr val="002060"/>
                </a:solidFill>
              </a:rPr>
              <a:t>Q</a:t>
            </a:r>
            <a:r>
              <a:rPr lang="en-US" altLang="en-US" sz="2400" i="1" dirty="0" err="1">
                <a:solidFill>
                  <a:srgbClr val="002060"/>
                </a:solidFill>
              </a:rPr>
              <a:t>nom</a:t>
            </a:r>
            <a:r>
              <a:rPr lang="en-US" altLang="en-US" sz="3000" i="1" dirty="0">
                <a:solidFill>
                  <a:srgbClr val="002060"/>
                </a:solidFill>
              </a:rPr>
              <a:t> – T) </a:t>
            </a:r>
          </a:p>
          <a:p>
            <a:pPr algn="just"/>
            <a:r>
              <a:rPr lang="uk-UA" altLang="en-US" sz="3000" dirty="0" smtClean="0">
                <a:solidFill>
                  <a:srgbClr val="FF0000"/>
                </a:solidFill>
              </a:rPr>
              <a:t>де</a:t>
            </a:r>
            <a:r>
              <a:rPr lang="en-US" altLang="en-US" sz="3000" dirty="0" smtClean="0">
                <a:solidFill>
                  <a:srgbClr val="FF0000"/>
                </a:solidFill>
              </a:rPr>
              <a:t> </a:t>
            </a:r>
            <a:r>
              <a:rPr lang="en-US" altLang="en-US" sz="3000" dirty="0" err="1">
                <a:solidFill>
                  <a:srgbClr val="FF0000"/>
                </a:solidFill>
              </a:rPr>
              <a:t>Q</a:t>
            </a:r>
            <a:r>
              <a:rPr lang="en-US" altLang="en-US" sz="2400" dirty="0" err="1">
                <a:solidFill>
                  <a:srgbClr val="FF0000"/>
                </a:solidFill>
              </a:rPr>
              <a:t>nom</a:t>
            </a:r>
            <a:r>
              <a:rPr lang="en-US" altLang="en-US" sz="3000" dirty="0">
                <a:solidFill>
                  <a:srgbClr val="FF0000"/>
                </a:solidFill>
              </a:rPr>
              <a:t> </a:t>
            </a:r>
            <a:r>
              <a:rPr lang="uk-UA" altLang="en-US" sz="3000" dirty="0" smtClean="0">
                <a:solidFill>
                  <a:srgbClr val="FF0000"/>
                </a:solidFill>
              </a:rPr>
              <a:t>– номінальна кількість</a:t>
            </a:r>
            <a:endParaRPr lang="en-US" altLang="en-US" sz="3000" dirty="0">
              <a:solidFill>
                <a:srgbClr val="FF0000"/>
              </a:solidFill>
            </a:endParaRPr>
          </a:p>
        </p:txBody>
      </p:sp>
      <p:sp>
        <p:nvSpPr>
          <p:cNvPr id="3" name="Title 1"/>
          <p:cNvSpPr txBox="1">
            <a:spLocks/>
          </p:cNvSpPr>
          <p:nvPr/>
        </p:nvSpPr>
        <p:spPr bwMode="auto">
          <a:xfrm>
            <a:off x="4371916" y="161365"/>
            <a:ext cx="7501836"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en-GB" altLang="en-US" sz="2800" b="0" dirty="0">
                <a:latin typeface="Calibri" panose="020F0502020204030204" pitchFamily="34" charset="0"/>
              </a:rPr>
              <a:t> </a:t>
            </a:r>
            <a:r>
              <a:rPr lang="uk-UA" altLang="en-US" sz="2800" dirty="0">
                <a:latin typeface="Arial" panose="020B0604020202020204" pitchFamily="34" charset="0"/>
              </a:rPr>
              <a:t>Визначення понять</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2413434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4">
            <a:extLst>
              <a:ext uri="{FF2B5EF4-FFF2-40B4-BE49-F238E27FC236}">
                <a16:creationId xmlns:a16="http://schemas.microsoft.com/office/drawing/2014/main" xmlns="" id="{817B934A-52B6-4D7E-A840-7403A33A3219}"/>
              </a:ext>
            </a:extLst>
          </p:cNvPr>
          <p:cNvSpPr>
            <a:spLocks noGrp="1"/>
          </p:cNvSpPr>
          <p:nvPr>
            <p:ph type="ctrTitle"/>
          </p:nvPr>
        </p:nvSpPr>
        <p:spPr>
          <a:xfrm>
            <a:off x="1524000" y="2512690"/>
            <a:ext cx="9144000" cy="683329"/>
          </a:xfrm>
          <a:prstGeom prst="rect">
            <a:avLst/>
          </a:prstGeom>
        </p:spPr>
        <p:txBody>
          <a:bodyPr wrap="square">
            <a:spAutoFit/>
          </a:bodyPr>
          <a:lstStyle/>
          <a:p>
            <a:pPr algn="ctr">
              <a:spcBef>
                <a:spcPts val="800"/>
              </a:spcBef>
            </a:pPr>
            <a:r>
              <a:rPr lang="uk-UA" sz="4267"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Партнери Проекту</a:t>
            </a:r>
            <a:r>
              <a:rPr lang="ru-RU" sz="4267"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en-GB" sz="4267"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3149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799" y="1066800"/>
            <a:ext cx="1156895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3200" dirty="0">
                <a:solidFill>
                  <a:srgbClr val="FF0000"/>
                </a:solidFill>
              </a:rPr>
              <a:t>T2 </a:t>
            </a:r>
            <a:r>
              <a:rPr lang="uk-UA" altLang="en-US" sz="3200" dirty="0" smtClean="0">
                <a:solidFill>
                  <a:srgbClr val="FF0000"/>
                </a:solidFill>
              </a:rPr>
              <a:t>похибка</a:t>
            </a:r>
            <a:r>
              <a:rPr lang="en-US" altLang="en-US" sz="3200" dirty="0" smtClean="0">
                <a:solidFill>
                  <a:srgbClr val="FF0000"/>
                </a:solidFill>
              </a:rPr>
              <a:t> </a:t>
            </a:r>
            <a:r>
              <a:rPr lang="en-US" altLang="en-US" sz="3200" dirty="0">
                <a:solidFill>
                  <a:srgbClr val="FF0000"/>
                </a:solidFill>
              </a:rPr>
              <a:t>[12]: </a:t>
            </a:r>
            <a:r>
              <a:rPr lang="uk-UA" altLang="en-US" sz="3200" dirty="0"/>
              <a:t>невідповідність, що </a:t>
            </a:r>
            <a:r>
              <a:rPr lang="uk-UA" altLang="en-US" sz="3200" dirty="0" smtClean="0"/>
              <a:t> удвічі перевищує</a:t>
            </a:r>
            <a:endParaRPr lang="uk-UA" altLang="en-US" sz="3200" dirty="0" smtClean="0">
              <a:solidFill>
                <a:srgbClr val="FF0000"/>
              </a:solidFill>
            </a:endParaRPr>
          </a:p>
          <a:p>
            <a:pPr algn="just"/>
            <a:r>
              <a:rPr lang="uk-UA" altLang="en-US" sz="3200" dirty="0" smtClean="0"/>
              <a:t>допустиму похибку </a:t>
            </a:r>
            <a:r>
              <a:rPr lang="en-US" altLang="en-US" sz="3200" dirty="0" smtClean="0"/>
              <a:t>(2T) </a:t>
            </a:r>
            <a:r>
              <a:rPr lang="uk-UA" altLang="en-US" sz="3200" dirty="0" smtClean="0"/>
              <a:t>для певної номінальної кількості</a:t>
            </a:r>
            <a:r>
              <a:rPr lang="en-US" altLang="en-US" sz="3200" dirty="0" smtClean="0"/>
              <a:t>: </a:t>
            </a:r>
          </a:p>
          <a:p>
            <a:pPr algn="just"/>
            <a:endParaRPr lang="en-US" altLang="en-US" sz="1000" dirty="0"/>
          </a:p>
          <a:p>
            <a:pPr algn="just"/>
            <a:r>
              <a:rPr lang="en-US" altLang="en-US" sz="3200" i="1" dirty="0">
                <a:solidFill>
                  <a:srgbClr val="002060"/>
                </a:solidFill>
              </a:rPr>
              <a:t>Q</a:t>
            </a:r>
            <a:r>
              <a:rPr lang="en-US" altLang="en-US" sz="2400" i="1" dirty="0">
                <a:solidFill>
                  <a:srgbClr val="002060"/>
                </a:solidFill>
              </a:rPr>
              <a:t>i</a:t>
            </a:r>
            <a:r>
              <a:rPr lang="en-US" altLang="en-US" sz="3200" i="1" dirty="0">
                <a:solidFill>
                  <a:srgbClr val="002060"/>
                </a:solidFill>
              </a:rPr>
              <a:t> &lt; (</a:t>
            </a:r>
            <a:r>
              <a:rPr lang="en-US" altLang="en-US" sz="3200" i="1" dirty="0" err="1">
                <a:solidFill>
                  <a:srgbClr val="002060"/>
                </a:solidFill>
              </a:rPr>
              <a:t>Q</a:t>
            </a:r>
            <a:r>
              <a:rPr lang="en-US" altLang="en-US" sz="2400" i="1" dirty="0" err="1">
                <a:solidFill>
                  <a:srgbClr val="002060"/>
                </a:solidFill>
              </a:rPr>
              <a:t>nom</a:t>
            </a:r>
            <a:r>
              <a:rPr lang="en-US" altLang="en-US" sz="3200" i="1" dirty="0">
                <a:solidFill>
                  <a:srgbClr val="002060"/>
                </a:solidFill>
              </a:rPr>
              <a:t> – 2T) </a:t>
            </a:r>
          </a:p>
          <a:p>
            <a:pPr algn="just"/>
            <a:endParaRPr lang="en-US" altLang="en-US" sz="1000" dirty="0">
              <a:solidFill>
                <a:srgbClr val="FF0000"/>
              </a:solidFill>
            </a:endParaRPr>
          </a:p>
          <a:p>
            <a:pPr algn="just"/>
            <a:endParaRPr lang="en-US" altLang="en-US" sz="1000" dirty="0">
              <a:solidFill>
                <a:srgbClr val="FF0000"/>
              </a:solidFill>
            </a:endParaRPr>
          </a:p>
          <a:p>
            <a:pPr algn="just"/>
            <a:r>
              <a:rPr lang="uk-UA" altLang="en-US" sz="3200" dirty="0" smtClean="0">
                <a:solidFill>
                  <a:srgbClr val="FF0000"/>
                </a:solidFill>
              </a:rPr>
              <a:t>Невідповідність упакованої одиниці </a:t>
            </a:r>
            <a:r>
              <a:rPr lang="en-US" altLang="en-US" sz="3200" dirty="0" smtClean="0">
                <a:solidFill>
                  <a:srgbClr val="FF0000"/>
                </a:solidFill>
              </a:rPr>
              <a:t>[12]:</a:t>
            </a:r>
            <a:r>
              <a:rPr lang="uk-UA" altLang="en-US" sz="3200" dirty="0" smtClean="0">
                <a:solidFill>
                  <a:srgbClr val="FF0000"/>
                </a:solidFill>
              </a:rPr>
              <a:t> </a:t>
            </a:r>
            <a:r>
              <a:rPr lang="uk-UA" altLang="en-US" sz="3200" dirty="0" smtClean="0"/>
              <a:t>упакована одиниця, фактична кількість якої є меншою ніж номінальна кількість.</a:t>
            </a:r>
          </a:p>
        </p:txBody>
      </p:sp>
      <p:sp>
        <p:nvSpPr>
          <p:cNvPr id="3" name="Title 1"/>
          <p:cNvSpPr txBox="1">
            <a:spLocks/>
          </p:cNvSpPr>
          <p:nvPr/>
        </p:nvSpPr>
        <p:spPr bwMode="auto">
          <a:xfrm>
            <a:off x="3958153" y="242795"/>
            <a:ext cx="7915599"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en-GB" altLang="en-US" sz="2800" b="0" dirty="0">
                <a:latin typeface="Calibri" panose="020F0502020204030204" pitchFamily="34" charset="0"/>
              </a:rPr>
              <a:t> </a:t>
            </a:r>
            <a:r>
              <a:rPr lang="uk-UA" altLang="en-US" sz="2800" dirty="0">
                <a:latin typeface="Arial" panose="020B0604020202020204" pitchFamily="34" charset="0"/>
              </a:rPr>
              <a:t>Визначення понять</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384158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79611" y="1250577"/>
            <a:ext cx="11421035"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800" dirty="0" smtClean="0"/>
              <a:t>1.</a:t>
            </a:r>
            <a:r>
              <a:rPr lang="uk-UA" altLang="en-US" sz="2800" dirty="0" smtClean="0"/>
              <a:t> Фактична суха вага упакованої одиниці в партії </a:t>
            </a:r>
            <a:r>
              <a:rPr lang="uk-UA" altLang="en-US" sz="2800" dirty="0">
                <a:solidFill>
                  <a:srgbClr val="7030A0"/>
                </a:solidFill>
              </a:rPr>
              <a:t>не повинна бути меншою, в середньому, ніж номінальна вага.</a:t>
            </a:r>
          </a:p>
          <a:p>
            <a:pPr algn="just"/>
            <a:endParaRPr lang="en-US" altLang="en-US" sz="900" dirty="0"/>
          </a:p>
          <a:p>
            <a:pPr algn="just"/>
            <a:endParaRPr lang="en-US" altLang="en-US" sz="900" dirty="0"/>
          </a:p>
          <a:p>
            <a:pPr algn="just"/>
            <a:r>
              <a:rPr lang="en-US" altLang="en-US" sz="2800" dirty="0"/>
              <a:t>2</a:t>
            </a:r>
            <a:r>
              <a:rPr lang="en-US" altLang="en-US" sz="2800" dirty="0" smtClean="0"/>
              <a:t>.</a:t>
            </a:r>
            <a:r>
              <a:rPr lang="uk-UA" altLang="en-US" sz="2800" dirty="0" smtClean="0"/>
              <a:t> Окремі упаковані одиниці, що мають від</a:t>
            </a:r>
            <a:r>
              <a:rPr lang="en-US" altLang="en-US" sz="2800" dirty="0" smtClean="0"/>
              <a:t>’</a:t>
            </a:r>
            <a:r>
              <a:rPr lang="uk-UA" altLang="en-US" sz="2800" dirty="0" smtClean="0"/>
              <a:t>ємну похибку </a:t>
            </a:r>
            <a:r>
              <a:rPr lang="uk-UA" altLang="en-US" sz="2800" dirty="0">
                <a:solidFill>
                  <a:srgbClr val="7030A0"/>
                </a:solidFill>
              </a:rPr>
              <a:t>фактичної сухої ваги, що перевищує допустиму від</a:t>
            </a:r>
            <a:r>
              <a:rPr lang="en-US" altLang="en-US" sz="2800" dirty="0">
                <a:solidFill>
                  <a:srgbClr val="7030A0"/>
                </a:solidFill>
              </a:rPr>
              <a:t>’</a:t>
            </a:r>
            <a:r>
              <a:rPr lang="uk-UA" altLang="en-US" sz="2800" dirty="0">
                <a:solidFill>
                  <a:srgbClr val="7030A0"/>
                </a:solidFill>
              </a:rPr>
              <a:t>ємну похибку</a:t>
            </a:r>
            <a:r>
              <a:rPr lang="uk-UA" altLang="en-US" sz="2800" dirty="0" smtClean="0"/>
              <a:t>, вважаються невідповідними.</a:t>
            </a:r>
          </a:p>
          <a:p>
            <a:pPr algn="just"/>
            <a:endParaRPr lang="en-US" altLang="en-US" sz="900" dirty="0"/>
          </a:p>
          <a:p>
            <a:pPr algn="just"/>
            <a:endParaRPr lang="en-US" altLang="en-US" sz="1000" dirty="0"/>
          </a:p>
          <a:p>
            <a:pPr algn="just"/>
            <a:r>
              <a:rPr lang="en-US" altLang="en-US" sz="2800" dirty="0"/>
              <a:t>3</a:t>
            </a:r>
            <a:r>
              <a:rPr lang="en-US" altLang="en-US" sz="2800" dirty="0" smtClean="0"/>
              <a:t>.</a:t>
            </a:r>
            <a:r>
              <a:rPr lang="uk-UA" altLang="en-US" sz="2800" dirty="0"/>
              <a:t> Окремі упаковані </a:t>
            </a:r>
            <a:r>
              <a:rPr lang="uk-UA" altLang="en-US" sz="2800" dirty="0" smtClean="0"/>
              <a:t>одиниці з від</a:t>
            </a:r>
            <a:r>
              <a:rPr lang="en-US" altLang="en-US" sz="2800" dirty="0"/>
              <a:t>’</a:t>
            </a:r>
            <a:r>
              <a:rPr lang="uk-UA" altLang="en-US" sz="2800" dirty="0" smtClean="0"/>
              <a:t>ємною похибкою  сухої ваги, що удвічі перевищує допустиму </a:t>
            </a:r>
            <a:r>
              <a:rPr lang="uk-UA" altLang="en-US" sz="2800" dirty="0"/>
              <a:t>від</a:t>
            </a:r>
            <a:r>
              <a:rPr lang="en-US" altLang="en-US" sz="2800" dirty="0"/>
              <a:t>’</a:t>
            </a:r>
            <a:r>
              <a:rPr lang="uk-UA" altLang="en-US" sz="2800" dirty="0"/>
              <a:t>ємну </a:t>
            </a:r>
            <a:r>
              <a:rPr lang="uk-UA" altLang="en-US" sz="2800" dirty="0" smtClean="0"/>
              <a:t>похибку, вважаються неприйнятими і не можуть бути розміщені на ринку.</a:t>
            </a:r>
            <a:endParaRPr lang="uk-UA" altLang="en-US" sz="2800" dirty="0"/>
          </a:p>
        </p:txBody>
      </p:sp>
      <p:sp>
        <p:nvSpPr>
          <p:cNvPr id="3" name="Rectangle 1"/>
          <p:cNvSpPr>
            <a:spLocks noChangeArrowheads="1"/>
          </p:cNvSpPr>
          <p:nvPr/>
        </p:nvSpPr>
        <p:spPr bwMode="auto">
          <a:xfrm>
            <a:off x="3932238" y="421902"/>
            <a:ext cx="64559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600" dirty="0" smtClean="0"/>
              <a:t>Вимоги до сухої ваги </a:t>
            </a:r>
            <a:r>
              <a:rPr lang="en-US" altLang="en-US" sz="2600" dirty="0" smtClean="0"/>
              <a:t>[10</a:t>
            </a:r>
            <a:r>
              <a:rPr lang="en-US" altLang="en-US" sz="2600" dirty="0"/>
              <a:t>]: </a:t>
            </a:r>
          </a:p>
        </p:txBody>
      </p:sp>
    </p:spTree>
    <p:extLst>
      <p:ext uri="{BB962C8B-B14F-4D97-AF65-F5344CB8AC3E}">
        <p14:creationId xmlns:p14="http://schemas.microsoft.com/office/powerpoint/2010/main" val="1102539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6236337"/>
              </p:ext>
            </p:extLst>
          </p:nvPr>
        </p:nvGraphicFramePr>
        <p:xfrm>
          <a:off x="1716835" y="1584820"/>
          <a:ext cx="8229600" cy="4206680"/>
        </p:xfrm>
        <a:graphic>
          <a:graphicData uri="http://schemas.openxmlformats.org/drawingml/2006/table">
            <a:tbl>
              <a:tblPr/>
              <a:tblGrid>
                <a:gridCol w="3200400">
                  <a:extLst>
                    <a:ext uri="{9D8B030D-6E8A-4147-A177-3AD203B41FA5}">
                      <a16:colId xmlns:a16="http://schemas.microsoft.com/office/drawing/2014/main" xmlns="" val="20000"/>
                    </a:ext>
                  </a:extLst>
                </a:gridCol>
                <a:gridCol w="2128838">
                  <a:extLst>
                    <a:ext uri="{9D8B030D-6E8A-4147-A177-3AD203B41FA5}">
                      <a16:colId xmlns:a16="http://schemas.microsoft.com/office/drawing/2014/main" xmlns="" val="20001"/>
                    </a:ext>
                  </a:extLst>
                </a:gridCol>
                <a:gridCol w="2900362">
                  <a:extLst>
                    <a:ext uri="{9D8B030D-6E8A-4147-A177-3AD203B41FA5}">
                      <a16:colId xmlns:a16="http://schemas.microsoft.com/office/drawing/2014/main" xmlns="" val="20002"/>
                    </a:ext>
                  </a:extLst>
                </a:gridCol>
              </a:tblGrid>
              <a:tr h="535058">
                <a:tc rowSpan="2">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Номінальна суха вага </a:t>
                      </a:r>
                      <a:r>
                        <a:rPr kumimoji="0" lang="en-US" altLang="en-US" sz="2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Qn</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г</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Допустима від</a:t>
                      </a:r>
                      <a:r>
                        <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ємна похибка </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(TNE)</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xmlns="" val="10000"/>
                  </a:ext>
                </a:extLst>
              </a:tr>
              <a:tr h="420679">
                <a:tc vMerge="1">
                  <a:txBody>
                    <a:bodyPr/>
                    <a:lstStyle/>
                    <a:p>
                      <a:endParaRPr lang="en-US"/>
                    </a:p>
                  </a:txBody>
                  <a:tcPr/>
                </a:tc>
                <a:tc>
                  <a:txBody>
                    <a:bodyPr/>
                    <a:lstStyle>
                      <a:lvl1pPr>
                        <a:spcBef>
                          <a:spcPct val="20000"/>
                        </a:spcBef>
                        <a:buClr>
                          <a:srgbClr val="0BD0D9"/>
                        </a:buClr>
                        <a:buSzPct val="95000"/>
                        <a:buFont typeface="Wingdings 2" panose="05020102010507070707" pitchFamily="18" charset="2"/>
                        <a:tabLst>
                          <a:tab pos="717550" algn="l"/>
                        </a:tabLst>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tabLst>
                          <a:tab pos="717550" algn="l"/>
                        </a:tabLst>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tabLst>
                          <a:tab pos="717550" algn="l"/>
                        </a:tabLst>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tabLst>
                          <a:tab pos="717550" algn="l"/>
                        </a:tabLst>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tab pos="717550" algn="l"/>
                        </a:tabLst>
                      </a:pPr>
                      <a:r>
                        <a:rPr kumimoji="0" lang="en-GB"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uk-UA"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a:t>
                      </a:r>
                      <a:r>
                        <a:rPr kumimoji="0" lang="en-GB"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GB" altLang="en-US" sz="2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Q</a:t>
                      </a:r>
                      <a:r>
                        <a:rPr kumimoji="0" lang="en-GB" altLang="en-US" sz="2400" b="0" i="0" u="none" strike="noStrike" cap="none" normalizeH="0" baseline="-25000" dirty="0" err="1" smtClean="0">
                          <a:ln>
                            <a:noFill/>
                          </a:ln>
                          <a:solidFill>
                            <a:schemeClr val="tx1"/>
                          </a:solidFill>
                          <a:effectLst/>
                          <a:latin typeface="Arial" panose="020B0604020202020204" pitchFamily="34" charset="0"/>
                          <a:cs typeface="Arial" panose="020B0604020202020204" pitchFamily="34" charset="0"/>
                        </a:rPr>
                        <a:t>n</a:t>
                      </a:r>
                      <a:endPar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г</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1"/>
                  </a:ext>
                </a:extLst>
              </a:tr>
              <a:tr h="420679">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 </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50</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rgbClr val="0BD0D9"/>
                        </a:buClr>
                        <a:buSzPct val="95000"/>
                        <a:buFont typeface="Wingdings 2" panose="05020102010507070707" pitchFamily="18" charset="2"/>
                        <a:tabLst>
                          <a:tab pos="717550" algn="l"/>
                        </a:tabLst>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tabLst>
                          <a:tab pos="717550" algn="l"/>
                        </a:tabLst>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tabLst>
                          <a:tab pos="717550" algn="l"/>
                        </a:tabLst>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tabLst>
                          <a:tab pos="717550" algn="l"/>
                        </a:tabLst>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tabLst>
                          <a:tab pos="717550" algn="l"/>
                        </a:tabLst>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tab pos="717550" algn="l"/>
                        </a:tabLst>
                      </a:pPr>
                      <a:r>
                        <a:rPr kumimoji="0" lang="en-GB"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a:t>
                      </a: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en-US"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2"/>
                  </a:ext>
                </a:extLst>
              </a:tr>
              <a:tr h="420679">
                <a:tc>
                  <a:txBody>
                    <a:bodyPr/>
                    <a:lstStyle>
                      <a:lvl1pPr marL="66675">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66675"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50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100</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endPar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4.5</a:t>
                      </a:r>
                      <a:endParaRPr kumimoji="0" lang="en-US"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3"/>
                  </a:ext>
                </a:extLst>
              </a:tr>
              <a:tr h="420679">
                <a:tc>
                  <a:txBody>
                    <a:bodyPr/>
                    <a:lstStyle>
                      <a:lvl1pPr marL="66675">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66675"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200</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4.5</a:t>
                      </a:r>
                      <a:endPar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en-US"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4"/>
                  </a:ext>
                </a:extLst>
              </a:tr>
              <a:tr h="420679">
                <a:tc>
                  <a:txBody>
                    <a:bodyPr/>
                    <a:lstStyle>
                      <a:lvl1pPr marL="66675">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66675"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200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300</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endPar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9</a:t>
                      </a:r>
                      <a:endParaRPr kumimoji="0" lang="en-US"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5"/>
                  </a:ext>
                </a:extLst>
              </a:tr>
              <a:tr h="420679">
                <a:tc>
                  <a:txBody>
                    <a:bodyPr/>
                    <a:lstStyle>
                      <a:lvl1pPr marL="66675">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66675"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300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500</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endParaRPr kumimoji="0" lang="en-US" altLang="en-US" sz="2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6"/>
                  </a:ext>
                </a:extLst>
              </a:tr>
              <a:tr h="420679">
                <a:tc>
                  <a:txBody>
                    <a:bodyPr/>
                    <a:lstStyle>
                      <a:lvl1pPr marL="66675">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66675"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500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1 000</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15</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7"/>
                  </a:ext>
                </a:extLst>
              </a:tr>
              <a:tr h="420679">
                <a:tc>
                  <a:txBody>
                    <a:bodyPr/>
                    <a:lstStyle>
                      <a:lvl1pPr marL="66675">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66675" marR="0" lvl="0" indent="0" algn="ctr" defTabSz="914400" rtl="0" eaLnBrk="1" fontAlgn="base" latinLnBrk="0" hangingPunct="1">
                        <a:lnSpc>
                          <a:spcPct val="115000"/>
                        </a:lnSpc>
                        <a:spcBef>
                          <a:spcPts val="300"/>
                        </a:spcBef>
                        <a:spcAft>
                          <a:spcPts val="300"/>
                        </a:spcAft>
                        <a:buClrTx/>
                        <a:buSzTx/>
                        <a:buFontTx/>
                        <a:buNone/>
                        <a:tabLst/>
                      </a:pP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від</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1 000 </a:t>
                      </a:r>
                      <a:r>
                        <a:rPr kumimoji="0" lang="uk-UA"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до</a:t>
                      </a: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10 000</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a:t>
                      </a:r>
                      <a:endParaRPr kumimoji="0" lang="en-US" altLang="en-US"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0" eaLnBrk="1" fontAlgn="base" latinLnBrk="0" hangingPunct="1">
                        <a:lnSpc>
                          <a:spcPct val="115000"/>
                        </a:lnSpc>
                        <a:spcBef>
                          <a:spcPts val="300"/>
                        </a:spcBef>
                        <a:spcAft>
                          <a:spcPts val="30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endParaRPr kumimoji="0" lang="en-US" altLang="en-US" sz="2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8"/>
                  </a:ext>
                </a:extLst>
              </a:tr>
            </a:tbl>
          </a:graphicData>
        </a:graphic>
      </p:graphicFrame>
      <p:sp>
        <p:nvSpPr>
          <p:cNvPr id="3" name="Rectangle 5"/>
          <p:cNvSpPr>
            <a:spLocks noChangeArrowheads="1"/>
          </p:cNvSpPr>
          <p:nvPr/>
        </p:nvSpPr>
        <p:spPr bwMode="auto">
          <a:xfrm>
            <a:off x="1734297" y="968772"/>
            <a:ext cx="8212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800" dirty="0" smtClean="0"/>
              <a:t>Допустима від</a:t>
            </a:r>
            <a:r>
              <a:rPr lang="en-US" altLang="en-US" sz="2800" dirty="0" smtClean="0"/>
              <a:t>’</a:t>
            </a:r>
            <a:r>
              <a:rPr lang="uk-UA" altLang="en-US" sz="2800" dirty="0" smtClean="0"/>
              <a:t>ємна похибка сухої ваги </a:t>
            </a:r>
            <a:endParaRPr lang="en-US" altLang="en-US" sz="2800" dirty="0"/>
          </a:p>
        </p:txBody>
      </p:sp>
      <p:sp>
        <p:nvSpPr>
          <p:cNvPr id="4" name="Rectangle 1"/>
          <p:cNvSpPr>
            <a:spLocks noChangeArrowheads="1"/>
          </p:cNvSpPr>
          <p:nvPr/>
        </p:nvSpPr>
        <p:spPr bwMode="auto">
          <a:xfrm>
            <a:off x="3592929" y="346076"/>
            <a:ext cx="44948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600" dirty="0" smtClean="0"/>
              <a:t>Вимоги до сухої ваги</a:t>
            </a:r>
            <a:r>
              <a:rPr lang="en-US" altLang="en-US" sz="2600" dirty="0" smtClean="0"/>
              <a:t>[10</a:t>
            </a:r>
            <a:r>
              <a:rPr lang="en-US" altLang="en-US" sz="2600" dirty="0"/>
              <a:t>]: </a:t>
            </a:r>
          </a:p>
        </p:txBody>
      </p:sp>
    </p:spTree>
    <p:extLst>
      <p:ext uri="{BB962C8B-B14F-4D97-AF65-F5344CB8AC3E}">
        <p14:creationId xmlns:p14="http://schemas.microsoft.com/office/powerpoint/2010/main" val="2626779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42085" y="859117"/>
            <a:ext cx="1127788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3000" dirty="0" smtClean="0"/>
              <a:t>В ході перевірки перевіряються три значення, незалежно від того чи використовується зразок для встановлення відповідності контрольної партії чи з іншою метою:</a:t>
            </a:r>
          </a:p>
          <a:p>
            <a:pPr algn="just"/>
            <a:endParaRPr lang="en-US" altLang="en-US" sz="800" dirty="0"/>
          </a:p>
          <a:p>
            <a:pPr marL="514350" indent="-514350" algn="just">
              <a:buAutoNum type="arabicPeriod"/>
            </a:pPr>
            <a:r>
              <a:rPr lang="uk-UA" altLang="en-US" sz="3000" i="1" dirty="0" smtClean="0">
                <a:solidFill>
                  <a:srgbClr val="FF0000"/>
                </a:solidFill>
              </a:rPr>
              <a:t>середня похибка партії;</a:t>
            </a:r>
            <a:endParaRPr lang="uk-UA" altLang="en-US" sz="3000" i="1" dirty="0">
              <a:solidFill>
                <a:srgbClr val="FF0000"/>
              </a:solidFill>
            </a:endParaRPr>
          </a:p>
          <a:p>
            <a:pPr marL="514350" indent="-514350" algn="just">
              <a:buAutoNum type="arabicPeriod"/>
            </a:pPr>
            <a:r>
              <a:rPr lang="uk-UA" altLang="en-US" sz="3000" i="1" dirty="0" smtClean="0">
                <a:solidFill>
                  <a:srgbClr val="FF0000"/>
                </a:solidFill>
              </a:rPr>
              <a:t>кількість невідповідних упакованих одиниць контрольної партії, що мають похибку Т1;</a:t>
            </a:r>
            <a:endParaRPr lang="uk-UA" altLang="en-US" sz="800" i="1" dirty="0">
              <a:solidFill>
                <a:srgbClr val="FF0000"/>
              </a:solidFill>
            </a:endParaRPr>
          </a:p>
          <a:p>
            <a:pPr marL="514350" indent="-514350" algn="just">
              <a:buAutoNum type="arabicPeriod"/>
            </a:pPr>
            <a:r>
              <a:rPr lang="uk-UA" altLang="en-US" sz="3000" i="1" dirty="0">
                <a:solidFill>
                  <a:srgbClr val="FF0000"/>
                </a:solidFill>
              </a:rPr>
              <a:t>кількість невідповідних упакованих одиниць контрольної партії, що мають похибку </a:t>
            </a:r>
            <a:r>
              <a:rPr lang="uk-UA" altLang="en-US" sz="3000" i="1" dirty="0" smtClean="0">
                <a:solidFill>
                  <a:srgbClr val="FF0000"/>
                </a:solidFill>
              </a:rPr>
              <a:t>Т2.</a:t>
            </a:r>
            <a:endParaRPr lang="uk-UA" altLang="en-US" sz="800" i="1" dirty="0">
              <a:solidFill>
                <a:srgbClr val="FF0000"/>
              </a:solidFill>
            </a:endParaRPr>
          </a:p>
        </p:txBody>
      </p:sp>
      <p:sp>
        <p:nvSpPr>
          <p:cNvPr id="3" name="Title 1"/>
          <p:cNvSpPr txBox="1">
            <a:spLocks/>
          </p:cNvSpPr>
          <p:nvPr/>
        </p:nvSpPr>
        <p:spPr bwMode="auto">
          <a:xfrm>
            <a:off x="3232936" y="268567"/>
            <a:ext cx="600519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Wingdings 2" panose="05020102010507070707" pitchFamily="18" charset="2"/>
              <a:buNone/>
            </a:pPr>
            <a:r>
              <a:rPr lang="en-GB" altLang="en-US" b="0" dirty="0">
                <a:latin typeface="Calibri" panose="020F0502020204030204" pitchFamily="34" charset="0"/>
              </a:rPr>
              <a:t>        </a:t>
            </a:r>
            <a:r>
              <a:rPr lang="ru-RU" altLang="en-US" dirty="0" err="1" smtClean="0">
                <a:latin typeface="Arial" panose="020B0604020202020204" pitchFamily="34" charset="0"/>
                <a:cs typeface="Arial" panose="020B0604020202020204" pitchFamily="34" charset="0"/>
              </a:rPr>
              <a:t>Вимоги</a:t>
            </a:r>
            <a:r>
              <a:rPr lang="ru-RU" altLang="en-US" dirty="0" smtClean="0">
                <a:latin typeface="Arial" panose="020B0604020202020204" pitchFamily="34" charset="0"/>
                <a:cs typeface="Arial" panose="020B0604020202020204" pitchFamily="34" charset="0"/>
              </a:rPr>
              <a:t> до </a:t>
            </a:r>
            <a:r>
              <a:rPr lang="ru-RU" altLang="en-US" dirty="0" err="1" smtClean="0">
                <a:latin typeface="Arial" panose="020B0604020202020204" pitchFamily="34" charset="0"/>
                <a:cs typeface="Arial" panose="020B0604020202020204" pitchFamily="34" charset="0"/>
              </a:rPr>
              <a:t>сухої</a:t>
            </a:r>
            <a:r>
              <a:rPr lang="ru-RU" altLang="en-US" dirty="0" smtClean="0">
                <a:latin typeface="Arial" panose="020B0604020202020204" pitchFamily="34" charset="0"/>
                <a:cs typeface="Arial" panose="020B0604020202020204" pitchFamily="34" charset="0"/>
              </a:rPr>
              <a:t> ваги </a:t>
            </a:r>
            <a:r>
              <a:rPr lang="en-US" altLang="en-US" dirty="0" smtClean="0">
                <a:latin typeface="Arial" panose="020B0604020202020204" pitchFamily="34" charset="0"/>
                <a:cs typeface="Arial" panose="020B0604020202020204" pitchFamily="34" charset="0"/>
              </a:rPr>
              <a:t>[12</a:t>
            </a:r>
            <a:r>
              <a:rPr lang="en-US" altLang="en-US" dirty="0">
                <a:latin typeface="Arial" panose="020B0604020202020204" pitchFamily="34" charset="0"/>
                <a:cs typeface="Arial" panose="020B0604020202020204" pitchFamily="34" charset="0"/>
              </a:rPr>
              <a:t>] </a:t>
            </a:r>
          </a:p>
          <a:p>
            <a:pPr eaLnBrk="1" hangingPunct="1">
              <a:spcBef>
                <a:spcPct val="0"/>
              </a:spcBef>
              <a:buClrTx/>
              <a:buSzTx/>
              <a:buFontTx/>
              <a:buNone/>
            </a:pPr>
            <a:endParaRPr lang="en-US" altLang="en-US" sz="2400" dirty="0">
              <a:latin typeface="Arial" panose="020B0604020202020204" pitchFamily="34" charset="0"/>
            </a:endParaRPr>
          </a:p>
        </p:txBody>
      </p:sp>
      <p:sp>
        <p:nvSpPr>
          <p:cNvPr id="4" name="Rectangle 1"/>
          <p:cNvSpPr>
            <a:spLocks noChangeArrowheads="1"/>
          </p:cNvSpPr>
          <p:nvPr/>
        </p:nvSpPr>
        <p:spPr bwMode="auto">
          <a:xfrm>
            <a:off x="1255058" y="5014101"/>
            <a:ext cx="8827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9263">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en-GB" altLang="en-US" sz="2800" dirty="0">
                <a:cs typeface="Times New Roman" panose="02020603050405020304" pitchFamily="18" charset="0"/>
              </a:rPr>
              <a:t>T</a:t>
            </a:r>
            <a:r>
              <a:rPr lang="en-GB" altLang="en-US" sz="2800" baseline="-25000" dirty="0">
                <a:cs typeface="Times New Roman" panose="02020603050405020304" pitchFamily="18" charset="0"/>
              </a:rPr>
              <a:t>1</a:t>
            </a:r>
            <a:r>
              <a:rPr lang="en-GB" altLang="en-US" sz="2800" dirty="0">
                <a:cs typeface="Times New Roman" panose="02020603050405020304" pitchFamily="18" charset="0"/>
              </a:rPr>
              <a:t> = </a:t>
            </a:r>
            <a:r>
              <a:rPr lang="en-GB" altLang="en-US" sz="2800" dirty="0" err="1">
                <a:cs typeface="Times New Roman" panose="02020603050405020304" pitchFamily="18" charset="0"/>
              </a:rPr>
              <a:t>Q</a:t>
            </a:r>
            <a:r>
              <a:rPr lang="en-GB" altLang="en-US" sz="2800" baseline="-25000" dirty="0" err="1">
                <a:cs typeface="Times New Roman" panose="02020603050405020304" pitchFamily="18" charset="0"/>
              </a:rPr>
              <a:t>n</a:t>
            </a:r>
            <a:r>
              <a:rPr lang="en-GB" altLang="en-US" sz="2800" dirty="0">
                <a:cs typeface="Times New Roman" panose="02020603050405020304" pitchFamily="18" charset="0"/>
              </a:rPr>
              <a:t> – TNE	  </a:t>
            </a:r>
            <a:r>
              <a:rPr lang="uk-UA" altLang="en-US" sz="2800" dirty="0" smtClean="0">
                <a:cs typeface="Times New Roman" panose="02020603050405020304" pitchFamily="18" charset="0"/>
              </a:rPr>
              <a:t>та</a:t>
            </a:r>
            <a:r>
              <a:rPr lang="en-GB" altLang="en-US" sz="2800" dirty="0">
                <a:cs typeface="Times New Roman" panose="02020603050405020304" pitchFamily="18" charset="0"/>
              </a:rPr>
              <a:t>	T</a:t>
            </a:r>
            <a:r>
              <a:rPr lang="en-GB" altLang="en-US" sz="2800" baseline="-25000" dirty="0">
                <a:cs typeface="Times New Roman" panose="02020603050405020304" pitchFamily="18" charset="0"/>
              </a:rPr>
              <a:t>2</a:t>
            </a:r>
            <a:r>
              <a:rPr lang="en-GB" altLang="en-US" sz="2800" dirty="0">
                <a:cs typeface="Times New Roman" panose="02020603050405020304" pitchFamily="18" charset="0"/>
              </a:rPr>
              <a:t> = </a:t>
            </a:r>
            <a:r>
              <a:rPr lang="en-GB" altLang="en-US" sz="2800" dirty="0" err="1">
                <a:cs typeface="Times New Roman" panose="02020603050405020304" pitchFamily="18" charset="0"/>
              </a:rPr>
              <a:t>Q</a:t>
            </a:r>
            <a:r>
              <a:rPr lang="en-GB" altLang="en-US" sz="2800" baseline="-25000" dirty="0" err="1">
                <a:cs typeface="Times New Roman" panose="02020603050405020304" pitchFamily="18" charset="0"/>
              </a:rPr>
              <a:t>n</a:t>
            </a:r>
            <a:r>
              <a:rPr lang="en-GB" altLang="en-US" sz="2800" dirty="0">
                <a:cs typeface="Times New Roman" panose="02020603050405020304" pitchFamily="18" charset="0"/>
              </a:rPr>
              <a:t> – 2TNE</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894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353" y="1102285"/>
            <a:ext cx="11698941" cy="3954929"/>
          </a:xfrm>
          <a:prstGeom prst="rect">
            <a:avLst/>
          </a:prstGeom>
        </p:spPr>
        <p:txBody>
          <a:bodyPr wrap="square">
            <a:spAutoFit/>
          </a:bodyPr>
          <a:lstStyle/>
          <a:p>
            <a:pPr algn="just">
              <a:defRPr/>
            </a:pPr>
            <a:r>
              <a:rPr lang="uk-UA" sz="4000" dirty="0" smtClean="0"/>
              <a:t>Контрольна партія вважається</a:t>
            </a:r>
            <a:r>
              <a:rPr lang="en-US" sz="4000" dirty="0" smtClean="0"/>
              <a:t>:</a:t>
            </a:r>
            <a:endParaRPr lang="en-US" sz="4000" dirty="0"/>
          </a:p>
          <a:p>
            <a:pPr algn="just">
              <a:defRPr/>
            </a:pPr>
            <a:endParaRPr lang="en-US" sz="1100" dirty="0"/>
          </a:p>
          <a:p>
            <a:pPr algn="just">
              <a:defRPr/>
            </a:pPr>
            <a:r>
              <a:rPr lang="uk-UA" sz="4000" i="1" dirty="0" smtClean="0">
                <a:solidFill>
                  <a:srgbClr val="FF0000"/>
                </a:solidFill>
              </a:rPr>
              <a:t>а) прийнятою,</a:t>
            </a:r>
            <a:r>
              <a:rPr lang="en-US" sz="4000" dirty="0" smtClean="0"/>
              <a:t> </a:t>
            </a:r>
            <a:r>
              <a:rPr lang="uk-UA" sz="4000" dirty="0" smtClean="0"/>
              <a:t>якщо вона відповідає вимогам, встановленим для трьох вищезазначених параметрів </a:t>
            </a:r>
            <a:r>
              <a:rPr lang="en-US" sz="4000" dirty="0"/>
              <a:t>(1; 2; 3), </a:t>
            </a:r>
            <a:r>
              <a:rPr lang="uk-UA" sz="4000" dirty="0" smtClean="0"/>
              <a:t>або</a:t>
            </a:r>
          </a:p>
          <a:p>
            <a:pPr algn="just">
              <a:defRPr/>
            </a:pPr>
            <a:r>
              <a:rPr lang="uk-UA" sz="4000" i="1" dirty="0" smtClean="0">
                <a:solidFill>
                  <a:srgbClr val="FF0000"/>
                </a:solidFill>
              </a:rPr>
              <a:t>б</a:t>
            </a:r>
            <a:r>
              <a:rPr lang="uk-UA" sz="4000" i="1" dirty="0">
                <a:solidFill>
                  <a:srgbClr val="FF0000"/>
                </a:solidFill>
              </a:rPr>
              <a:t>) </a:t>
            </a:r>
            <a:r>
              <a:rPr lang="uk-UA" sz="4000" i="1" dirty="0" smtClean="0">
                <a:solidFill>
                  <a:srgbClr val="FF0000"/>
                </a:solidFill>
              </a:rPr>
              <a:t>неприйнятою</a:t>
            </a:r>
            <a:r>
              <a:rPr lang="uk-UA" sz="4000" i="1" dirty="0">
                <a:solidFill>
                  <a:srgbClr val="FF0000"/>
                </a:solidFill>
              </a:rPr>
              <a:t>,</a:t>
            </a:r>
            <a:r>
              <a:rPr lang="en-US" sz="4000" dirty="0"/>
              <a:t> </a:t>
            </a:r>
            <a:r>
              <a:rPr lang="uk-UA" sz="4000" dirty="0"/>
              <a:t>якщо </a:t>
            </a:r>
            <a:r>
              <a:rPr lang="uk-UA" sz="4000" dirty="0" smtClean="0"/>
              <a:t>вона не відповідає хоча б одній </a:t>
            </a:r>
            <a:r>
              <a:rPr lang="uk-UA" sz="4000" dirty="0" err="1" smtClean="0"/>
              <a:t>вимозі</a:t>
            </a:r>
            <a:r>
              <a:rPr lang="uk-UA" sz="4000" dirty="0" smtClean="0"/>
              <a:t> </a:t>
            </a:r>
            <a:r>
              <a:rPr lang="en-US" sz="4000" dirty="0" smtClean="0"/>
              <a:t>(1</a:t>
            </a:r>
            <a:r>
              <a:rPr lang="en-US" sz="4000" dirty="0"/>
              <a:t>; 2; 3). </a:t>
            </a:r>
          </a:p>
        </p:txBody>
      </p:sp>
      <p:sp>
        <p:nvSpPr>
          <p:cNvPr id="3" name="Title 1"/>
          <p:cNvSpPr txBox="1">
            <a:spLocks/>
          </p:cNvSpPr>
          <p:nvPr/>
        </p:nvSpPr>
        <p:spPr bwMode="auto">
          <a:xfrm>
            <a:off x="3256876" y="511735"/>
            <a:ext cx="574189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en-GB" altLang="en-US" sz="2800" b="0" dirty="0">
                <a:latin typeface="Calibri" panose="020F0502020204030204" pitchFamily="34" charset="0"/>
              </a:rPr>
              <a:t> </a:t>
            </a:r>
            <a:r>
              <a:rPr lang="ru-RU" altLang="en-US" sz="2800" dirty="0" err="1">
                <a:latin typeface="Arial" panose="020B0604020202020204" pitchFamily="34" charset="0"/>
                <a:cs typeface="Arial" panose="020B0604020202020204" pitchFamily="34" charset="0"/>
              </a:rPr>
              <a:t>Вимоги</a:t>
            </a:r>
            <a:r>
              <a:rPr lang="ru-RU" altLang="en-US" sz="2800" dirty="0">
                <a:latin typeface="Arial" panose="020B0604020202020204" pitchFamily="34" charset="0"/>
                <a:cs typeface="Arial" panose="020B0604020202020204" pitchFamily="34" charset="0"/>
              </a:rPr>
              <a:t> до </a:t>
            </a:r>
            <a:r>
              <a:rPr lang="ru-RU" altLang="en-US" sz="2800" dirty="0" err="1">
                <a:latin typeface="Arial" panose="020B0604020202020204" pitchFamily="34" charset="0"/>
                <a:cs typeface="Arial" panose="020B0604020202020204" pitchFamily="34" charset="0"/>
              </a:rPr>
              <a:t>сухої</a:t>
            </a:r>
            <a:r>
              <a:rPr lang="ru-RU" altLang="en-US" sz="2800" dirty="0">
                <a:latin typeface="Arial" panose="020B0604020202020204" pitchFamily="34" charset="0"/>
                <a:cs typeface="Arial" panose="020B0604020202020204" pitchFamily="34" charset="0"/>
              </a:rPr>
              <a:t> </a:t>
            </a:r>
            <a:r>
              <a:rPr lang="ru-RU" altLang="en-US" sz="2800" dirty="0" smtClean="0">
                <a:latin typeface="Arial" panose="020B0604020202020204" pitchFamily="34" charset="0"/>
                <a:cs typeface="Arial" panose="020B0604020202020204" pitchFamily="34" charset="0"/>
              </a:rPr>
              <a:t>ваги </a:t>
            </a:r>
            <a:r>
              <a:rPr lang="en-US" altLang="en-US" sz="2400" dirty="0" smtClean="0">
                <a:latin typeface="Arial" panose="020B0604020202020204" pitchFamily="34" charset="0"/>
                <a:cs typeface="Arial" panose="020B0604020202020204" pitchFamily="34" charset="0"/>
              </a:rPr>
              <a:t>[12</a:t>
            </a:r>
            <a:r>
              <a:rPr lang="en-US" altLang="en-US" sz="2400" dirty="0">
                <a:latin typeface="Arial" panose="020B0604020202020204" pitchFamily="34" charset="0"/>
                <a:cs typeface="Arial" panose="020B0604020202020204" pitchFamily="34" charset="0"/>
              </a:rPr>
              <a:t>]</a:t>
            </a:r>
          </a:p>
          <a:p>
            <a:pPr eaLnBrk="1" hangingPunct="1">
              <a:spcBef>
                <a:spcPct val="0"/>
              </a:spcBef>
              <a:buClrTx/>
              <a:buSzTx/>
              <a:buFontTx/>
              <a:buNone/>
            </a:pPr>
            <a:endParaRPr lang="en-US" altLang="en-US" sz="2400" dirty="0">
              <a:latin typeface="Arial" panose="020B0604020202020204" pitchFamily="34" charset="0"/>
            </a:endParaRPr>
          </a:p>
        </p:txBody>
      </p:sp>
    </p:spTree>
    <p:extLst>
      <p:ext uri="{BB962C8B-B14F-4D97-AF65-F5344CB8AC3E}">
        <p14:creationId xmlns:p14="http://schemas.microsoft.com/office/powerpoint/2010/main" val="474203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38985" y="3288833"/>
            <a:ext cx="5353050" cy="38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2629460" y="2087095"/>
            <a:ext cx="0" cy="30289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638985" y="3079283"/>
            <a:ext cx="5276850" cy="381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638985" y="3869858"/>
            <a:ext cx="5314950" cy="381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638985" y="4498508"/>
            <a:ext cx="5353050" cy="381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2791385" y="2382370"/>
            <a:ext cx="5076825" cy="1649413"/>
          </a:xfrm>
          <a:custGeom>
            <a:avLst/>
            <a:gdLst>
              <a:gd name="connsiteX0" fmla="*/ 0 w 5076825"/>
              <a:gd name="connsiteY0" fmla="*/ 1220220 h 1650281"/>
              <a:gd name="connsiteX1" fmla="*/ 523875 w 5076825"/>
              <a:gd name="connsiteY1" fmla="*/ 315345 h 1650281"/>
              <a:gd name="connsiteX2" fmla="*/ 1676400 w 5076825"/>
              <a:gd name="connsiteY2" fmla="*/ 1648845 h 1650281"/>
              <a:gd name="connsiteX3" fmla="*/ 2819400 w 5076825"/>
              <a:gd name="connsiteY3" fmla="*/ 10545 h 1650281"/>
              <a:gd name="connsiteX4" fmla="*/ 3686175 w 5076825"/>
              <a:gd name="connsiteY4" fmla="*/ 963045 h 1650281"/>
              <a:gd name="connsiteX5" fmla="*/ 4048125 w 5076825"/>
              <a:gd name="connsiteY5" fmla="*/ 1324995 h 1650281"/>
              <a:gd name="connsiteX6" fmla="*/ 4695825 w 5076825"/>
              <a:gd name="connsiteY6" fmla="*/ 391545 h 1650281"/>
              <a:gd name="connsiteX7" fmla="*/ 5076825 w 5076825"/>
              <a:gd name="connsiteY7" fmla="*/ 763020 h 1650281"/>
              <a:gd name="connsiteX8" fmla="*/ 5076825 w 5076825"/>
              <a:gd name="connsiteY8" fmla="*/ 763020 h 165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6825" h="1650281">
                <a:moveTo>
                  <a:pt x="0" y="1220220"/>
                </a:moveTo>
                <a:cubicBezTo>
                  <a:pt x="122237" y="732064"/>
                  <a:pt x="244475" y="243908"/>
                  <a:pt x="523875" y="315345"/>
                </a:cubicBezTo>
                <a:cubicBezTo>
                  <a:pt x="803275" y="386782"/>
                  <a:pt x="1293812" y="1699645"/>
                  <a:pt x="1676400" y="1648845"/>
                </a:cubicBezTo>
                <a:cubicBezTo>
                  <a:pt x="2058988" y="1598045"/>
                  <a:pt x="2484438" y="124845"/>
                  <a:pt x="2819400" y="10545"/>
                </a:cubicBezTo>
                <a:cubicBezTo>
                  <a:pt x="3154362" y="-103755"/>
                  <a:pt x="3481388" y="743970"/>
                  <a:pt x="3686175" y="963045"/>
                </a:cubicBezTo>
                <a:cubicBezTo>
                  <a:pt x="3890962" y="1182120"/>
                  <a:pt x="3879850" y="1420245"/>
                  <a:pt x="4048125" y="1324995"/>
                </a:cubicBezTo>
                <a:cubicBezTo>
                  <a:pt x="4216400" y="1229745"/>
                  <a:pt x="4524375" y="485207"/>
                  <a:pt x="4695825" y="391545"/>
                </a:cubicBezTo>
                <a:cubicBezTo>
                  <a:pt x="4867275" y="297883"/>
                  <a:pt x="5076825" y="763020"/>
                  <a:pt x="5076825" y="763020"/>
                </a:cubicBezTo>
                <a:lnTo>
                  <a:pt x="5076825" y="76302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8" name="Straight Connector 7"/>
          <p:cNvCxnSpPr/>
          <p:nvPr/>
        </p:nvCxnSpPr>
        <p:spPr>
          <a:xfrm flipH="1">
            <a:off x="4326498" y="3907958"/>
            <a:ext cx="66675" cy="762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396348" y="3907958"/>
            <a:ext cx="84137" cy="12065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82073" y="3906370"/>
            <a:ext cx="79375" cy="11747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Line Callout 2 25"/>
          <p:cNvSpPr>
            <a:spLocks/>
          </p:cNvSpPr>
          <p:nvPr/>
        </p:nvSpPr>
        <p:spPr bwMode="auto">
          <a:xfrm>
            <a:off x="4928160" y="4023845"/>
            <a:ext cx="928688" cy="350838"/>
          </a:xfrm>
          <a:prstGeom prst="borderCallout2">
            <a:avLst>
              <a:gd name="adj1" fmla="val 18750"/>
              <a:gd name="adj2" fmla="val -8333"/>
              <a:gd name="adj3" fmla="val 18750"/>
              <a:gd name="adj4" fmla="val -16667"/>
              <a:gd name="adj5" fmla="val -23829"/>
              <a:gd name="adj6" fmla="val -53810"/>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2000" dirty="0">
                <a:latin typeface="Calibri" panose="020F0502020204030204" pitchFamily="34" charset="0"/>
                <a:ea typeface="Calibri" panose="020F0502020204030204" pitchFamily="34" charset="0"/>
                <a:cs typeface="Times New Roman" panose="02020603050405020304" pitchFamily="18" charset="0"/>
              </a:rPr>
              <a:t>≤2,5%</a:t>
            </a:r>
            <a:endParaRPr lang="en-US" altLang="en-US" sz="2000" dirty="0">
              <a:ea typeface="Calibri" panose="020F0502020204030204" pitchFamily="34" charset="0"/>
              <a:cs typeface="Times New Roman" panose="02020603050405020304" pitchFamily="18" charset="0"/>
            </a:endParaRPr>
          </a:p>
        </p:txBody>
      </p:sp>
      <p:sp>
        <p:nvSpPr>
          <p:cNvPr id="12" name="Line Callout 2 26"/>
          <p:cNvSpPr>
            <a:spLocks/>
          </p:cNvSpPr>
          <p:nvPr/>
        </p:nvSpPr>
        <p:spPr bwMode="auto">
          <a:xfrm>
            <a:off x="7452285" y="1493370"/>
            <a:ext cx="1682750" cy="1087438"/>
          </a:xfrm>
          <a:prstGeom prst="borderCallout2">
            <a:avLst>
              <a:gd name="adj1" fmla="val 18750"/>
              <a:gd name="adj2" fmla="val -8333"/>
              <a:gd name="adj3" fmla="val 18750"/>
              <a:gd name="adj4" fmla="val -16667"/>
              <a:gd name="adj5" fmla="val 220986"/>
              <a:gd name="adj6" fmla="val -73134"/>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1700" dirty="0">
                <a:latin typeface="Calibri" panose="020F0502020204030204" pitchFamily="34" charset="0"/>
                <a:ea typeface="Calibri" panose="020F0502020204030204" pitchFamily="34" charset="0"/>
                <a:cs typeface="Times New Roman" panose="02020603050405020304" pitchFamily="18" charset="0"/>
              </a:rPr>
              <a:t>T1</a:t>
            </a:r>
            <a:r>
              <a:rPr lang="en-US" altLang="en-US" sz="2000" dirty="0">
                <a:latin typeface="Calibri" panose="020F0502020204030204" pitchFamily="34" charset="0"/>
                <a:ea typeface="Calibri" panose="020F0502020204030204" pitchFamily="34" charset="0"/>
                <a:cs typeface="Times New Roman" panose="02020603050405020304" pitchFamily="18" charset="0"/>
              </a:rPr>
              <a:t> </a:t>
            </a:r>
            <a:r>
              <a:rPr lang="uk-UA" altLang="en-US" sz="1600" dirty="0" smtClean="0">
                <a:latin typeface="Calibri" panose="020F0502020204030204" pitchFamily="34" charset="0"/>
                <a:ea typeface="Calibri" panose="020F0502020204030204" pitchFamily="34" charset="0"/>
                <a:cs typeface="Times New Roman" panose="02020603050405020304" pitchFamily="18" charset="0"/>
              </a:rPr>
              <a:t>максимально допустима від</a:t>
            </a:r>
            <a:r>
              <a:rPr lang="en-US" altLang="en-US" sz="1600" dirty="0" smtClean="0">
                <a:latin typeface="Calibri" panose="020F0502020204030204" pitchFamily="34" charset="0"/>
                <a:ea typeface="Calibri" panose="020F0502020204030204" pitchFamily="34" charset="0"/>
                <a:cs typeface="Times New Roman" panose="02020603050405020304" pitchFamily="18" charset="0"/>
              </a:rPr>
              <a:t>’</a:t>
            </a:r>
            <a:r>
              <a:rPr lang="uk-UA" altLang="en-US" sz="1600" dirty="0" smtClean="0">
                <a:latin typeface="Calibri" panose="020F0502020204030204" pitchFamily="34" charset="0"/>
                <a:ea typeface="Calibri" panose="020F0502020204030204" pitchFamily="34" charset="0"/>
                <a:cs typeface="Times New Roman" panose="02020603050405020304" pitchFamily="18" charset="0"/>
              </a:rPr>
              <a:t>ємна похибка</a:t>
            </a:r>
            <a:endParaRPr lang="en-US" altLang="en-US" sz="1600" dirty="0">
              <a:ea typeface="Calibri" panose="020F0502020204030204" pitchFamily="34" charset="0"/>
              <a:cs typeface="Times New Roman" panose="02020603050405020304" pitchFamily="18" charset="0"/>
            </a:endParaRPr>
          </a:p>
        </p:txBody>
      </p:sp>
      <p:sp>
        <p:nvSpPr>
          <p:cNvPr id="13" name="Line Callout 2 27"/>
          <p:cNvSpPr>
            <a:spLocks/>
          </p:cNvSpPr>
          <p:nvPr/>
        </p:nvSpPr>
        <p:spPr bwMode="auto">
          <a:xfrm>
            <a:off x="4858310" y="1315570"/>
            <a:ext cx="1304925" cy="685800"/>
          </a:xfrm>
          <a:prstGeom prst="borderCallout2">
            <a:avLst>
              <a:gd name="adj1" fmla="val 18750"/>
              <a:gd name="adj2" fmla="val -8333"/>
              <a:gd name="adj3" fmla="val 18750"/>
              <a:gd name="adj4" fmla="val -16667"/>
              <a:gd name="adj5" fmla="val 253190"/>
              <a:gd name="adj6" fmla="val -64144"/>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smtClean="0">
                <a:latin typeface="Calibri" panose="020F0502020204030204" pitchFamily="34" charset="0"/>
                <a:ea typeface="Calibri" panose="020F0502020204030204" pitchFamily="34" charset="0"/>
                <a:cs typeface="Times New Roman" panose="02020603050405020304" pitchFamily="18" charset="0"/>
              </a:rPr>
              <a:t>Середнє значення</a:t>
            </a:r>
            <a:endParaRPr lang="en-US" altLang="en-US" sz="2000" dirty="0">
              <a:ea typeface="Calibri" panose="020F0502020204030204" pitchFamily="34" charset="0"/>
              <a:cs typeface="Times New Roman" panose="02020603050405020304" pitchFamily="18" charset="0"/>
            </a:endParaRPr>
          </a:p>
        </p:txBody>
      </p:sp>
      <p:sp>
        <p:nvSpPr>
          <p:cNvPr id="14" name="Line Callout 2 28"/>
          <p:cNvSpPr>
            <a:spLocks/>
          </p:cNvSpPr>
          <p:nvPr/>
        </p:nvSpPr>
        <p:spPr bwMode="auto">
          <a:xfrm>
            <a:off x="3062848" y="5335120"/>
            <a:ext cx="914400" cy="266700"/>
          </a:xfrm>
          <a:prstGeom prst="borderCallout2">
            <a:avLst>
              <a:gd name="adj1" fmla="val 18750"/>
              <a:gd name="adj2" fmla="val -8333"/>
              <a:gd name="adj3" fmla="val 18750"/>
              <a:gd name="adj4" fmla="val -16667"/>
              <a:gd name="adj5" fmla="val -287819"/>
              <a:gd name="adj6" fmla="val -36921"/>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2000">
                <a:latin typeface="Calibri" panose="020F0502020204030204" pitchFamily="34" charset="0"/>
                <a:ea typeface="Calibri" panose="020F0502020204030204" pitchFamily="34" charset="0"/>
                <a:cs typeface="Times New Roman" panose="02020603050405020304" pitchFamily="18" charset="0"/>
              </a:rPr>
              <a:t>T2</a:t>
            </a:r>
            <a:endParaRPr lang="en-US" altLang="en-US" sz="2000">
              <a:ea typeface="Calibri" panose="020F0502020204030204" pitchFamily="34" charset="0"/>
              <a:cs typeface="Times New Roman" panose="02020603050405020304" pitchFamily="18" charset="0"/>
            </a:endParaRPr>
          </a:p>
        </p:txBody>
      </p:sp>
      <p:cxnSp>
        <p:nvCxnSpPr>
          <p:cNvPr id="15" name="Straight Connector 14"/>
          <p:cNvCxnSpPr/>
          <p:nvPr/>
        </p:nvCxnSpPr>
        <p:spPr>
          <a:xfrm flipH="1">
            <a:off x="4275698" y="3903195"/>
            <a:ext cx="50800" cy="3968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Line Callout 2 30"/>
          <p:cNvSpPr>
            <a:spLocks/>
          </p:cNvSpPr>
          <p:nvPr/>
        </p:nvSpPr>
        <p:spPr bwMode="auto">
          <a:xfrm>
            <a:off x="2791385" y="1315570"/>
            <a:ext cx="1689100" cy="615950"/>
          </a:xfrm>
          <a:prstGeom prst="borderCallout2">
            <a:avLst>
              <a:gd name="adj1" fmla="val 18750"/>
              <a:gd name="adj2" fmla="val -8333"/>
              <a:gd name="adj3" fmla="val 18750"/>
              <a:gd name="adj4" fmla="val -16667"/>
              <a:gd name="adj5" fmla="val 327171"/>
              <a:gd name="adj6" fmla="val -27917"/>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smtClean="0">
                <a:latin typeface="Calibri" panose="020F0502020204030204" pitchFamily="34" charset="0"/>
                <a:ea typeface="Calibri" panose="020F0502020204030204" pitchFamily="34" charset="0"/>
                <a:cs typeface="Times New Roman" panose="02020603050405020304" pitchFamily="18" charset="0"/>
              </a:rPr>
              <a:t>Номінальна кількість</a:t>
            </a:r>
            <a:endParaRPr lang="en-US" altLang="en-US" sz="2000" dirty="0">
              <a:ea typeface="Calibri" panose="020F0502020204030204" pitchFamily="34" charset="0"/>
              <a:cs typeface="Times New Roman" panose="02020603050405020304" pitchFamily="18" charset="0"/>
            </a:endParaRPr>
          </a:p>
        </p:txBody>
      </p:sp>
      <p:sp>
        <p:nvSpPr>
          <p:cNvPr id="17" name="Rectangle 19"/>
          <p:cNvSpPr>
            <a:spLocks noChangeArrowheads="1"/>
          </p:cNvSpPr>
          <p:nvPr/>
        </p:nvSpPr>
        <p:spPr bwMode="auto">
          <a:xfrm>
            <a:off x="6534710" y="4588995"/>
            <a:ext cx="312578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1100" i="1" dirty="0">
                <a:solidFill>
                  <a:srgbClr val="FF0000"/>
                </a:solidFill>
              </a:rPr>
              <a:t>Кількість невідповідних упакованих одиниць контрольної партії, що мають похибку </a:t>
            </a:r>
            <a:r>
              <a:rPr lang="uk-UA" altLang="en-US" sz="1100" i="1" dirty="0" smtClean="0">
                <a:solidFill>
                  <a:srgbClr val="FF0000"/>
                </a:solidFill>
              </a:rPr>
              <a:t>Т2.</a:t>
            </a:r>
            <a:endParaRPr lang="en-US" altLang="en-US" sz="1100" i="1" dirty="0">
              <a:solidFill>
                <a:srgbClr val="FF0000"/>
              </a:solidFill>
            </a:endParaRPr>
          </a:p>
          <a:p>
            <a:pPr algn="just"/>
            <a:endParaRPr lang="en-US" altLang="en-US" i="1" dirty="0">
              <a:solidFill>
                <a:srgbClr val="FF0000"/>
              </a:solidFill>
            </a:endParaRPr>
          </a:p>
        </p:txBody>
      </p:sp>
      <p:sp>
        <p:nvSpPr>
          <p:cNvPr id="18" name="Rectangle 20"/>
          <p:cNvSpPr>
            <a:spLocks noChangeArrowheads="1"/>
          </p:cNvSpPr>
          <p:nvPr/>
        </p:nvSpPr>
        <p:spPr bwMode="auto">
          <a:xfrm>
            <a:off x="6534710" y="3922246"/>
            <a:ext cx="3125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1100" i="1" dirty="0" smtClean="0">
                <a:solidFill>
                  <a:srgbClr val="FF0000"/>
                </a:solidFill>
              </a:rPr>
              <a:t>Кількість невідповідних упакованих одиниць контрольної партії, що мають похибку Т1</a:t>
            </a:r>
            <a:r>
              <a:rPr lang="uk-UA" altLang="en-US" i="1" dirty="0" smtClean="0">
                <a:solidFill>
                  <a:srgbClr val="FF0000"/>
                </a:solidFill>
              </a:rPr>
              <a:t>.</a:t>
            </a:r>
            <a:endParaRPr lang="en-US" altLang="en-US" i="1" dirty="0">
              <a:solidFill>
                <a:srgbClr val="FF0000"/>
              </a:solidFill>
            </a:endParaRPr>
          </a:p>
          <a:p>
            <a:pPr algn="just"/>
            <a:endParaRPr lang="en-US" altLang="en-US" i="1" dirty="0">
              <a:solidFill>
                <a:srgbClr val="FF0000"/>
              </a:solidFill>
            </a:endParaRPr>
          </a:p>
        </p:txBody>
      </p:sp>
      <p:sp>
        <p:nvSpPr>
          <p:cNvPr id="19" name="Rectangle 21"/>
          <p:cNvSpPr>
            <a:spLocks noChangeArrowheads="1"/>
          </p:cNvSpPr>
          <p:nvPr/>
        </p:nvSpPr>
        <p:spPr bwMode="auto">
          <a:xfrm>
            <a:off x="4829227" y="5111283"/>
            <a:ext cx="4615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i="1" dirty="0" smtClean="0">
                <a:solidFill>
                  <a:srgbClr val="FF0000"/>
                </a:solidFill>
              </a:rPr>
              <a:t>Кількість упакованих одиниць з похибкою більше ніж </a:t>
            </a:r>
            <a:r>
              <a:rPr lang="en-US" altLang="en-US" i="1" dirty="0">
                <a:solidFill>
                  <a:srgbClr val="FF0000"/>
                </a:solidFill>
              </a:rPr>
              <a:t>T2</a:t>
            </a:r>
            <a:endParaRPr lang="uk-UA" altLang="en-US" i="1" dirty="0" smtClean="0">
              <a:solidFill>
                <a:srgbClr val="FF0000"/>
              </a:solidFill>
            </a:endParaRPr>
          </a:p>
          <a:p>
            <a:pPr algn="just"/>
            <a:r>
              <a:rPr lang="uk-UA" altLang="en-US" i="1" dirty="0">
                <a:solidFill>
                  <a:srgbClr val="FF0000"/>
                </a:solidFill>
              </a:rPr>
              <a:t>д</a:t>
            </a:r>
            <a:r>
              <a:rPr lang="uk-UA" altLang="en-US" i="1" dirty="0" smtClean="0">
                <a:solidFill>
                  <a:srgbClr val="FF0000"/>
                </a:solidFill>
              </a:rPr>
              <a:t>орівнює нулю</a:t>
            </a:r>
            <a:endParaRPr lang="en-US" altLang="en-US" i="1" dirty="0">
              <a:solidFill>
                <a:srgbClr val="FF0000"/>
              </a:solidFill>
            </a:endParaRPr>
          </a:p>
        </p:txBody>
      </p:sp>
      <p:sp>
        <p:nvSpPr>
          <p:cNvPr id="20" name="Rectangle 22"/>
          <p:cNvSpPr>
            <a:spLocks noChangeArrowheads="1"/>
          </p:cNvSpPr>
          <p:nvPr/>
        </p:nvSpPr>
        <p:spPr bwMode="auto">
          <a:xfrm>
            <a:off x="4725074" y="2625258"/>
            <a:ext cx="2092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i="1" dirty="0" smtClean="0">
                <a:solidFill>
                  <a:srgbClr val="FF0000"/>
                </a:solidFill>
              </a:rPr>
              <a:t>Середня похибка партії</a:t>
            </a:r>
            <a:r>
              <a:rPr lang="en-US" altLang="en-US" i="1" dirty="0" smtClean="0">
                <a:solidFill>
                  <a:srgbClr val="FF0000"/>
                </a:solidFill>
              </a:rPr>
              <a:t>.</a:t>
            </a:r>
            <a:endParaRPr lang="en-US" altLang="en-US" i="1" dirty="0">
              <a:solidFill>
                <a:srgbClr val="FF0000"/>
              </a:solidFill>
            </a:endParaRPr>
          </a:p>
        </p:txBody>
      </p:sp>
      <p:sp>
        <p:nvSpPr>
          <p:cNvPr id="21" name="Flowchart: Connector 20"/>
          <p:cNvSpPr/>
          <p:nvPr/>
        </p:nvSpPr>
        <p:spPr>
          <a:xfrm>
            <a:off x="2600885" y="3238033"/>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2" name="Flowchart: Connector 21"/>
          <p:cNvSpPr/>
          <p:nvPr/>
        </p:nvSpPr>
        <p:spPr>
          <a:xfrm>
            <a:off x="3929623" y="3022133"/>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3" name="Flowchart: Connector 22"/>
          <p:cNvSpPr/>
          <p:nvPr/>
        </p:nvSpPr>
        <p:spPr>
          <a:xfrm>
            <a:off x="6169585" y="3801595"/>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Flowchart: Connector 23"/>
          <p:cNvSpPr/>
          <p:nvPr/>
        </p:nvSpPr>
        <p:spPr>
          <a:xfrm>
            <a:off x="4377298" y="3896845"/>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5" name="Flowchart: Connector 24"/>
          <p:cNvSpPr/>
          <p:nvPr/>
        </p:nvSpPr>
        <p:spPr>
          <a:xfrm>
            <a:off x="2658035" y="4469933"/>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6" name="Rectangle 1"/>
          <p:cNvSpPr>
            <a:spLocks noChangeArrowheads="1"/>
          </p:cNvSpPr>
          <p:nvPr/>
        </p:nvSpPr>
        <p:spPr bwMode="auto">
          <a:xfrm>
            <a:off x="3363037" y="217675"/>
            <a:ext cx="6994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800" dirty="0" smtClean="0"/>
              <a:t>Умови для проведення випробування</a:t>
            </a:r>
            <a:endParaRPr lang="en-US" altLang="en-US" sz="2800" dirty="0"/>
          </a:p>
        </p:txBody>
      </p:sp>
    </p:spTree>
    <p:extLst>
      <p:ext uri="{BB962C8B-B14F-4D97-AF65-F5344CB8AC3E}">
        <p14:creationId xmlns:p14="http://schemas.microsoft.com/office/powerpoint/2010/main" val="862711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35" y="787268"/>
            <a:ext cx="3417047" cy="308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4756709" y="692337"/>
            <a:ext cx="7036361" cy="3180603"/>
          </a:xfrm>
          <a:prstGeom prst="rect">
            <a:avLst/>
          </a:prstGeom>
          <a:solidFill>
            <a:srgbClr val="FFFF00"/>
          </a:solidFill>
          <a:ln w="9525">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600" dirty="0"/>
              <a:t>Знак </a:t>
            </a:r>
            <a:r>
              <a:rPr lang="en-US" altLang="en-US" sz="2600" dirty="0"/>
              <a:t>‘℮’</a:t>
            </a:r>
            <a:r>
              <a:rPr lang="uk-UA" altLang="en-US" sz="2600" dirty="0"/>
              <a:t> може бути нанесений на упаковані одиниці, що відповідають вимогам, і </a:t>
            </a:r>
            <a:r>
              <a:rPr lang="ru-RU" sz="2600" dirty="0" err="1"/>
              <a:t>мають</a:t>
            </a:r>
            <a:r>
              <a:rPr lang="ru-RU" sz="2600" dirty="0"/>
              <a:t> </a:t>
            </a:r>
            <a:r>
              <a:rPr lang="ru-RU" sz="2600" dirty="0" err="1"/>
              <a:t>масу</a:t>
            </a:r>
            <a:r>
              <a:rPr lang="ru-RU" sz="2600" dirty="0"/>
              <a:t> </a:t>
            </a:r>
            <a:r>
              <a:rPr lang="ru-RU" sz="2600" dirty="0" err="1"/>
              <a:t>або</a:t>
            </a:r>
            <a:r>
              <a:rPr lang="ru-RU" sz="2600" dirty="0"/>
              <a:t> </a:t>
            </a:r>
            <a:r>
              <a:rPr lang="ru-RU" sz="2600" dirty="0" err="1"/>
              <a:t>об’єм</a:t>
            </a:r>
            <a:r>
              <a:rPr lang="ru-RU" sz="2600" dirty="0"/>
              <a:t> не </a:t>
            </a:r>
            <a:r>
              <a:rPr lang="ru-RU" sz="2600" dirty="0" err="1"/>
              <a:t>менш</a:t>
            </a:r>
            <a:r>
              <a:rPr lang="ru-RU" sz="2600" dirty="0"/>
              <a:t> як 5 </a:t>
            </a:r>
            <a:r>
              <a:rPr lang="ru-RU" sz="2600" dirty="0" err="1"/>
              <a:t>грамів</a:t>
            </a:r>
            <a:r>
              <a:rPr lang="ru-RU" sz="2600" dirty="0"/>
              <a:t> </a:t>
            </a:r>
            <a:r>
              <a:rPr lang="ru-RU" sz="2600" dirty="0" err="1"/>
              <a:t>чи</a:t>
            </a:r>
            <a:r>
              <a:rPr lang="ru-RU" sz="2600" dirty="0"/>
              <a:t> </a:t>
            </a:r>
            <a:r>
              <a:rPr lang="ru-RU" sz="2600" dirty="0" err="1"/>
              <a:t>мілілітрів</a:t>
            </a:r>
            <a:r>
              <a:rPr lang="ru-RU" sz="2600" dirty="0"/>
              <a:t> та не </a:t>
            </a:r>
            <a:r>
              <a:rPr lang="ru-RU" sz="2600" dirty="0" err="1"/>
              <a:t>більш</a:t>
            </a:r>
            <a:r>
              <a:rPr lang="ru-RU" sz="2600" dirty="0"/>
              <a:t> як 10 </a:t>
            </a:r>
            <a:r>
              <a:rPr lang="ru-RU" sz="2600" dirty="0" err="1"/>
              <a:t>кілограмів</a:t>
            </a:r>
            <a:r>
              <a:rPr lang="ru-RU" sz="2600" dirty="0"/>
              <a:t> </a:t>
            </a:r>
            <a:r>
              <a:rPr lang="ru-RU" sz="2600" dirty="0" err="1"/>
              <a:t>чи</a:t>
            </a:r>
            <a:r>
              <a:rPr lang="ru-RU" sz="2600" dirty="0"/>
              <a:t> </a:t>
            </a:r>
            <a:r>
              <a:rPr lang="ru-RU" sz="2600" dirty="0" err="1"/>
              <a:t>літрів</a:t>
            </a:r>
            <a:r>
              <a:rPr lang="ru-RU" sz="2600" dirty="0"/>
              <a:t>.</a:t>
            </a:r>
            <a:endParaRPr lang="uk-UA" altLang="en-US" sz="2600" dirty="0"/>
          </a:p>
          <a:p>
            <a:pPr algn="just"/>
            <a:r>
              <a:rPr lang="uk-UA" altLang="en-US" sz="2600" dirty="0"/>
              <a:t>Знак </a:t>
            </a:r>
            <a:r>
              <a:rPr lang="en-US" altLang="en-US" sz="2600" dirty="0"/>
              <a:t>‘℮’ </a:t>
            </a:r>
            <a:r>
              <a:rPr lang="uk-UA" altLang="en-US" sz="2600" dirty="0"/>
              <a:t>, нанесений на упакований товар, свідчить про його відповідність вимогам.</a:t>
            </a:r>
            <a:endParaRPr lang="en-US" altLang="en-US" sz="2600" dirty="0"/>
          </a:p>
        </p:txBody>
      </p:sp>
      <p:sp>
        <p:nvSpPr>
          <p:cNvPr id="4" name="Text Box 1"/>
          <p:cNvSpPr txBox="1">
            <a:spLocks noChangeArrowheads="1"/>
          </p:cNvSpPr>
          <p:nvPr/>
        </p:nvSpPr>
        <p:spPr bwMode="auto">
          <a:xfrm>
            <a:off x="778435" y="3919990"/>
            <a:ext cx="11014635" cy="1582920"/>
          </a:xfrm>
          <a:prstGeom prst="rect">
            <a:avLst/>
          </a:prstGeom>
          <a:solidFill>
            <a:srgbClr val="FFFF00"/>
          </a:solidFill>
          <a:ln w="9525">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a:solidFill>
                  <a:srgbClr val="002060"/>
                </a:solidFill>
                <a:cs typeface="Times New Roman" panose="02020603050405020304" pitchFamily="18" charset="0"/>
              </a:rPr>
              <a:t>Номінальний вміст</a:t>
            </a:r>
            <a:r>
              <a:rPr lang="en-US" altLang="en-US" sz="2800" dirty="0">
                <a:solidFill>
                  <a:srgbClr val="002060"/>
                </a:solidFill>
                <a:cs typeface="Times New Roman" panose="02020603050405020304" pitchFamily="18" charset="0"/>
              </a:rPr>
              <a:t>, </a:t>
            </a:r>
            <a:r>
              <a:rPr lang="uk-UA" altLang="en-US" sz="2800" dirty="0">
                <a:solidFill>
                  <a:srgbClr val="002060"/>
                </a:solidFill>
                <a:cs typeface="Times New Roman" panose="02020603050405020304" pitchFamily="18" charset="0"/>
              </a:rPr>
              <a:t>назва або позначення пакувальника</a:t>
            </a:r>
            <a:r>
              <a:rPr lang="en-US" altLang="en-US" sz="2800" dirty="0">
                <a:solidFill>
                  <a:srgbClr val="002060"/>
                </a:solidFill>
                <a:cs typeface="Times New Roman" panose="02020603050405020304" pitchFamily="18" charset="0"/>
              </a:rPr>
              <a:t>/ </a:t>
            </a:r>
            <a:r>
              <a:rPr lang="uk-UA" altLang="en-US" sz="2800" dirty="0">
                <a:solidFill>
                  <a:srgbClr val="002060"/>
                </a:solidFill>
                <a:cs typeface="Times New Roman" panose="02020603050405020304" pitchFamily="18" charset="0"/>
              </a:rPr>
              <a:t>імпортера</a:t>
            </a:r>
            <a:r>
              <a:rPr lang="en-US" altLang="en-US" sz="2800" dirty="0">
                <a:solidFill>
                  <a:srgbClr val="002060"/>
                </a:solidFill>
                <a:cs typeface="Times New Roman" panose="02020603050405020304" pitchFamily="18" charset="0"/>
              </a:rPr>
              <a:t>, </a:t>
            </a:r>
            <a:r>
              <a:rPr lang="uk-UA" altLang="en-US" sz="2800" dirty="0">
                <a:solidFill>
                  <a:srgbClr val="002060"/>
                </a:solidFill>
                <a:cs typeface="Times New Roman" panose="02020603050405020304" pitchFamily="18" charset="0"/>
              </a:rPr>
              <a:t>знак</a:t>
            </a:r>
            <a:r>
              <a:rPr lang="en-US" altLang="en-US" sz="2800" dirty="0">
                <a:solidFill>
                  <a:srgbClr val="002060"/>
                </a:solidFill>
                <a:cs typeface="Times New Roman" panose="02020603050405020304" pitchFamily="18" charset="0"/>
              </a:rPr>
              <a:t> “e” – </a:t>
            </a:r>
            <a:r>
              <a:rPr lang="uk-UA" altLang="en-US" sz="2800" dirty="0">
                <a:solidFill>
                  <a:srgbClr val="002060"/>
                </a:solidFill>
                <a:cs typeface="Times New Roman" panose="02020603050405020304" pitchFamily="18" charset="0"/>
              </a:rPr>
              <a:t>повинні бути незмивними, помітними та розбірливими.</a:t>
            </a:r>
          </a:p>
        </p:txBody>
      </p:sp>
      <p:sp>
        <p:nvSpPr>
          <p:cNvPr id="5" name="Rectangle 1"/>
          <p:cNvSpPr>
            <a:spLocks noChangeArrowheads="1"/>
          </p:cNvSpPr>
          <p:nvPr/>
        </p:nvSpPr>
        <p:spPr bwMode="auto">
          <a:xfrm>
            <a:off x="4756709" y="60512"/>
            <a:ext cx="1710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3200" dirty="0"/>
              <a:t>Знак </a:t>
            </a:r>
            <a:r>
              <a:rPr lang="en-US" altLang="en-US" sz="3200" dirty="0"/>
              <a:t>‘℮’</a:t>
            </a:r>
          </a:p>
        </p:txBody>
      </p:sp>
    </p:spTree>
    <p:extLst>
      <p:ext uri="{BB962C8B-B14F-4D97-AF65-F5344CB8AC3E}">
        <p14:creationId xmlns:p14="http://schemas.microsoft.com/office/powerpoint/2010/main" val="1149730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1298" y="2401021"/>
            <a:ext cx="2682408" cy="300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304795" y="737595"/>
            <a:ext cx="11649635" cy="160043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600" dirty="0" smtClean="0">
                <a:solidFill>
                  <a:srgbClr val="002060"/>
                </a:solidFill>
                <a:cs typeface="Times New Roman" panose="02020603050405020304" pitchFamily="18" charset="0"/>
              </a:rPr>
              <a:t>Знак</a:t>
            </a:r>
            <a:r>
              <a:rPr lang="en-GB" altLang="en-US" sz="2600" dirty="0" smtClean="0">
                <a:solidFill>
                  <a:srgbClr val="002060"/>
                </a:solidFill>
                <a:cs typeface="Times New Roman" panose="02020603050405020304" pitchFamily="18" charset="0"/>
              </a:rPr>
              <a:t> </a:t>
            </a:r>
            <a:r>
              <a:rPr lang="en-GB" altLang="en-US" sz="2600" dirty="0">
                <a:solidFill>
                  <a:srgbClr val="002060"/>
                </a:solidFill>
                <a:cs typeface="Times New Roman" panose="02020603050405020304" pitchFamily="18" charset="0"/>
              </a:rPr>
              <a:t>»e« </a:t>
            </a:r>
            <a:r>
              <a:rPr lang="uk-UA" altLang="en-US" sz="2600" dirty="0" smtClean="0">
                <a:solidFill>
                  <a:srgbClr val="002060"/>
                </a:solidFill>
                <a:cs typeface="Times New Roman" panose="02020603050405020304" pitchFamily="18" charset="0"/>
              </a:rPr>
              <a:t>повинен бути заввишки щонайменше </a:t>
            </a:r>
            <a:r>
              <a:rPr lang="en-GB" altLang="en-US" sz="2600" dirty="0" smtClean="0">
                <a:solidFill>
                  <a:srgbClr val="002060"/>
                </a:solidFill>
                <a:cs typeface="Times New Roman" panose="02020603050405020304" pitchFamily="18" charset="0"/>
              </a:rPr>
              <a:t>3 </a:t>
            </a:r>
            <a:r>
              <a:rPr lang="uk-UA" altLang="en-US" sz="2600" dirty="0" smtClean="0">
                <a:solidFill>
                  <a:srgbClr val="002060"/>
                </a:solidFill>
                <a:cs typeface="Times New Roman" panose="02020603050405020304" pitchFamily="18" charset="0"/>
              </a:rPr>
              <a:t>мм і розміщуватися  у тому ж візуальному полі, що і номінальна вага чи номінальний об</a:t>
            </a:r>
            <a:r>
              <a:rPr lang="en-US" altLang="en-US" sz="2600" dirty="0" smtClean="0">
                <a:solidFill>
                  <a:srgbClr val="002060"/>
                </a:solidFill>
                <a:cs typeface="Times New Roman" panose="02020603050405020304" pitchFamily="18" charset="0"/>
              </a:rPr>
              <a:t>’</a:t>
            </a:r>
            <a:r>
              <a:rPr lang="uk-UA" altLang="en-US" sz="2600" dirty="0" err="1" smtClean="0">
                <a:solidFill>
                  <a:srgbClr val="002060"/>
                </a:solidFill>
                <a:cs typeface="Times New Roman" panose="02020603050405020304" pitchFamily="18" charset="0"/>
              </a:rPr>
              <a:t>єм</a:t>
            </a:r>
            <a:r>
              <a:rPr lang="uk-UA" altLang="en-US" sz="2600" dirty="0" smtClean="0">
                <a:solidFill>
                  <a:srgbClr val="002060"/>
                </a:solidFill>
                <a:cs typeface="Times New Roman" panose="02020603050405020304" pitchFamily="18" charset="0"/>
              </a:rPr>
              <a:t>, що свідчить про гарантію пакувальника або імпортера, що упакована одиниця відповідає вимогам.</a:t>
            </a:r>
            <a:r>
              <a:rPr lang="en-GB" altLang="en-US" sz="2600" dirty="0" smtClean="0">
                <a:solidFill>
                  <a:srgbClr val="002060"/>
                </a:solidFill>
                <a:cs typeface="Times New Roman" panose="02020603050405020304" pitchFamily="18" charset="0"/>
              </a:rPr>
              <a:t> </a:t>
            </a:r>
            <a:endParaRPr lang="en-US" altLang="en-US" sz="2600" dirty="0">
              <a:solidFill>
                <a:srgbClr val="002060"/>
              </a:solidFill>
            </a:endParaRPr>
          </a:p>
        </p:txBody>
      </p:sp>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4894" y="2401021"/>
            <a:ext cx="4155141" cy="311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5207276" y="0"/>
            <a:ext cx="1801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3200" dirty="0" smtClean="0"/>
              <a:t>Знак </a:t>
            </a:r>
            <a:r>
              <a:rPr lang="en-US" altLang="en-US" sz="3200" dirty="0" smtClean="0"/>
              <a:t>‘</a:t>
            </a:r>
            <a:r>
              <a:rPr lang="en-US" altLang="en-US" sz="3200" dirty="0"/>
              <a:t>℮’ </a:t>
            </a:r>
          </a:p>
        </p:txBody>
      </p:sp>
    </p:spTree>
    <p:extLst>
      <p:ext uri="{BB962C8B-B14F-4D97-AF65-F5344CB8AC3E}">
        <p14:creationId xmlns:p14="http://schemas.microsoft.com/office/powerpoint/2010/main" val="463171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71967" y="811305"/>
            <a:ext cx="11703424"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cs typeface="Arial" panose="020B0604020202020204" pitchFamily="34" charset="0"/>
              </a:rPr>
              <a:t>Вміст товару в </a:t>
            </a:r>
            <a:r>
              <a:rPr lang="uk-UA" altLang="en-US" sz="2800" dirty="0">
                <a:cs typeface="Arial" panose="020B0604020202020204" pitchFamily="34" charset="0"/>
              </a:rPr>
              <a:t>упакованій одиниці (або вміст упаковки), тобто «фактичний вміст» повинен вимірюватися або перевірятися </a:t>
            </a:r>
            <a:r>
              <a:rPr lang="uk-UA" altLang="en-US" sz="2800" dirty="0">
                <a:solidFill>
                  <a:srgbClr val="FF0000"/>
                </a:solidFill>
              </a:rPr>
              <a:t>за масою або об</a:t>
            </a:r>
            <a:r>
              <a:rPr lang="en-US" altLang="en-US" sz="2800" dirty="0">
                <a:solidFill>
                  <a:srgbClr val="FF0000"/>
                </a:solidFill>
              </a:rPr>
              <a:t>’</a:t>
            </a:r>
            <a:r>
              <a:rPr lang="uk-UA" altLang="en-US" sz="2800" dirty="0" err="1" smtClean="0">
                <a:solidFill>
                  <a:srgbClr val="FF0000"/>
                </a:solidFill>
              </a:rPr>
              <a:t>ємом</a:t>
            </a:r>
            <a:r>
              <a:rPr lang="uk-UA" altLang="en-US" sz="2800" dirty="0" smtClean="0">
                <a:solidFill>
                  <a:srgbClr val="FF0000"/>
                </a:solidFill>
              </a:rPr>
              <a:t> </a:t>
            </a:r>
            <a:r>
              <a:rPr lang="en-US" altLang="en-US" sz="2800" dirty="0">
                <a:solidFill>
                  <a:srgbClr val="FF0000"/>
                </a:solidFill>
              </a:rPr>
              <a:t>[1]</a:t>
            </a:r>
            <a:r>
              <a:rPr lang="en-US" altLang="en-US" sz="2800" dirty="0"/>
              <a:t>. </a:t>
            </a:r>
            <a:endParaRPr lang="en-US" altLang="en-US" sz="2800" dirty="0">
              <a:solidFill>
                <a:srgbClr val="FF0000"/>
              </a:solidFill>
            </a:endParaRPr>
          </a:p>
          <a:p>
            <a:pPr algn="just"/>
            <a:endParaRPr lang="en-US" altLang="en-US" sz="1400" dirty="0"/>
          </a:p>
          <a:p>
            <a:pPr algn="just"/>
            <a:r>
              <a:rPr lang="uk-UA" altLang="en-US" sz="2800" dirty="0">
                <a:cs typeface="Arial" panose="020B0604020202020204" pitchFamily="34" charset="0"/>
              </a:rPr>
              <a:t>Вимірювання або перевірка здійснюються за допомогою </a:t>
            </a:r>
            <a:r>
              <a:rPr lang="uk-UA" altLang="en-US" sz="2800" dirty="0">
                <a:solidFill>
                  <a:srgbClr val="FF0000"/>
                </a:solidFill>
              </a:rPr>
              <a:t>законодавчих </a:t>
            </a:r>
            <a:r>
              <a:rPr lang="uk-UA" altLang="en-US" sz="2800" dirty="0" smtClean="0">
                <a:solidFill>
                  <a:srgbClr val="FF0000"/>
                </a:solidFill>
              </a:rPr>
              <a:t>засобів </a:t>
            </a:r>
            <a:r>
              <a:rPr lang="uk-UA" altLang="en-US" sz="2800" dirty="0">
                <a:solidFill>
                  <a:srgbClr val="FF0000"/>
                </a:solidFill>
              </a:rPr>
              <a:t>вимірювальної техніки</a:t>
            </a:r>
            <a:r>
              <a:rPr lang="uk-UA" altLang="en-US" sz="2800" dirty="0">
                <a:cs typeface="Arial" panose="020B0604020202020204" pitchFamily="34" charset="0"/>
              </a:rPr>
              <a:t>, придатних для проведення необхідних </a:t>
            </a:r>
            <a:r>
              <a:rPr lang="uk-UA" altLang="en-US" sz="2800" dirty="0" smtClean="0">
                <a:cs typeface="Arial" panose="020B0604020202020204" pitchFamily="34" charset="0"/>
              </a:rPr>
              <a:t>операцій </a:t>
            </a:r>
            <a:r>
              <a:rPr lang="en-US" altLang="en-US" sz="2800" dirty="0" smtClean="0"/>
              <a:t>[1].</a:t>
            </a:r>
          </a:p>
          <a:p>
            <a:pPr algn="just"/>
            <a:endParaRPr lang="en-US" altLang="en-US" sz="1400" dirty="0"/>
          </a:p>
          <a:p>
            <a:pPr algn="just"/>
            <a:r>
              <a:rPr lang="uk-UA" altLang="en-US" sz="2800" dirty="0" err="1" smtClean="0"/>
              <a:t>Обов</a:t>
            </a:r>
            <a:r>
              <a:rPr lang="en-US" altLang="en-US" sz="2800" dirty="0" smtClean="0"/>
              <a:t>’</a:t>
            </a:r>
            <a:r>
              <a:rPr lang="uk-UA" altLang="en-US" sz="2800" dirty="0" err="1" smtClean="0"/>
              <a:t>язковою</a:t>
            </a:r>
            <a:r>
              <a:rPr lang="uk-UA" altLang="en-US" sz="2800" dirty="0" smtClean="0"/>
              <a:t> вимогою є дотримання законів і регламентів, що містять вимоги щодо вимірювань, упакованих одиниць, засобів вимірювальної техніки, у тому числі неавтоматичні зважувальні прилади, </a:t>
            </a:r>
            <a:r>
              <a:rPr lang="uk-UA" altLang="en-US" sz="2800" dirty="0" err="1">
                <a:solidFill>
                  <a:srgbClr val="FF0000"/>
                </a:solidFill>
              </a:rPr>
              <a:t>простежуваності</a:t>
            </a:r>
            <a:r>
              <a:rPr lang="uk-UA" altLang="en-US" sz="2800" dirty="0">
                <a:solidFill>
                  <a:srgbClr val="FF0000"/>
                </a:solidFill>
              </a:rPr>
              <a:t> вимірювання по відношенню до </a:t>
            </a:r>
            <a:r>
              <a:rPr lang="en-US" altLang="en-US" sz="2800" dirty="0">
                <a:solidFill>
                  <a:srgbClr val="FF0000"/>
                </a:solidFill>
              </a:rPr>
              <a:t>SI.</a:t>
            </a:r>
            <a:r>
              <a:rPr lang="uk-UA" altLang="en-US" sz="2800" dirty="0">
                <a:solidFill>
                  <a:srgbClr val="FF0000"/>
                </a:solidFill>
              </a:rPr>
              <a:t> </a:t>
            </a:r>
          </a:p>
        </p:txBody>
      </p:sp>
      <p:sp>
        <p:nvSpPr>
          <p:cNvPr id="3" name="Title 1"/>
          <p:cNvSpPr txBox="1">
            <a:spLocks/>
          </p:cNvSpPr>
          <p:nvPr/>
        </p:nvSpPr>
        <p:spPr bwMode="auto">
          <a:xfrm>
            <a:off x="990599" y="107950"/>
            <a:ext cx="1057113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uk-UA" altLang="en-US" sz="2400" dirty="0" smtClean="0">
                <a:latin typeface="Arial" panose="020B0604020202020204" pitchFamily="34" charset="0"/>
              </a:rPr>
              <a:t>Метрологічна </a:t>
            </a:r>
            <a:r>
              <a:rPr lang="uk-UA" altLang="en-US" sz="2400" dirty="0" err="1" smtClean="0">
                <a:latin typeface="Arial" panose="020B0604020202020204" pitchFamily="34" charset="0"/>
              </a:rPr>
              <a:t>простежуваність</a:t>
            </a:r>
            <a:r>
              <a:rPr lang="uk-UA" altLang="en-US" sz="2400" dirty="0" smtClean="0">
                <a:latin typeface="Arial" panose="020B0604020202020204" pitchFamily="34" charset="0"/>
              </a:rPr>
              <a:t> в рамках перевірки упакованих одиниць</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990379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noChangeAspect="1"/>
          </p:cNvGrpSpPr>
          <p:nvPr/>
        </p:nvGrpSpPr>
        <p:grpSpPr bwMode="auto">
          <a:xfrm>
            <a:off x="333536" y="171208"/>
            <a:ext cx="8509254" cy="6400800"/>
            <a:chOff x="2775" y="1370"/>
            <a:chExt cx="11167" cy="8642"/>
          </a:xfrm>
        </p:grpSpPr>
        <p:sp>
          <p:nvSpPr>
            <p:cNvPr id="3" name="AutoShape 38"/>
            <p:cNvSpPr>
              <a:spLocks noChangeAspect="1" noChangeArrowheads="1"/>
            </p:cNvSpPr>
            <p:nvPr/>
          </p:nvSpPr>
          <p:spPr bwMode="auto">
            <a:xfrm>
              <a:off x="3000" y="1370"/>
              <a:ext cx="7200" cy="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endParaRPr lang="en-GB" altLang="en-US"/>
            </a:p>
          </p:txBody>
        </p:sp>
        <p:sp>
          <p:nvSpPr>
            <p:cNvPr id="4" name="Text Box 39"/>
            <p:cNvSpPr txBox="1">
              <a:spLocks noChangeArrowheads="1"/>
            </p:cNvSpPr>
            <p:nvPr/>
          </p:nvSpPr>
          <p:spPr bwMode="auto">
            <a:xfrm>
              <a:off x="2775" y="1651"/>
              <a:ext cx="11167" cy="2336"/>
            </a:xfrm>
            <a:prstGeom prst="rect">
              <a:avLst/>
            </a:prstGeom>
            <a:solidFill>
              <a:srgbClr val="FFFF00"/>
            </a:solidFill>
            <a:ln w="9525">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a:cs typeface="Arial" panose="020B0604020202020204" pitchFamily="34" charset="0"/>
                </a:rPr>
                <a:t>КАЛІБРУВАЛЬНІ ЛАБОРАТОРІЇ</a:t>
              </a:r>
              <a:endParaRPr lang="en-US" altLang="en-US" sz="2000" dirty="0">
                <a:cs typeface="Arial" panose="020B0604020202020204" pitchFamily="34" charset="0"/>
              </a:endParaRPr>
            </a:p>
            <a:p>
              <a:pPr algn="ctr"/>
              <a:r>
                <a:rPr lang="uk-UA" altLang="en-US" sz="2000" dirty="0">
                  <a:cs typeface="Arial" panose="020B0604020202020204" pitchFamily="34" charset="0"/>
                </a:rPr>
                <a:t>Спільна декларація </a:t>
              </a:r>
              <a:r>
                <a:rPr lang="en-US" altLang="en-US" sz="2000" dirty="0">
                  <a:cs typeface="Arial" panose="020B0604020202020204" pitchFamily="34" charset="0"/>
                </a:rPr>
                <a:t>BIPM, OIML, ILAC </a:t>
              </a:r>
              <a:r>
                <a:rPr lang="uk-UA" altLang="en-US" sz="2000" dirty="0">
                  <a:cs typeface="Arial" panose="020B0604020202020204" pitchFamily="34" charset="0"/>
                </a:rPr>
                <a:t>та</a:t>
              </a:r>
              <a:r>
                <a:rPr lang="en-US" altLang="en-US" sz="2000" dirty="0">
                  <a:cs typeface="Arial" panose="020B0604020202020204" pitchFamily="34" charset="0"/>
                </a:rPr>
                <a:t> ISO </a:t>
              </a:r>
              <a:r>
                <a:rPr lang="uk-UA" altLang="en-US" sz="2000" dirty="0">
                  <a:cs typeface="Arial" panose="020B0604020202020204" pitchFamily="34" charset="0"/>
                </a:rPr>
                <a:t>щодо метрологічної </a:t>
              </a:r>
              <a:r>
                <a:rPr lang="uk-UA" altLang="en-US" sz="2000" dirty="0" err="1">
                  <a:cs typeface="Arial" panose="020B0604020202020204" pitchFamily="34" charset="0"/>
                </a:rPr>
                <a:t>простежуваності</a:t>
              </a:r>
              <a:r>
                <a:rPr lang="en-US" altLang="en-US" sz="2000" dirty="0">
                  <a:cs typeface="Arial" panose="020B0604020202020204" pitchFamily="34" charset="0"/>
                </a:rPr>
                <a:t>, ILAC </a:t>
              </a:r>
              <a:r>
                <a:rPr lang="uk-UA" altLang="en-US" sz="2000" dirty="0">
                  <a:cs typeface="Arial" panose="020B0604020202020204" pitchFamily="34" charset="0"/>
                </a:rPr>
                <a:t>політика </a:t>
              </a:r>
              <a:r>
                <a:rPr lang="uk-UA" altLang="en-US" sz="2000" dirty="0" err="1">
                  <a:cs typeface="Arial" panose="020B0604020202020204" pitchFamily="34" charset="0"/>
                </a:rPr>
                <a:t>простежуваності</a:t>
              </a:r>
              <a:r>
                <a:rPr lang="uk-UA" altLang="en-US" sz="2000" dirty="0">
                  <a:cs typeface="Arial" panose="020B0604020202020204" pitchFamily="34" charset="0"/>
                </a:rPr>
                <a:t> </a:t>
              </a:r>
              <a:r>
                <a:rPr lang="en-US" altLang="en-US" sz="2000" dirty="0">
                  <a:cs typeface="Arial" panose="020B0604020202020204" pitchFamily="34" charset="0"/>
                </a:rPr>
                <a:t>ILAC-P10</a:t>
              </a:r>
            </a:p>
            <a:p>
              <a:pPr algn="ctr"/>
              <a:r>
                <a:rPr lang="uk-UA" altLang="en-US" sz="2000" dirty="0">
                  <a:solidFill>
                    <a:srgbClr val="FF0000"/>
                  </a:solidFill>
                </a:rPr>
                <a:t>Калібрування робочих еталонів, наприклад,</a:t>
              </a:r>
              <a:r>
                <a:rPr lang="en-US" altLang="en-US" sz="2000" dirty="0">
                  <a:solidFill>
                    <a:srgbClr val="FF0000"/>
                  </a:solidFill>
                </a:rPr>
                <a:t> NAWI, </a:t>
              </a:r>
              <a:r>
                <a:rPr lang="uk-UA" altLang="en-US" sz="2000" dirty="0">
                  <a:solidFill>
                    <a:srgbClr val="FF0000"/>
                  </a:solidFill>
                </a:rPr>
                <a:t>термометр</a:t>
              </a:r>
              <a:r>
                <a:rPr lang="en-US" altLang="en-US" sz="2000" dirty="0">
                  <a:solidFill>
                    <a:srgbClr val="FF0000"/>
                  </a:solidFill>
                </a:rPr>
                <a:t>, </a:t>
              </a:r>
              <a:r>
                <a:rPr lang="uk-UA" altLang="en-US" sz="2000" dirty="0">
                  <a:solidFill>
                    <a:srgbClr val="FF0000"/>
                  </a:solidFill>
                </a:rPr>
                <a:t>секундомір</a:t>
              </a:r>
              <a:endParaRPr lang="en-US" altLang="en-US" sz="2000" dirty="0">
                <a:solidFill>
                  <a:srgbClr val="FF0000"/>
                </a:solidFill>
              </a:endParaRPr>
            </a:p>
            <a:p>
              <a:pPr algn="ctr"/>
              <a:endParaRPr lang="en-US" altLang="en-US" sz="1600" dirty="0">
                <a:cs typeface="Arial" panose="020B0604020202020204" pitchFamily="34" charset="0"/>
              </a:endParaRPr>
            </a:p>
          </p:txBody>
        </p:sp>
        <p:sp>
          <p:nvSpPr>
            <p:cNvPr id="5" name="Text Box 40"/>
            <p:cNvSpPr txBox="1">
              <a:spLocks noChangeArrowheads="1"/>
            </p:cNvSpPr>
            <p:nvPr/>
          </p:nvSpPr>
          <p:spPr bwMode="auto">
            <a:xfrm>
              <a:off x="4688" y="4251"/>
              <a:ext cx="7859" cy="1972"/>
            </a:xfrm>
            <a:prstGeom prst="rect">
              <a:avLst/>
            </a:prstGeom>
            <a:solidFill>
              <a:srgbClr val="FFFF66"/>
            </a:solidFill>
            <a:ln w="9525">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600" dirty="0"/>
                <a:t>ВИПРОБУВАЛЬНІ ЛАБОРАТОРІЇ</a:t>
              </a:r>
              <a:endParaRPr lang="en-US" altLang="en-US" sz="1600" dirty="0"/>
            </a:p>
            <a:p>
              <a:pPr algn="ctr"/>
              <a:endParaRPr lang="en-US" altLang="en-US" sz="900" dirty="0"/>
            </a:p>
            <a:p>
              <a:r>
                <a:rPr lang="uk-UA" altLang="en-US" sz="1800" dirty="0">
                  <a:solidFill>
                    <a:srgbClr val="FF0000"/>
                  </a:solidFill>
                </a:rPr>
                <a:t>Оцінка відповідності законодавчо регульованих засобів вимірювальної техніки, наприклад, </a:t>
              </a:r>
              <a:r>
                <a:rPr lang="en-US" altLang="en-US" sz="1800" dirty="0">
                  <a:solidFill>
                    <a:srgbClr val="FF0000"/>
                  </a:solidFill>
                </a:rPr>
                <a:t> NAWI, AWI.</a:t>
              </a:r>
            </a:p>
            <a:p>
              <a:pPr algn="ctr"/>
              <a:endParaRPr lang="en-US" altLang="en-US" sz="2000" dirty="0"/>
            </a:p>
          </p:txBody>
        </p:sp>
        <p:sp>
          <p:nvSpPr>
            <p:cNvPr id="6" name="Text Box 41"/>
            <p:cNvSpPr txBox="1">
              <a:spLocks noChangeArrowheads="1"/>
            </p:cNvSpPr>
            <p:nvPr/>
          </p:nvSpPr>
          <p:spPr bwMode="auto">
            <a:xfrm>
              <a:off x="3423" y="7096"/>
              <a:ext cx="10389" cy="1611"/>
            </a:xfrm>
            <a:prstGeom prst="rect">
              <a:avLst/>
            </a:prstGeom>
            <a:solidFill>
              <a:schemeClr val="accent6">
                <a:alpha val="0"/>
              </a:schemeClr>
            </a:solidFill>
            <a:ln w="41275">
              <a:solidFill>
                <a:srgbClr val="00206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defRPr/>
              </a:pPr>
              <a:r>
                <a:rPr lang="uk-UA" altLang="en-US" sz="2000" dirty="0">
                  <a:cs typeface="Arial" panose="020B0604020202020204" pitchFamily="34" charset="0"/>
                </a:rPr>
                <a:t>Контроль завдань вимірювань, передбачених для сфер законодавчої метрології, у тому числі</a:t>
              </a:r>
              <a:r>
                <a:rPr lang="uk-UA" altLang="en-US" sz="2400" dirty="0">
                  <a:solidFill>
                    <a:srgbClr val="FF0000"/>
                  </a:solidFill>
                  <a:cs typeface="Arial" panose="020B0604020202020204" pitchFamily="34" charset="0"/>
                </a:rPr>
                <a:t> перевірка вмісту товару в упаковці</a:t>
              </a:r>
              <a:r>
                <a:rPr lang="en-US" altLang="en-US" sz="2400" dirty="0">
                  <a:solidFill>
                    <a:srgbClr val="FF0000"/>
                  </a:solidFill>
                  <a:cs typeface="Arial" panose="020B0604020202020204" pitchFamily="34" charset="0"/>
                </a:rPr>
                <a:t> </a:t>
              </a:r>
            </a:p>
          </p:txBody>
        </p:sp>
        <p:sp>
          <p:nvSpPr>
            <p:cNvPr id="7" name="Line 42"/>
            <p:cNvSpPr>
              <a:spLocks noChangeShapeType="1"/>
            </p:cNvSpPr>
            <p:nvPr/>
          </p:nvSpPr>
          <p:spPr bwMode="auto">
            <a:xfrm>
              <a:off x="7481" y="3731"/>
              <a:ext cx="0" cy="520"/>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45"/>
            <p:cNvSpPr>
              <a:spLocks noChangeShapeType="1"/>
            </p:cNvSpPr>
            <p:nvPr/>
          </p:nvSpPr>
          <p:spPr bwMode="auto">
            <a:xfrm flipH="1">
              <a:off x="7481" y="6232"/>
              <a:ext cx="0" cy="85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49"/>
          <p:cNvSpPr txBox="1">
            <a:spLocks noChangeArrowheads="1"/>
          </p:cNvSpPr>
          <p:nvPr/>
        </p:nvSpPr>
        <p:spPr bwMode="auto">
          <a:xfrm>
            <a:off x="8942070" y="564112"/>
            <a:ext cx="2971800" cy="55626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a:t>Метрологічна </a:t>
            </a:r>
            <a:r>
              <a:rPr lang="uk-UA" altLang="en-US" sz="2000" dirty="0" err="1"/>
              <a:t>простежуваність</a:t>
            </a:r>
            <a:r>
              <a:rPr lang="en-US" altLang="en-US" sz="2000" dirty="0"/>
              <a:t>[14]:</a:t>
            </a:r>
            <a:r>
              <a:rPr lang="en-US" altLang="en-US" sz="2000" dirty="0">
                <a:latin typeface="Arial Black" panose="020B0A04020102020204" pitchFamily="34" charset="0"/>
              </a:rPr>
              <a:t> </a:t>
            </a:r>
            <a:endParaRPr lang="en-US" altLang="en-US" sz="2000" b="0" dirty="0">
              <a:latin typeface="Arial Black" panose="020B0A04020102020204" pitchFamily="34" charset="0"/>
            </a:endParaRPr>
          </a:p>
          <a:p>
            <a:pPr algn="just"/>
            <a:endParaRPr lang="en-US" altLang="en-US" sz="2000" b="0" dirty="0"/>
          </a:p>
          <a:p>
            <a:pPr algn="just"/>
            <a:r>
              <a:rPr lang="uk-UA" altLang="en-US" sz="2000" dirty="0"/>
              <a:t>Параметр результату вимірювання, завдяки якому результат може бути </a:t>
            </a:r>
            <a:r>
              <a:rPr lang="uk-UA" altLang="en-US" sz="2000" dirty="0" err="1"/>
              <a:t>пов</a:t>
            </a:r>
            <a:r>
              <a:rPr lang="en-US" altLang="en-US" sz="2000" dirty="0"/>
              <a:t>’</a:t>
            </a:r>
            <a:r>
              <a:rPr lang="uk-UA" altLang="en-US" sz="2000" dirty="0" err="1"/>
              <a:t>язаний</a:t>
            </a:r>
            <a:r>
              <a:rPr lang="uk-UA" altLang="en-US" sz="2000" dirty="0"/>
              <a:t> з референтним значення через документально зафіксований безперервний ланцюг калібрувань, що становлять невизначеність вимірювання </a:t>
            </a:r>
          </a:p>
        </p:txBody>
      </p:sp>
      <p:sp>
        <p:nvSpPr>
          <p:cNvPr id="12" name="Line 42"/>
          <p:cNvSpPr>
            <a:spLocks noChangeShapeType="1"/>
          </p:cNvSpPr>
          <p:nvPr/>
        </p:nvSpPr>
        <p:spPr bwMode="auto">
          <a:xfrm flipH="1">
            <a:off x="1515411" y="2159837"/>
            <a:ext cx="15498" cy="2252401"/>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itle 1"/>
          <p:cNvSpPr txBox="1">
            <a:spLocks/>
          </p:cNvSpPr>
          <p:nvPr/>
        </p:nvSpPr>
        <p:spPr bwMode="auto">
          <a:xfrm>
            <a:off x="3505200" y="-6819"/>
            <a:ext cx="49482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400" b="1" dirty="0">
                <a:latin typeface="Arial" panose="020B0604020202020204" pitchFamily="34" charset="0"/>
              </a:rPr>
              <a:t>Метрологічна </a:t>
            </a:r>
            <a:r>
              <a:rPr lang="uk-UA" altLang="en-US" sz="2400" b="1" dirty="0" err="1">
                <a:latin typeface="Arial" panose="020B0604020202020204" pitchFamily="34" charset="0"/>
              </a:rPr>
              <a:t>простежуваність</a:t>
            </a:r>
            <a:endParaRPr lang="en-US" altLang="en-US" sz="2400" b="1" dirty="0">
              <a:latin typeface="Arial" panose="020B0604020202020204" pitchFamily="34" charset="0"/>
            </a:endParaRPr>
          </a:p>
        </p:txBody>
      </p:sp>
      <p:sp>
        <p:nvSpPr>
          <p:cNvPr id="14" name="Line 45"/>
          <p:cNvSpPr>
            <a:spLocks noChangeShapeType="1"/>
          </p:cNvSpPr>
          <p:nvPr/>
        </p:nvSpPr>
        <p:spPr bwMode="auto">
          <a:xfrm flipH="1">
            <a:off x="2286000" y="2099225"/>
            <a:ext cx="0" cy="39211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45"/>
          <p:cNvSpPr>
            <a:spLocks noChangeShapeType="1"/>
          </p:cNvSpPr>
          <p:nvPr/>
        </p:nvSpPr>
        <p:spPr bwMode="auto">
          <a:xfrm flipH="1">
            <a:off x="2286000" y="3765640"/>
            <a:ext cx="0" cy="63341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95277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920B0-48E2-4E23-91D3-722B55D6BCAC}"/>
              </a:ext>
            </a:extLst>
          </p:cNvPr>
          <p:cNvSpPr>
            <a:spLocks noGrp="1"/>
          </p:cNvSpPr>
          <p:nvPr>
            <p:ph type="title"/>
          </p:nvPr>
        </p:nvSpPr>
        <p:spPr>
          <a:xfrm>
            <a:off x="838200" y="365126"/>
            <a:ext cx="10515600" cy="414804"/>
          </a:xfrm>
        </p:spPr>
        <p:txBody>
          <a:bodyPr>
            <a:normAutofit/>
          </a:bodyPr>
          <a:lstStyle/>
          <a:p>
            <a:pPr algn="ctr"/>
            <a:r>
              <a:rPr lang="uk-UA" altLang="en-US" sz="2000" b="1" dirty="0" smtClean="0">
                <a:latin typeface="Arial" panose="020B0604020202020204" pitchFamily="34" charset="0"/>
                <a:cs typeface="Arial" panose="020B0604020202020204" pitchFamily="34" charset="0"/>
              </a:rPr>
              <a:t>Довідкові </a:t>
            </a:r>
            <a:r>
              <a:rPr lang="uk-UA" altLang="en-US" sz="2000" b="1" dirty="0">
                <a:latin typeface="Arial" panose="020B0604020202020204" pitchFamily="34" charset="0"/>
                <a:cs typeface="Arial" panose="020B0604020202020204" pitchFamily="34" charset="0"/>
              </a:rPr>
              <a:t>д</a:t>
            </a:r>
            <a:r>
              <a:rPr lang="uk-UA" altLang="en-US" sz="2000" b="1" dirty="0" smtClean="0">
                <a:latin typeface="Arial" panose="020B0604020202020204" pitchFamily="34" charset="0"/>
                <a:cs typeface="Arial" panose="020B0604020202020204" pitchFamily="34" charset="0"/>
              </a:rPr>
              <a:t>окументи</a:t>
            </a:r>
            <a:endParaRPr lang="uk-UA" sz="2000" dirty="0"/>
          </a:p>
        </p:txBody>
      </p:sp>
      <p:sp>
        <p:nvSpPr>
          <p:cNvPr id="3" name="Content Placeholder 2">
            <a:extLst>
              <a:ext uri="{FF2B5EF4-FFF2-40B4-BE49-F238E27FC236}">
                <a16:creationId xmlns:a16="http://schemas.microsoft.com/office/drawing/2014/main" xmlns="" id="{AE03630D-08AA-496F-896F-9AC295D86067}"/>
              </a:ext>
            </a:extLst>
          </p:cNvPr>
          <p:cNvSpPr>
            <a:spLocks noGrp="1"/>
          </p:cNvSpPr>
          <p:nvPr>
            <p:ph idx="1"/>
          </p:nvPr>
        </p:nvSpPr>
        <p:spPr>
          <a:xfrm>
            <a:off x="838200" y="1035424"/>
            <a:ext cx="10515600" cy="4738843"/>
          </a:xfrm>
        </p:spPr>
        <p:txBody>
          <a:bodyPr>
            <a:normAutofit/>
          </a:bodyPr>
          <a:lstStyle/>
          <a:p>
            <a:pPr marL="0" indent="0" algn="just">
              <a:buNone/>
              <a:defRPr/>
            </a:pPr>
            <a:r>
              <a:rPr lang="en-GB" sz="2500" dirty="0">
                <a:latin typeface="Arial" panose="020B0604020202020204" pitchFamily="34" charset="0"/>
                <a:cs typeface="Arial" panose="020B0604020202020204" pitchFamily="34" charset="0"/>
              </a:rPr>
              <a:t>[1</a:t>
            </a:r>
            <a:r>
              <a:rPr lang="en-GB" sz="2500" dirty="0" smtClean="0">
                <a:latin typeface="Arial" panose="020B0604020202020204" pitchFamily="34" charset="0"/>
                <a:cs typeface="Arial" panose="020B0604020202020204" pitchFamily="34" charset="0"/>
              </a:rPr>
              <a:t>]</a:t>
            </a:r>
            <a:r>
              <a:rPr lang="en-GB" b="1" dirty="0">
                <a:solidFill>
                  <a:srgbClr val="7030A0"/>
                </a:solidFill>
                <a:latin typeface="Arial" panose="020B0604020202020204" pitchFamily="34" charset="0"/>
                <a:cs typeface="Arial" panose="020B0604020202020204" pitchFamily="34" charset="0"/>
              </a:rPr>
              <a:t> </a:t>
            </a:r>
            <a:r>
              <a:rPr lang="en-GB" sz="2500" dirty="0">
                <a:latin typeface="Arial" panose="020B0604020202020204" pitchFamily="34" charset="0"/>
                <a:cs typeface="Arial" panose="020B0604020202020204" pitchFamily="34" charset="0"/>
              </a:rPr>
              <a:t>76/211/</a:t>
            </a:r>
            <a:r>
              <a:rPr lang="uk-UA" sz="2500" dirty="0">
                <a:latin typeface="Arial" panose="020B0604020202020204" pitchFamily="34" charset="0"/>
                <a:cs typeface="Arial" panose="020B0604020202020204" pitchFamily="34" charset="0"/>
              </a:rPr>
              <a:t>Є</a:t>
            </a:r>
            <a:r>
              <a:rPr lang="en-GB" sz="2500" dirty="0">
                <a:latin typeface="Arial" panose="020B0604020202020204" pitchFamily="34" charset="0"/>
                <a:cs typeface="Arial" panose="020B0604020202020204" pitchFamily="34" charset="0"/>
              </a:rPr>
              <a:t>CC: </a:t>
            </a:r>
            <a:r>
              <a:rPr lang="uk-UA" sz="2500" dirty="0">
                <a:latin typeface="Arial" panose="020B0604020202020204" pitchFamily="34" charset="0"/>
                <a:cs typeface="Arial" panose="020B0604020202020204" pitchFamily="34" charset="0"/>
              </a:rPr>
              <a:t>Директива Ради від </a:t>
            </a:r>
            <a:r>
              <a:rPr lang="en-GB" sz="2500" dirty="0">
                <a:latin typeface="Arial" panose="020B0604020202020204" pitchFamily="34" charset="0"/>
                <a:cs typeface="Arial" panose="020B0604020202020204" pitchFamily="34" charset="0"/>
              </a:rPr>
              <a:t>20 </a:t>
            </a:r>
            <a:r>
              <a:rPr lang="uk-UA" sz="2500" dirty="0">
                <a:latin typeface="Arial" panose="020B0604020202020204" pitchFamily="34" charset="0"/>
                <a:cs typeface="Arial" panose="020B0604020202020204" pitchFamily="34" charset="0"/>
              </a:rPr>
              <a:t>січня</a:t>
            </a:r>
            <a:r>
              <a:rPr lang="en-GB" sz="2500" dirty="0">
                <a:latin typeface="Arial" panose="020B0604020202020204" pitchFamily="34" charset="0"/>
                <a:cs typeface="Arial" panose="020B0604020202020204" pitchFamily="34" charset="0"/>
              </a:rPr>
              <a:t> 1976 </a:t>
            </a:r>
            <a:r>
              <a:rPr lang="uk-UA" sz="2500" dirty="0">
                <a:latin typeface="Arial" panose="020B0604020202020204" pitchFamily="34" charset="0"/>
                <a:cs typeface="Arial" panose="020B0604020202020204" pitchFamily="34" charset="0"/>
              </a:rPr>
              <a:t>року</a:t>
            </a:r>
            <a:r>
              <a:rPr lang="en-GB" sz="2500" dirty="0">
                <a:latin typeface="Arial" panose="020B0604020202020204" pitchFamily="34" charset="0"/>
                <a:cs typeface="Arial" panose="020B0604020202020204" pitchFamily="34" charset="0"/>
              </a:rPr>
              <a:t> </a:t>
            </a:r>
            <a:r>
              <a:rPr lang="uk-UA" altLang="en-US" sz="2500" dirty="0">
                <a:latin typeface="Arial" panose="020B0604020202020204" pitchFamily="34" charset="0"/>
                <a:cs typeface="Arial" panose="020B0604020202020204" pitchFamily="34" charset="0"/>
              </a:rPr>
              <a:t>про наближення законодавства держав-членів про компонування за масою чи за об’ємом окремих розфасованих </a:t>
            </a:r>
            <a:r>
              <a:rPr lang="uk-UA" altLang="en-US" sz="2500" dirty="0" smtClean="0">
                <a:latin typeface="Arial" panose="020B0604020202020204" pitchFamily="34" charset="0"/>
                <a:cs typeface="Arial" panose="020B0604020202020204" pitchFamily="34" charset="0"/>
              </a:rPr>
              <a:t>продуктів </a:t>
            </a:r>
            <a:r>
              <a:rPr lang="en-GB" sz="2500" dirty="0">
                <a:latin typeface="Arial" panose="020B0604020202020204" pitchFamily="34" charset="0"/>
                <a:cs typeface="Arial" panose="020B0604020202020204" pitchFamily="34" charset="0"/>
              </a:rPr>
              <a:t>(C.V. 2009-04-11);</a:t>
            </a:r>
          </a:p>
          <a:p>
            <a:pPr marL="0" indent="0" algn="just">
              <a:buFont typeface="Wingdings 2" panose="05020102010507070707" pitchFamily="18" charset="2"/>
              <a:buNone/>
              <a:defRPr/>
            </a:pPr>
            <a:endParaRPr lang="en-US" sz="100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defRPr/>
            </a:pPr>
            <a:r>
              <a:rPr lang="en-US" sz="2500" dirty="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a:t>
            </a:r>
            <a:r>
              <a:rPr lang="uk-UA" sz="2400" b="1" dirty="0">
                <a:solidFill>
                  <a:srgbClr val="7030A0"/>
                </a:solidFill>
                <a:latin typeface="Arial" panose="020B0604020202020204" pitchFamily="34" charset="0"/>
                <a:cs typeface="Arial" panose="020B0604020202020204" pitchFamily="34" charset="0"/>
              </a:rPr>
              <a:t> </a:t>
            </a:r>
            <a:r>
              <a:rPr lang="uk-UA" sz="2500" b="1" dirty="0">
                <a:latin typeface="Arial" panose="020B0604020202020204" pitchFamily="34" charset="0"/>
                <a:cs typeface="Arial" panose="020B0604020202020204" pitchFamily="34" charset="0"/>
              </a:rPr>
              <a:t>ДИРЕКТИВА</a:t>
            </a:r>
            <a:r>
              <a:rPr lang="en-US" sz="2500" b="1" dirty="0">
                <a:latin typeface="Arial" panose="020B0604020202020204" pitchFamily="34" charset="0"/>
                <a:cs typeface="Arial" panose="020B0604020202020204" pitchFamily="34" charset="0"/>
              </a:rPr>
              <a:t> 2007/45/</a:t>
            </a:r>
            <a:r>
              <a:rPr lang="uk-UA" sz="2500" b="1" dirty="0">
                <a:latin typeface="Arial" panose="020B0604020202020204" pitchFamily="34" charset="0"/>
                <a:cs typeface="Arial" panose="020B0604020202020204" pitchFamily="34" charset="0"/>
              </a:rPr>
              <a:t>Є</a:t>
            </a:r>
            <a:r>
              <a:rPr lang="en-US" sz="2500" b="1" dirty="0">
                <a:latin typeface="Arial" panose="020B0604020202020204" pitchFamily="34" charset="0"/>
                <a:cs typeface="Arial" panose="020B0604020202020204" pitchFamily="34" charset="0"/>
              </a:rPr>
              <a:t>C </a:t>
            </a:r>
            <a:r>
              <a:rPr lang="uk-UA" sz="2400" dirty="0">
                <a:solidFill>
                  <a:schemeClr val="tx1">
                    <a:lumMod val="95000"/>
                    <a:lumOff val="5000"/>
                  </a:schemeClr>
                </a:solidFill>
                <a:latin typeface="Arial" panose="020B0604020202020204" pitchFamily="34" charset="0"/>
                <a:cs typeface="Arial" panose="020B0604020202020204" pitchFamily="34" charset="0"/>
              </a:rPr>
              <a:t>Європейського Парламенту та Ради від</a:t>
            </a:r>
            <a:r>
              <a:rPr lang="en-US" sz="2400" dirty="0">
                <a:solidFill>
                  <a:schemeClr val="tx1">
                    <a:lumMod val="95000"/>
                    <a:lumOff val="5000"/>
                  </a:schemeClr>
                </a:solidFill>
                <a:latin typeface="Arial" panose="020B0604020202020204" pitchFamily="34" charset="0"/>
                <a:cs typeface="Arial" panose="020B0604020202020204" pitchFamily="34" charset="0"/>
              </a:rPr>
              <a:t> 5 </a:t>
            </a:r>
            <a:r>
              <a:rPr lang="uk-UA" sz="2400" dirty="0">
                <a:solidFill>
                  <a:schemeClr val="tx1">
                    <a:lumMod val="95000"/>
                    <a:lumOff val="5000"/>
                  </a:schemeClr>
                </a:solidFill>
                <a:latin typeface="Arial" panose="020B0604020202020204" pitchFamily="34" charset="0"/>
                <a:cs typeface="Arial" panose="020B0604020202020204" pitchFamily="34" charset="0"/>
              </a:rPr>
              <a:t>вересня</a:t>
            </a:r>
            <a:r>
              <a:rPr lang="en-US" sz="2400" dirty="0">
                <a:solidFill>
                  <a:schemeClr val="tx1">
                    <a:lumMod val="95000"/>
                    <a:lumOff val="5000"/>
                  </a:schemeClr>
                </a:solidFill>
                <a:latin typeface="Arial" panose="020B0604020202020204" pitchFamily="34" charset="0"/>
                <a:cs typeface="Arial" panose="020B0604020202020204" pitchFamily="34" charset="0"/>
              </a:rPr>
              <a:t> 2007</a:t>
            </a:r>
            <a:r>
              <a:rPr lang="uk-UA" sz="2400" dirty="0">
                <a:solidFill>
                  <a:schemeClr val="tx1">
                    <a:lumMod val="95000"/>
                    <a:lumOff val="5000"/>
                  </a:schemeClr>
                </a:solidFill>
                <a:latin typeface="Arial" panose="020B0604020202020204" pitchFamily="34" charset="0"/>
                <a:cs typeface="Arial" panose="020B0604020202020204" pitchFamily="34" charset="0"/>
              </a:rPr>
              <a:t> року, </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uk-UA" sz="2400" dirty="0">
                <a:solidFill>
                  <a:schemeClr val="tx1">
                    <a:lumMod val="95000"/>
                    <a:lumOff val="5000"/>
                  </a:schemeClr>
                </a:solidFill>
                <a:latin typeface="Arial" panose="020B0604020202020204" pitchFamily="34" charset="0"/>
                <a:cs typeface="Arial" panose="020B0604020202020204" pitchFamily="34" charset="0"/>
              </a:rPr>
              <a:t>що встановлює правила щодо </a:t>
            </a:r>
            <a:r>
              <a:rPr lang="uk-UA" sz="2400" dirty="0" smtClean="0">
                <a:solidFill>
                  <a:srgbClr val="7030A0"/>
                </a:solidFill>
                <a:latin typeface="Arial" panose="020B0604020202020204" pitchFamily="34" charset="0"/>
                <a:cs typeface="Arial" panose="020B0604020202020204" pitchFamily="34" charset="0"/>
              </a:rPr>
              <a:t>номінальної кількості </a:t>
            </a:r>
            <a:r>
              <a:rPr lang="uk-UA" sz="2400" dirty="0">
                <a:solidFill>
                  <a:srgbClr val="7030A0"/>
                </a:solidFill>
                <a:latin typeface="Arial" panose="020B0604020202020204" pitchFamily="34" charset="0"/>
                <a:cs typeface="Arial" panose="020B0604020202020204" pitchFamily="34" charset="0"/>
              </a:rPr>
              <a:t>розфасованих продуктів</a:t>
            </a:r>
            <a:r>
              <a:rPr lang="en-US" sz="2400" dirty="0">
                <a:solidFill>
                  <a:srgbClr val="7030A0"/>
                </a:solidFill>
                <a:latin typeface="Arial" panose="020B0604020202020204" pitchFamily="34" charset="0"/>
                <a:cs typeface="Arial" panose="020B0604020202020204" pitchFamily="34" charset="0"/>
              </a:rPr>
              <a:t>,</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uk-UA" sz="2400" dirty="0">
                <a:solidFill>
                  <a:schemeClr val="tx1">
                    <a:lumMod val="95000"/>
                    <a:lumOff val="5000"/>
                  </a:schemeClr>
                </a:solidFill>
                <a:latin typeface="Arial" panose="020B0604020202020204" pitchFamily="34" charset="0"/>
                <a:cs typeface="Arial" panose="020B0604020202020204" pitchFamily="34" charset="0"/>
              </a:rPr>
              <a:t>та що замінює Директиви </a:t>
            </a:r>
            <a:r>
              <a:rPr lang="en-US" sz="2400" dirty="0">
                <a:solidFill>
                  <a:schemeClr val="tx1">
                    <a:lumMod val="95000"/>
                    <a:lumOff val="5000"/>
                  </a:schemeClr>
                </a:solidFill>
                <a:latin typeface="Arial" panose="020B0604020202020204" pitchFamily="34" charset="0"/>
                <a:cs typeface="Arial" panose="020B0604020202020204" pitchFamily="34" charset="0"/>
              </a:rPr>
              <a:t>75/106/</a:t>
            </a:r>
            <a:r>
              <a:rPr lang="uk-UA" sz="2400" dirty="0">
                <a:solidFill>
                  <a:schemeClr val="tx1">
                    <a:lumMod val="95000"/>
                    <a:lumOff val="5000"/>
                  </a:schemeClr>
                </a:solidFill>
                <a:latin typeface="Arial" panose="020B0604020202020204" pitchFamily="34" charset="0"/>
                <a:cs typeface="Arial" panose="020B0604020202020204" pitchFamily="34" charset="0"/>
              </a:rPr>
              <a:t>Є</a:t>
            </a:r>
            <a:r>
              <a:rPr lang="en-US" sz="2400" dirty="0">
                <a:solidFill>
                  <a:schemeClr val="tx1">
                    <a:lumMod val="95000"/>
                    <a:lumOff val="5000"/>
                  </a:schemeClr>
                </a:solidFill>
                <a:latin typeface="Arial" panose="020B0604020202020204" pitchFamily="34" charset="0"/>
                <a:cs typeface="Arial" panose="020B0604020202020204" pitchFamily="34" charset="0"/>
              </a:rPr>
              <a:t>EC </a:t>
            </a:r>
            <a:r>
              <a:rPr lang="uk-UA" sz="2400" dirty="0" smtClean="0">
                <a:solidFill>
                  <a:schemeClr val="tx1">
                    <a:lumMod val="95000"/>
                    <a:lumOff val="5000"/>
                  </a:schemeClr>
                </a:solidFill>
                <a:latin typeface="Arial" panose="020B0604020202020204" pitchFamily="34" charset="0"/>
                <a:cs typeface="Arial" panose="020B0604020202020204" pitchFamily="34" charset="0"/>
              </a:rPr>
              <a:t>і</a:t>
            </a:r>
            <a:r>
              <a:rPr lang="en-US" sz="2400" dirty="0" smtClean="0">
                <a:solidFill>
                  <a:schemeClr val="tx1">
                    <a:lumMod val="95000"/>
                    <a:lumOff val="5000"/>
                  </a:schemeClr>
                </a:solidFill>
                <a:latin typeface="Arial" panose="020B0604020202020204" pitchFamily="34" charset="0"/>
                <a:cs typeface="Arial" panose="020B0604020202020204" pitchFamily="34" charset="0"/>
              </a:rPr>
              <a:t> </a:t>
            </a:r>
            <a:r>
              <a:rPr lang="en-US" sz="2400" dirty="0">
                <a:solidFill>
                  <a:schemeClr val="tx1">
                    <a:lumMod val="95000"/>
                    <a:lumOff val="5000"/>
                  </a:schemeClr>
                </a:solidFill>
                <a:latin typeface="Arial" panose="020B0604020202020204" pitchFamily="34" charset="0"/>
                <a:cs typeface="Arial" panose="020B0604020202020204" pitchFamily="34" charset="0"/>
              </a:rPr>
              <a:t>80/232/</a:t>
            </a:r>
            <a:r>
              <a:rPr lang="uk-UA" sz="2400" dirty="0">
                <a:solidFill>
                  <a:schemeClr val="tx1">
                    <a:lumMod val="95000"/>
                    <a:lumOff val="5000"/>
                  </a:schemeClr>
                </a:solidFill>
                <a:latin typeface="Arial" panose="020B0604020202020204" pitchFamily="34" charset="0"/>
                <a:cs typeface="Arial" panose="020B0604020202020204" pitchFamily="34" charset="0"/>
              </a:rPr>
              <a:t>Є</a:t>
            </a:r>
            <a:r>
              <a:rPr lang="en-US" sz="2400" dirty="0">
                <a:solidFill>
                  <a:schemeClr val="tx1">
                    <a:lumMod val="95000"/>
                    <a:lumOff val="5000"/>
                  </a:schemeClr>
                </a:solidFill>
                <a:latin typeface="Arial" panose="020B0604020202020204" pitchFamily="34" charset="0"/>
                <a:cs typeface="Arial" panose="020B0604020202020204" pitchFamily="34" charset="0"/>
              </a:rPr>
              <a:t>EC</a:t>
            </a:r>
            <a:r>
              <a:rPr lang="uk-UA" sz="2400" dirty="0">
                <a:solidFill>
                  <a:schemeClr val="tx1">
                    <a:lumMod val="95000"/>
                    <a:lumOff val="5000"/>
                  </a:schemeClr>
                </a:solidFill>
                <a:latin typeface="Arial" panose="020B0604020202020204" pitchFamily="34" charset="0"/>
                <a:cs typeface="Arial" panose="020B0604020202020204" pitchFamily="34" charset="0"/>
              </a:rPr>
              <a:t>,</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uk-UA" sz="2400" dirty="0">
                <a:solidFill>
                  <a:schemeClr val="tx1">
                    <a:lumMod val="95000"/>
                    <a:lumOff val="5000"/>
                  </a:schemeClr>
                </a:solidFill>
                <a:latin typeface="Arial" panose="020B0604020202020204" pitchFamily="34" charset="0"/>
                <a:cs typeface="Arial" panose="020B0604020202020204" pitchFamily="34" charset="0"/>
              </a:rPr>
              <a:t>та вносить зміни до Директиви Ради </a:t>
            </a:r>
            <a:r>
              <a:rPr lang="en-US" sz="2400" dirty="0">
                <a:solidFill>
                  <a:schemeClr val="tx1">
                    <a:lumMod val="95000"/>
                    <a:lumOff val="5000"/>
                  </a:schemeClr>
                </a:solidFill>
                <a:latin typeface="Arial" panose="020B0604020202020204" pitchFamily="34" charset="0"/>
                <a:cs typeface="Arial" panose="020B0604020202020204" pitchFamily="34" charset="0"/>
              </a:rPr>
              <a:t>76/211/</a:t>
            </a:r>
            <a:r>
              <a:rPr lang="uk-UA" sz="2400" dirty="0">
                <a:solidFill>
                  <a:schemeClr val="tx1">
                    <a:lumMod val="95000"/>
                    <a:lumOff val="5000"/>
                  </a:schemeClr>
                </a:solidFill>
                <a:latin typeface="Arial" panose="020B0604020202020204" pitchFamily="34" charset="0"/>
                <a:cs typeface="Arial" panose="020B0604020202020204" pitchFamily="34" charset="0"/>
              </a:rPr>
              <a:t>Є</a:t>
            </a:r>
            <a:r>
              <a:rPr lang="en-US" sz="2400" dirty="0">
                <a:solidFill>
                  <a:schemeClr val="tx1">
                    <a:lumMod val="95000"/>
                    <a:lumOff val="5000"/>
                  </a:schemeClr>
                </a:solidFill>
                <a:latin typeface="Arial" panose="020B0604020202020204" pitchFamily="34" charset="0"/>
                <a:cs typeface="Arial" panose="020B0604020202020204" pitchFamily="34" charset="0"/>
              </a:rPr>
              <a:t>EC;</a:t>
            </a:r>
          </a:p>
          <a:p>
            <a:pPr marL="0" indent="0" algn="just">
              <a:buFont typeface="Wingdings 2" panose="05020102010507070707" pitchFamily="18" charset="2"/>
              <a:buNone/>
              <a:defRPr/>
            </a:pPr>
            <a:endParaRPr lang="en-US" sz="100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defRPr/>
            </a:pPr>
            <a:r>
              <a:rPr lang="en-US" sz="2500" dirty="0">
                <a:latin typeface="Arial" panose="020B0604020202020204" pitchFamily="34" charset="0"/>
                <a:cs typeface="Arial" panose="020B0604020202020204" pitchFamily="34" charset="0"/>
              </a:rPr>
              <a:t>[3]</a:t>
            </a:r>
            <a:r>
              <a:rPr lang="en-US" sz="2500" b="1" dirty="0">
                <a:latin typeface="Arial" panose="020B0604020202020204" pitchFamily="34" charset="0"/>
                <a:cs typeface="Arial" panose="020B0604020202020204" pitchFamily="34" charset="0"/>
              </a:rPr>
              <a:t>WELMEC 6.9 </a:t>
            </a:r>
            <a:r>
              <a:rPr lang="uk-UA" sz="2500" dirty="0" smtClean="0">
                <a:latin typeface="Arial" panose="020B0604020202020204" pitchFamily="34" charset="0"/>
                <a:cs typeface="Arial" panose="020B0604020202020204" pitchFamily="34" charset="0"/>
              </a:rPr>
              <a:t>Керівні принципи щодо встановлення невизначеності вимірювання при визначенні фактичного вмісту товару в упаковках. </a:t>
            </a:r>
            <a:endParaRPr lang="uk-UA" sz="2500" dirty="0"/>
          </a:p>
        </p:txBody>
      </p:sp>
    </p:spTree>
    <p:extLst>
      <p:ext uri="{BB962C8B-B14F-4D97-AF65-F5344CB8AC3E}">
        <p14:creationId xmlns:p14="http://schemas.microsoft.com/office/powerpoint/2010/main" val="27041494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715362" y="269361"/>
            <a:ext cx="8225448" cy="55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uk-UA" altLang="en-US" sz="2000" dirty="0" smtClean="0">
                <a:latin typeface="Arial" panose="020B0604020202020204" pitchFamily="34" charset="0"/>
              </a:rPr>
              <a:t>Рішення </a:t>
            </a:r>
            <a:r>
              <a:rPr lang="uk-UA" altLang="en-US" sz="2000" dirty="0">
                <a:latin typeface="Arial" panose="020B0604020202020204" pitchFamily="34" charset="0"/>
              </a:rPr>
              <a:t>щодо відповідності в законодавчій метрології </a:t>
            </a:r>
            <a:endParaRPr lang="en-US" altLang="en-US" sz="2000" dirty="0">
              <a:latin typeface="Arial" panose="020B0604020202020204" pitchFamily="34" charset="0"/>
            </a:endParaRPr>
          </a:p>
        </p:txBody>
      </p:sp>
      <p:sp>
        <p:nvSpPr>
          <p:cNvPr id="3" name="Content Placeholder 2"/>
          <p:cNvSpPr txBox="1">
            <a:spLocks/>
          </p:cNvSpPr>
          <p:nvPr/>
        </p:nvSpPr>
        <p:spPr bwMode="auto">
          <a:xfrm>
            <a:off x="419888" y="891988"/>
            <a:ext cx="1052092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a:buNone/>
            </a:pPr>
            <a:r>
              <a:rPr lang="en-US" altLang="en-US" sz="3200" b="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ru-RU" alt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В </a:t>
            </a:r>
            <a:r>
              <a:rPr lang="ru-RU"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ході</a:t>
            </a:r>
            <a:r>
              <a:rPr lang="ru-RU"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ru-RU"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оцінки</a:t>
            </a:r>
            <a:r>
              <a:rPr lang="ru-RU"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ru-RU"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відповідності</a:t>
            </a:r>
            <a:r>
              <a:rPr lang="ru-RU"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ru-RU"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невизначеності</a:t>
            </a:r>
            <a:r>
              <a:rPr lang="ru-RU"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ru-RU"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пов'язані</a:t>
            </a:r>
            <a:r>
              <a:rPr lang="ru-RU"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з </a:t>
            </a:r>
            <a:r>
              <a:rPr lang="ru-RU"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вимірюванням</a:t>
            </a:r>
            <a:r>
              <a:rPr lang="ru-RU"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uk-UA"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можуть оцінюватися та враховуватися під час прийняття рішень стосовно відповідності в контексті законодавчої метрології</a:t>
            </a:r>
            <a:r>
              <a:rPr lang="en-US"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―&gt; </a:t>
            </a:r>
            <a:r>
              <a:rPr lang="en-US" alt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MPU</a:t>
            </a:r>
            <a:r>
              <a:rPr lang="uk-UA" alt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en-US" sz="2800" b="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buNone/>
            </a:pPr>
            <a:r>
              <a:rPr lang="en-US" alt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uk-UA"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Принцип спільного ризику може застосовуватися, коли максимально допустима невизначеність не перевищує максимально допустиму похибку </a:t>
            </a:r>
            <a:r>
              <a:rPr lang="en-US"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/3</a:t>
            </a:r>
            <a:r>
              <a:rPr lang="en-US" altLang="en-US" sz="320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alt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eaLnBrk="1" hangingPunct="1">
              <a:buFont typeface="Wingdings 2" panose="05020102010507070707" pitchFamily="18" charset="2"/>
              <a:buNone/>
            </a:pPr>
            <a:endParaRPr lang="en-US" altLang="en-US" sz="1800" b="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buNone/>
            </a:pPr>
            <a:r>
              <a:rPr lang="en-US" altLang="en-US" sz="3200" b="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uk-UA" altLang="en-US" sz="3200" dirty="0">
                <a:latin typeface="Arial Unicode MS" panose="020B0604020202020204" pitchFamily="34" charset="-128"/>
                <a:ea typeface="Arial Unicode MS" panose="020B0604020202020204" pitchFamily="34" charset="-128"/>
                <a:cs typeface="Arial Unicode MS" panose="020B0604020202020204" pitchFamily="34" charset="-128"/>
              </a:rPr>
              <a:t> Коли практично можливо </a:t>
            </a:r>
            <a:r>
              <a:rPr lang="en-US" altLang="en-US" sz="3200" b="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3200" i="1" dirty="0">
                <a:latin typeface="Arial Unicode MS" panose="020B0604020202020204" pitchFamily="34" charset="-128"/>
                <a:ea typeface="Arial Unicode MS" panose="020B0604020202020204" pitchFamily="34" charset="-128"/>
                <a:cs typeface="Arial Unicode MS" panose="020B0604020202020204" pitchFamily="34" charset="-128"/>
              </a:rPr>
              <a:t>MPU </a:t>
            </a:r>
            <a:r>
              <a:rPr lang="en-US" altLang="en-US" sz="3200" b="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3200" b="0" i="1" dirty="0">
                <a:latin typeface="Arial Unicode MS" panose="020B0604020202020204" pitchFamily="34" charset="-128"/>
                <a:ea typeface="Arial Unicode MS" panose="020B0604020202020204" pitchFamily="34" charset="-128"/>
                <a:cs typeface="Arial Unicode MS" panose="020B0604020202020204" pitchFamily="34" charset="-128"/>
              </a:rPr>
              <a:t>MPE</a:t>
            </a:r>
            <a:r>
              <a:rPr lang="en-US" altLang="en-US" sz="3200" b="0" dirty="0">
                <a:latin typeface="Arial Unicode MS" panose="020B0604020202020204" pitchFamily="34" charset="-128"/>
                <a:ea typeface="Arial Unicode MS" panose="020B0604020202020204" pitchFamily="34" charset="-128"/>
                <a:cs typeface="Arial Unicode MS" panose="020B0604020202020204" pitchFamily="34" charset="-128"/>
              </a:rPr>
              <a:t>/3</a:t>
            </a:r>
            <a:r>
              <a:rPr lang="en-US" altLang="en-US" sz="3300" b="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altLang="en-US" sz="24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ounded Rectangle 3"/>
          <p:cNvSpPr/>
          <p:nvPr/>
        </p:nvSpPr>
        <p:spPr>
          <a:xfrm>
            <a:off x="228599" y="4585446"/>
            <a:ext cx="10903501" cy="91440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96209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1"/>
          <p:cNvGrpSpPr>
            <a:grpSpLocks noChangeAspect="1"/>
          </p:cNvGrpSpPr>
          <p:nvPr/>
        </p:nvGrpSpPr>
        <p:grpSpPr bwMode="auto">
          <a:xfrm>
            <a:off x="1319663" y="1651443"/>
            <a:ext cx="7969250" cy="3987800"/>
            <a:chOff x="1264" y="-991"/>
            <a:chExt cx="8824" cy="4831"/>
          </a:xfrm>
        </p:grpSpPr>
        <p:sp>
          <p:nvSpPr>
            <p:cNvPr id="28" name="AutoShape 24"/>
            <p:cNvSpPr>
              <a:spLocks noTextEdit="1"/>
            </p:cNvSpPr>
            <p:nvPr/>
          </p:nvSpPr>
          <p:spPr bwMode="auto">
            <a:xfrm>
              <a:off x="2156" y="11"/>
              <a:ext cx="7851" cy="3794"/>
            </a:xfrm>
            <a:prstGeom prst="borderCallout3">
              <a:avLst>
                <a:gd name="adj1" fmla="val 3648"/>
                <a:gd name="adj2" fmla="val 101176"/>
                <a:gd name="adj3" fmla="val 3648"/>
                <a:gd name="adj4" fmla="val 109458"/>
                <a:gd name="adj5" fmla="val 83981"/>
                <a:gd name="adj6" fmla="val 109458"/>
                <a:gd name="adj7" fmla="val 96806"/>
                <a:gd name="adj8" fmla="val 10112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29" name="AutoShape 23"/>
            <p:cNvCxnSpPr>
              <a:cxnSpLocks noChangeShapeType="1"/>
            </p:cNvCxnSpPr>
            <p:nvPr/>
          </p:nvCxnSpPr>
          <p:spPr bwMode="auto">
            <a:xfrm flipV="1">
              <a:off x="3132" y="2319"/>
              <a:ext cx="6956" cy="21"/>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AutoShape 22"/>
            <p:cNvCxnSpPr>
              <a:cxnSpLocks noChangeShapeType="1"/>
            </p:cNvCxnSpPr>
            <p:nvPr/>
          </p:nvCxnSpPr>
          <p:spPr bwMode="auto">
            <a:xfrm>
              <a:off x="7067" y="1787"/>
              <a:ext cx="1" cy="55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1" name="AutoShape 21"/>
            <p:cNvCxnSpPr>
              <a:cxnSpLocks noChangeShapeType="1"/>
            </p:cNvCxnSpPr>
            <p:nvPr/>
          </p:nvCxnSpPr>
          <p:spPr bwMode="auto">
            <a:xfrm rot="5400000">
              <a:off x="1820" y="1875"/>
              <a:ext cx="3189" cy="15"/>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32" name="AutoShape 20"/>
            <p:cNvCxnSpPr>
              <a:cxnSpLocks noChangeShapeType="1"/>
            </p:cNvCxnSpPr>
            <p:nvPr/>
          </p:nvCxnSpPr>
          <p:spPr bwMode="auto">
            <a:xfrm rot="5400000">
              <a:off x="5519" y="1719"/>
              <a:ext cx="3231" cy="0"/>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33" name="AutoShape 19"/>
            <p:cNvCxnSpPr>
              <a:cxnSpLocks noChangeShapeType="1"/>
            </p:cNvCxnSpPr>
            <p:nvPr/>
          </p:nvCxnSpPr>
          <p:spPr bwMode="auto">
            <a:xfrm>
              <a:off x="6374" y="1925"/>
              <a:ext cx="691" cy="1"/>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4" name="AutoShape 18"/>
            <p:cNvCxnSpPr>
              <a:cxnSpLocks noChangeShapeType="1"/>
            </p:cNvCxnSpPr>
            <p:nvPr/>
          </p:nvCxnSpPr>
          <p:spPr bwMode="auto">
            <a:xfrm flipV="1">
              <a:off x="7065" y="1926"/>
              <a:ext cx="691" cy="1"/>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5" name="AutoShape 17"/>
            <p:cNvCxnSpPr>
              <a:cxnSpLocks noChangeShapeType="1"/>
            </p:cNvCxnSpPr>
            <p:nvPr/>
          </p:nvCxnSpPr>
          <p:spPr bwMode="auto">
            <a:xfrm>
              <a:off x="3422" y="3242"/>
              <a:ext cx="3795" cy="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36" name="AutoShape 16"/>
            <p:cNvSpPr>
              <a:spLocks/>
            </p:cNvSpPr>
            <p:nvPr/>
          </p:nvSpPr>
          <p:spPr bwMode="auto">
            <a:xfrm>
              <a:off x="7810" y="3426"/>
              <a:ext cx="970" cy="387"/>
            </a:xfrm>
            <a:prstGeom prst="borderCallout2">
              <a:avLst>
                <a:gd name="adj1" fmla="val 35644"/>
                <a:gd name="adj2" fmla="val -9523"/>
                <a:gd name="adj3" fmla="val 35644"/>
                <a:gd name="adj4" fmla="val -21824"/>
                <a:gd name="adj5" fmla="val -40593"/>
                <a:gd name="adj6" fmla="val -65477"/>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600">
                  <a:solidFill>
                    <a:srgbClr val="FF0000"/>
                  </a:solidFill>
                  <a:latin typeface="Arial" panose="020B0604020202020204" pitchFamily="34" charset="0"/>
                  <a:ea typeface="Calibri" panose="020F0502020204030204" pitchFamily="34" charset="0"/>
                  <a:cs typeface="Arial" panose="020B0604020202020204" pitchFamily="34" charset="0"/>
                </a:rPr>
                <a:t>MPE +</a:t>
              </a:r>
              <a:endParaRPr lang="en-US" altLang="en-US" sz="1800" b="0">
                <a:latin typeface="Arial" panose="020B0604020202020204" pitchFamily="34" charset="0"/>
                <a:ea typeface="Calibri" panose="020F0502020204030204" pitchFamily="34" charset="0"/>
                <a:cs typeface="Arial" panose="020B0604020202020204" pitchFamily="34" charset="0"/>
              </a:endParaRPr>
            </a:p>
          </p:txBody>
        </p:sp>
        <p:sp>
          <p:nvSpPr>
            <p:cNvPr id="37" name="AutoShape 15"/>
            <p:cNvSpPr>
              <a:spLocks/>
            </p:cNvSpPr>
            <p:nvPr/>
          </p:nvSpPr>
          <p:spPr bwMode="auto">
            <a:xfrm>
              <a:off x="4350" y="3426"/>
              <a:ext cx="877" cy="414"/>
            </a:xfrm>
            <a:prstGeom prst="borderCallout2">
              <a:avLst>
                <a:gd name="adj1" fmla="val 33333"/>
                <a:gd name="adj2" fmla="val -10528"/>
                <a:gd name="adj3" fmla="val 33333"/>
                <a:gd name="adj4" fmla="val -51755"/>
                <a:gd name="adj5" fmla="val -33796"/>
                <a:gd name="adj6" fmla="val -9342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600">
                  <a:solidFill>
                    <a:srgbClr val="FF0000"/>
                  </a:solidFill>
                  <a:latin typeface="Arial" panose="020B0604020202020204" pitchFamily="34" charset="0"/>
                  <a:ea typeface="Calibri" panose="020F0502020204030204" pitchFamily="34" charset="0"/>
                  <a:cs typeface="Arial" panose="020B0604020202020204" pitchFamily="34" charset="0"/>
                </a:rPr>
                <a:t>MPE -</a:t>
              </a:r>
              <a:endParaRPr lang="en-US" altLang="en-US" sz="1800" b="0">
                <a:latin typeface="Arial" panose="020B0604020202020204" pitchFamily="34" charset="0"/>
                <a:ea typeface="Calibri" panose="020F0502020204030204" pitchFamily="34" charset="0"/>
                <a:cs typeface="Arial" panose="020B0604020202020204" pitchFamily="34" charset="0"/>
              </a:endParaRPr>
            </a:p>
          </p:txBody>
        </p:sp>
        <p:sp>
          <p:nvSpPr>
            <p:cNvPr id="38" name="Text Box 14"/>
            <p:cNvSpPr txBox="1">
              <a:spLocks noChangeArrowheads="1"/>
            </p:cNvSpPr>
            <p:nvPr/>
          </p:nvSpPr>
          <p:spPr bwMode="auto">
            <a:xfrm>
              <a:off x="6509" y="1372"/>
              <a:ext cx="418" cy="4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solidFill>
                    <a:srgbClr val="FF0000"/>
                  </a:solidFill>
                  <a:latin typeface="Arial" panose="020B0604020202020204" pitchFamily="34" charset="0"/>
                  <a:ea typeface="Calibri" panose="020F0502020204030204" pitchFamily="34" charset="0"/>
                  <a:cs typeface="Arial" panose="020B0604020202020204" pitchFamily="34" charset="0"/>
                </a:rPr>
                <a:t>U</a:t>
              </a:r>
              <a:endParaRPr lang="en-US" altLang="en-US" sz="1800" b="0">
                <a:latin typeface="Arial" panose="020B0604020202020204" pitchFamily="34" charset="0"/>
                <a:ea typeface="Calibri" panose="020F0502020204030204" pitchFamily="34" charset="0"/>
                <a:cs typeface="Arial" panose="020B0604020202020204" pitchFamily="34" charset="0"/>
              </a:endParaRPr>
            </a:p>
          </p:txBody>
        </p:sp>
        <p:sp>
          <p:nvSpPr>
            <p:cNvPr id="39" name="Text Box 13"/>
            <p:cNvSpPr txBox="1">
              <a:spLocks noChangeArrowheads="1"/>
            </p:cNvSpPr>
            <p:nvPr/>
          </p:nvSpPr>
          <p:spPr bwMode="auto">
            <a:xfrm>
              <a:off x="7204" y="1372"/>
              <a:ext cx="417" cy="4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solidFill>
                    <a:srgbClr val="FF0000"/>
                  </a:solidFill>
                  <a:latin typeface="Arial" panose="020B0604020202020204" pitchFamily="34" charset="0"/>
                  <a:ea typeface="Calibri" panose="020F0502020204030204" pitchFamily="34" charset="0"/>
                  <a:cs typeface="Arial" panose="020B0604020202020204" pitchFamily="34" charset="0"/>
                </a:rPr>
                <a:t>U</a:t>
              </a:r>
              <a:endParaRPr lang="en-US" altLang="en-US" sz="1800" b="0">
                <a:latin typeface="Arial" panose="020B0604020202020204" pitchFamily="34" charset="0"/>
                <a:ea typeface="Calibri" panose="020F0502020204030204" pitchFamily="34" charset="0"/>
                <a:cs typeface="Arial" panose="020B0604020202020204" pitchFamily="34" charset="0"/>
              </a:endParaRPr>
            </a:p>
          </p:txBody>
        </p:sp>
        <p:cxnSp>
          <p:nvCxnSpPr>
            <p:cNvPr id="40" name="AutoShape 12"/>
            <p:cNvCxnSpPr>
              <a:cxnSpLocks noChangeShapeType="1"/>
            </p:cNvCxnSpPr>
            <p:nvPr/>
          </p:nvCxnSpPr>
          <p:spPr bwMode="auto">
            <a:xfrm>
              <a:off x="6375" y="1372"/>
              <a:ext cx="1" cy="96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41" name="AutoShape 11"/>
            <p:cNvCxnSpPr>
              <a:cxnSpLocks noChangeShapeType="1"/>
            </p:cNvCxnSpPr>
            <p:nvPr/>
          </p:nvCxnSpPr>
          <p:spPr bwMode="auto">
            <a:xfrm>
              <a:off x="7756" y="1372"/>
              <a:ext cx="5" cy="96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42" name="AutoShape 10"/>
            <p:cNvCxnSpPr>
              <a:cxnSpLocks noChangeShapeType="1"/>
            </p:cNvCxnSpPr>
            <p:nvPr/>
          </p:nvCxnSpPr>
          <p:spPr bwMode="auto">
            <a:xfrm>
              <a:off x="6374" y="1478"/>
              <a:ext cx="1382" cy="2"/>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43" name="Text Box 9"/>
            <p:cNvSpPr txBox="1">
              <a:spLocks noChangeArrowheads="1"/>
            </p:cNvSpPr>
            <p:nvPr/>
          </p:nvSpPr>
          <p:spPr bwMode="auto">
            <a:xfrm>
              <a:off x="3458" y="2480"/>
              <a:ext cx="3647" cy="670"/>
            </a:xfrm>
            <a:prstGeom prst="rect">
              <a:avLst/>
            </a:prstGeom>
            <a:solidFill>
              <a:srgbClr val="92D050"/>
            </a:solidFill>
            <a:ln w="9525">
              <a:solidFill>
                <a:srgbClr val="92D05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400" dirty="0">
                  <a:latin typeface="Arial" panose="020B0604020202020204" pitchFamily="34" charset="0"/>
                  <a:ea typeface="Calibri" panose="020F0502020204030204" pitchFamily="34" charset="0"/>
                  <a:cs typeface="Arial" panose="020B0604020202020204" pitchFamily="34" charset="0"/>
                </a:rPr>
                <a:t>зона відповідності</a:t>
              </a:r>
              <a:endParaRPr lang="en-US" alt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44" name="Text Box 8"/>
            <p:cNvSpPr txBox="1">
              <a:spLocks noChangeArrowheads="1"/>
            </p:cNvSpPr>
            <p:nvPr/>
          </p:nvSpPr>
          <p:spPr bwMode="auto">
            <a:xfrm>
              <a:off x="7219" y="2480"/>
              <a:ext cx="2785" cy="762"/>
            </a:xfrm>
            <a:prstGeom prst="rect">
              <a:avLst/>
            </a:prstGeom>
            <a:solidFill>
              <a:srgbClr val="FF00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000" dirty="0">
                  <a:latin typeface="Arial" panose="020B0604020202020204" pitchFamily="34" charset="0"/>
                  <a:ea typeface="Calibri" panose="020F0502020204030204" pitchFamily="34" charset="0"/>
                  <a:cs typeface="Arial" panose="020B0604020202020204" pitchFamily="34" charset="0"/>
                </a:rPr>
                <a:t>зона невідповідності</a:t>
              </a:r>
              <a:endParaRPr lang="en-US" alt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45" name="Text Box 7"/>
            <p:cNvSpPr txBox="1">
              <a:spLocks noChangeArrowheads="1"/>
            </p:cNvSpPr>
            <p:nvPr/>
          </p:nvSpPr>
          <p:spPr bwMode="auto">
            <a:xfrm>
              <a:off x="1264" y="2480"/>
              <a:ext cx="2052" cy="762"/>
            </a:xfrm>
            <a:prstGeom prst="rect">
              <a:avLst/>
            </a:prstGeom>
            <a:solidFill>
              <a:srgbClr val="FF00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800" dirty="0">
                  <a:latin typeface="Arial" panose="020B0604020202020204" pitchFamily="34" charset="0"/>
                  <a:ea typeface="Calibri" panose="020F0502020204030204" pitchFamily="34" charset="0"/>
                  <a:cs typeface="Arial" panose="020B0604020202020204" pitchFamily="34" charset="0"/>
                </a:rPr>
                <a:t>зона невідповідності</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cxnSp>
          <p:nvCxnSpPr>
            <p:cNvPr id="46" name="AutoShape 6"/>
            <p:cNvCxnSpPr>
              <a:cxnSpLocks noChangeShapeType="1"/>
            </p:cNvCxnSpPr>
            <p:nvPr/>
          </p:nvCxnSpPr>
          <p:spPr bwMode="auto">
            <a:xfrm rot="10800000">
              <a:off x="1819" y="2319"/>
              <a:ext cx="1587" cy="24"/>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7" name="AutoShape 5"/>
            <p:cNvSpPr>
              <a:spLocks/>
            </p:cNvSpPr>
            <p:nvPr/>
          </p:nvSpPr>
          <p:spPr bwMode="auto">
            <a:xfrm>
              <a:off x="7410" y="-991"/>
              <a:ext cx="2395" cy="1052"/>
            </a:xfrm>
            <a:prstGeom prst="borderCallout3">
              <a:avLst>
                <a:gd name="adj1" fmla="val 18750"/>
                <a:gd name="adj2" fmla="val -5083"/>
                <a:gd name="adj3" fmla="val 18750"/>
                <a:gd name="adj4" fmla="val -41949"/>
                <a:gd name="adj5" fmla="val 82032"/>
                <a:gd name="adj6" fmla="val -41949"/>
                <a:gd name="adj7" fmla="val 255255"/>
                <a:gd name="adj8" fmla="val -17204"/>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800" dirty="0">
                  <a:latin typeface="Arial" panose="020B0604020202020204" pitchFamily="34" charset="0"/>
                  <a:ea typeface="Calibri" panose="020F0502020204030204" pitchFamily="34" charset="0"/>
                  <a:cs typeface="Arial" panose="020B0604020202020204" pitchFamily="34" charset="0"/>
                </a:rPr>
                <a:t>Значення вимірювання</a:t>
              </a:r>
              <a:endParaRPr lang="en-US" altLang="en-US" sz="1800" dirty="0">
                <a:latin typeface="Arial" panose="020B0604020202020204" pitchFamily="34" charset="0"/>
                <a:ea typeface="Calibri" panose="020F0502020204030204" pitchFamily="34" charset="0"/>
                <a:cs typeface="Arial" panose="020B0604020202020204" pitchFamily="34" charset="0"/>
              </a:endParaRPr>
            </a:p>
            <a:p>
              <a:pPr>
                <a:spcBef>
                  <a:spcPct val="0"/>
                </a:spcBef>
                <a:buClrTx/>
                <a:buSzTx/>
                <a:buFontTx/>
                <a:buNone/>
              </a:pPr>
              <a:endParaRPr lang="en-US" altLang="en-US" sz="1800" b="0" dirty="0">
                <a:latin typeface="Arial" panose="020B0604020202020204" pitchFamily="34" charset="0"/>
                <a:ea typeface="Calibri" panose="020F0502020204030204" pitchFamily="34" charset="0"/>
                <a:cs typeface="Arial" panose="020B0604020202020204" pitchFamily="34" charset="0"/>
              </a:endParaRPr>
            </a:p>
          </p:txBody>
        </p:sp>
        <p:sp>
          <p:nvSpPr>
            <p:cNvPr id="48" name="AutoShape 3"/>
            <p:cNvSpPr>
              <a:spLocks noChangeArrowheads="1"/>
            </p:cNvSpPr>
            <p:nvPr/>
          </p:nvSpPr>
          <p:spPr bwMode="auto">
            <a:xfrm>
              <a:off x="6847" y="1562"/>
              <a:ext cx="218" cy="225"/>
            </a:xfrm>
            <a:prstGeom prst="flowChartConnector">
              <a:avLst/>
            </a:prstGeom>
            <a:solidFill>
              <a:srgbClr val="FF0000"/>
            </a:solidFill>
            <a:ln w="9525">
              <a:solidFill>
                <a:srgbClr val="FF0000"/>
              </a:solidFill>
              <a:round/>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b="0">
                <a:latin typeface="Arial" panose="020B0604020202020204" pitchFamily="34" charset="0"/>
                <a:cs typeface="Arial" panose="020B0604020202020204" pitchFamily="34" charset="0"/>
              </a:endParaRPr>
            </a:p>
          </p:txBody>
        </p:sp>
        <p:sp>
          <p:nvSpPr>
            <p:cNvPr id="49" name="AutoShape 2"/>
            <p:cNvSpPr>
              <a:spLocks noChangeArrowheads="1"/>
            </p:cNvSpPr>
            <p:nvPr/>
          </p:nvSpPr>
          <p:spPr bwMode="auto">
            <a:xfrm>
              <a:off x="6122" y="1027"/>
              <a:ext cx="1976" cy="1580"/>
            </a:xfrm>
            <a:prstGeom prst="flowChartConnector">
              <a:avLst/>
            </a:prstGeom>
            <a:solidFill>
              <a:srgbClr val="FFFF00">
                <a:alpha val="30196"/>
              </a:srgbClr>
            </a:solidFill>
            <a:ln w="9525">
              <a:solidFill>
                <a:srgbClr val="FF0000"/>
              </a:solidFill>
              <a:round/>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b="0">
                <a:latin typeface="Arial" panose="020B0604020202020204" pitchFamily="34" charset="0"/>
                <a:cs typeface="Arial" panose="020B0604020202020204" pitchFamily="34" charset="0"/>
              </a:endParaRPr>
            </a:p>
          </p:txBody>
        </p:sp>
      </p:grpSp>
      <p:sp>
        <p:nvSpPr>
          <p:cNvPr id="50" name="Rounded Rectangle 49"/>
          <p:cNvSpPr/>
          <p:nvPr/>
        </p:nvSpPr>
        <p:spPr>
          <a:xfrm>
            <a:off x="1820900" y="167272"/>
            <a:ext cx="8345987" cy="12668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6"/>
          <p:cNvSpPr>
            <a:spLocks noChangeArrowheads="1"/>
          </p:cNvSpPr>
          <p:nvPr/>
        </p:nvSpPr>
        <p:spPr bwMode="auto">
          <a:xfrm>
            <a:off x="1820899" y="389522"/>
            <a:ext cx="848547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spcBef>
                <a:spcPct val="0"/>
              </a:spcBef>
              <a:buClrTx/>
              <a:buSzTx/>
              <a:buNone/>
            </a:pPr>
            <a:r>
              <a:rPr lang="uk-UA" altLang="en-US" sz="2300" dirty="0" smtClean="0"/>
              <a:t>Рішення </a:t>
            </a:r>
            <a:r>
              <a:rPr lang="uk-UA" altLang="en-US" sz="2300" dirty="0"/>
              <a:t>щодо відповідності в законодавчій метрології </a:t>
            </a:r>
            <a:endParaRPr lang="en-US" altLang="en-US" sz="2300" dirty="0"/>
          </a:p>
          <a:p>
            <a:pPr algn="ctr"/>
            <a:r>
              <a:rPr lang="uk-UA" altLang="en-US" sz="2300" dirty="0"/>
              <a:t>Відсутня відповідність і невідповідність</a:t>
            </a:r>
            <a:endParaRPr lang="en-US" altLang="en-US" sz="2300" dirty="0"/>
          </a:p>
        </p:txBody>
      </p:sp>
      <p:sp>
        <p:nvSpPr>
          <p:cNvPr id="52" name="Rectangle 6"/>
          <p:cNvSpPr>
            <a:spLocks noChangeArrowheads="1"/>
          </p:cNvSpPr>
          <p:nvPr/>
        </p:nvSpPr>
        <p:spPr bwMode="auto">
          <a:xfrm>
            <a:off x="621472" y="2087782"/>
            <a:ext cx="32496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3200" dirty="0"/>
              <a:t>NAWI        AWI</a:t>
            </a:r>
          </a:p>
        </p:txBody>
      </p:sp>
      <p:sp>
        <p:nvSpPr>
          <p:cNvPr id="53" name="Line 45"/>
          <p:cNvSpPr>
            <a:spLocks noChangeShapeType="1"/>
          </p:cNvSpPr>
          <p:nvPr/>
        </p:nvSpPr>
        <p:spPr bwMode="auto">
          <a:xfrm>
            <a:off x="2125258" y="2388253"/>
            <a:ext cx="457200" cy="190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273520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1450041" y="1950570"/>
            <a:ext cx="7843838" cy="3770312"/>
            <a:chOff x="685" y="-450"/>
            <a:chExt cx="9503" cy="4567"/>
          </a:xfrm>
        </p:grpSpPr>
        <p:sp>
          <p:nvSpPr>
            <p:cNvPr id="3" name="AutoShape 24"/>
            <p:cNvSpPr>
              <a:spLocks noTextEdit="1"/>
            </p:cNvSpPr>
            <p:nvPr/>
          </p:nvSpPr>
          <p:spPr bwMode="auto">
            <a:xfrm>
              <a:off x="2156" y="11"/>
              <a:ext cx="7851" cy="3794"/>
            </a:xfrm>
            <a:prstGeom prst="borderCallout3">
              <a:avLst>
                <a:gd name="adj1" fmla="val 3648"/>
                <a:gd name="adj2" fmla="val 101176"/>
                <a:gd name="adj3" fmla="val 3648"/>
                <a:gd name="adj4" fmla="val 109458"/>
                <a:gd name="adj5" fmla="val 83981"/>
                <a:gd name="adj6" fmla="val 109458"/>
                <a:gd name="adj7" fmla="val 96806"/>
                <a:gd name="adj8" fmla="val 10112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4" name="AutoShape 23"/>
            <p:cNvCxnSpPr>
              <a:cxnSpLocks noChangeShapeType="1"/>
            </p:cNvCxnSpPr>
            <p:nvPr/>
          </p:nvCxnSpPr>
          <p:spPr bwMode="auto">
            <a:xfrm flipV="1">
              <a:off x="3132" y="2319"/>
              <a:ext cx="7056" cy="21"/>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 name="AutoShape 22"/>
            <p:cNvCxnSpPr>
              <a:cxnSpLocks noChangeShapeType="1"/>
            </p:cNvCxnSpPr>
            <p:nvPr/>
          </p:nvCxnSpPr>
          <p:spPr bwMode="auto">
            <a:xfrm>
              <a:off x="8117" y="1791"/>
              <a:ext cx="1" cy="55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 name="AutoShape 21"/>
            <p:cNvCxnSpPr>
              <a:cxnSpLocks noChangeShapeType="1"/>
            </p:cNvCxnSpPr>
            <p:nvPr/>
          </p:nvCxnSpPr>
          <p:spPr bwMode="auto">
            <a:xfrm rot="16200000" flipH="1">
              <a:off x="2316" y="2570"/>
              <a:ext cx="2223" cy="42"/>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7" name="AutoShape 20"/>
            <p:cNvCxnSpPr>
              <a:cxnSpLocks noChangeShapeType="1"/>
            </p:cNvCxnSpPr>
            <p:nvPr/>
          </p:nvCxnSpPr>
          <p:spPr bwMode="auto">
            <a:xfrm rot="16200000" flipH="1">
              <a:off x="6181" y="2466"/>
              <a:ext cx="2072" cy="33"/>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8" name="AutoShape 19"/>
            <p:cNvCxnSpPr>
              <a:cxnSpLocks noChangeShapeType="1"/>
            </p:cNvCxnSpPr>
            <p:nvPr/>
          </p:nvCxnSpPr>
          <p:spPr bwMode="auto">
            <a:xfrm>
              <a:off x="7424" y="1929"/>
              <a:ext cx="691" cy="1"/>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9" name="AutoShape 18"/>
            <p:cNvCxnSpPr>
              <a:cxnSpLocks noChangeShapeType="1"/>
            </p:cNvCxnSpPr>
            <p:nvPr/>
          </p:nvCxnSpPr>
          <p:spPr bwMode="auto">
            <a:xfrm flipV="1">
              <a:off x="8115" y="1930"/>
              <a:ext cx="691" cy="1"/>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 name="AutoShape 17"/>
            <p:cNvCxnSpPr>
              <a:cxnSpLocks noChangeShapeType="1"/>
            </p:cNvCxnSpPr>
            <p:nvPr/>
          </p:nvCxnSpPr>
          <p:spPr bwMode="auto">
            <a:xfrm>
              <a:off x="3448" y="3426"/>
              <a:ext cx="3795" cy="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1" name="AutoShape 16"/>
            <p:cNvSpPr>
              <a:spLocks/>
            </p:cNvSpPr>
            <p:nvPr/>
          </p:nvSpPr>
          <p:spPr bwMode="auto">
            <a:xfrm>
              <a:off x="7972" y="3518"/>
              <a:ext cx="970" cy="387"/>
            </a:xfrm>
            <a:prstGeom prst="borderCallout2">
              <a:avLst>
                <a:gd name="adj1" fmla="val 35644"/>
                <a:gd name="adj2" fmla="val -9523"/>
                <a:gd name="adj3" fmla="val 35644"/>
                <a:gd name="adj4" fmla="val -21824"/>
                <a:gd name="adj5" fmla="val -40593"/>
                <a:gd name="adj6" fmla="val -65477"/>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400">
                  <a:solidFill>
                    <a:srgbClr val="FF0000"/>
                  </a:solidFill>
                  <a:latin typeface="Arial" panose="020B0604020202020204" pitchFamily="34" charset="0"/>
                  <a:ea typeface="Calibri" panose="020F0502020204030204" pitchFamily="34" charset="0"/>
                  <a:cs typeface="Arial" panose="020B0604020202020204" pitchFamily="34" charset="0"/>
                </a:rPr>
                <a:t>MPE +</a:t>
              </a:r>
              <a:endParaRPr lang="en-US" altLang="en-US" sz="1400" b="0">
                <a:latin typeface="Arial" panose="020B0604020202020204" pitchFamily="34" charset="0"/>
                <a:ea typeface="Calibri" panose="020F0502020204030204" pitchFamily="34" charset="0"/>
                <a:cs typeface="Arial" panose="020B0604020202020204" pitchFamily="34" charset="0"/>
              </a:endParaRPr>
            </a:p>
          </p:txBody>
        </p:sp>
        <p:sp>
          <p:nvSpPr>
            <p:cNvPr id="12" name="AutoShape 15"/>
            <p:cNvSpPr>
              <a:spLocks/>
            </p:cNvSpPr>
            <p:nvPr/>
          </p:nvSpPr>
          <p:spPr bwMode="auto">
            <a:xfrm>
              <a:off x="4279" y="3703"/>
              <a:ext cx="877" cy="414"/>
            </a:xfrm>
            <a:prstGeom prst="borderCallout2">
              <a:avLst>
                <a:gd name="adj1" fmla="val 33333"/>
                <a:gd name="adj2" fmla="val -10528"/>
                <a:gd name="adj3" fmla="val 33333"/>
                <a:gd name="adj4" fmla="val -51755"/>
                <a:gd name="adj5" fmla="val -33796"/>
                <a:gd name="adj6" fmla="val -9342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400">
                  <a:solidFill>
                    <a:srgbClr val="FF0000"/>
                  </a:solidFill>
                  <a:latin typeface="Arial" panose="020B0604020202020204" pitchFamily="34" charset="0"/>
                  <a:ea typeface="Calibri" panose="020F0502020204030204" pitchFamily="34" charset="0"/>
                  <a:cs typeface="Arial" panose="020B0604020202020204" pitchFamily="34" charset="0"/>
                </a:rPr>
                <a:t>MPE -</a:t>
              </a:r>
              <a:endParaRPr lang="en-US" altLang="en-US" sz="1400" b="0">
                <a:latin typeface="Arial" panose="020B0604020202020204" pitchFamily="34" charset="0"/>
                <a:ea typeface="Calibri" panose="020F0502020204030204" pitchFamily="34" charset="0"/>
                <a:cs typeface="Arial" panose="020B0604020202020204" pitchFamily="34" charset="0"/>
              </a:endParaRPr>
            </a:p>
          </p:txBody>
        </p:sp>
        <p:sp>
          <p:nvSpPr>
            <p:cNvPr id="13" name="Text Box 14"/>
            <p:cNvSpPr txBox="1">
              <a:spLocks noChangeArrowheads="1"/>
            </p:cNvSpPr>
            <p:nvPr/>
          </p:nvSpPr>
          <p:spPr bwMode="auto">
            <a:xfrm>
              <a:off x="7559" y="1376"/>
              <a:ext cx="418" cy="4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solidFill>
                    <a:srgbClr val="FF0000"/>
                  </a:solidFill>
                  <a:latin typeface="Arial" panose="020B0604020202020204" pitchFamily="34" charset="0"/>
                  <a:ea typeface="Calibri" panose="020F0502020204030204" pitchFamily="34" charset="0"/>
                  <a:cs typeface="Arial" panose="020B0604020202020204" pitchFamily="34" charset="0"/>
                </a:rPr>
                <a:t>U</a:t>
              </a:r>
              <a:endParaRPr lang="en-US" altLang="en-US" sz="1800" b="0">
                <a:latin typeface="Arial" panose="020B0604020202020204" pitchFamily="34" charset="0"/>
                <a:ea typeface="Calibri" panose="020F0502020204030204" pitchFamily="34" charset="0"/>
                <a:cs typeface="Arial" panose="020B0604020202020204" pitchFamily="34" charset="0"/>
              </a:endParaRPr>
            </a:p>
          </p:txBody>
        </p:sp>
        <p:sp>
          <p:nvSpPr>
            <p:cNvPr id="14" name="Text Box 13"/>
            <p:cNvSpPr txBox="1">
              <a:spLocks noChangeArrowheads="1"/>
            </p:cNvSpPr>
            <p:nvPr/>
          </p:nvSpPr>
          <p:spPr bwMode="auto">
            <a:xfrm>
              <a:off x="8254" y="1376"/>
              <a:ext cx="417" cy="4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solidFill>
                    <a:srgbClr val="FF0000"/>
                  </a:solidFill>
                  <a:latin typeface="Arial" panose="020B0604020202020204" pitchFamily="34" charset="0"/>
                  <a:ea typeface="Calibri" panose="020F0502020204030204" pitchFamily="34" charset="0"/>
                  <a:cs typeface="Arial" panose="020B0604020202020204" pitchFamily="34" charset="0"/>
                </a:rPr>
                <a:t>U</a:t>
              </a:r>
              <a:endParaRPr lang="en-US" altLang="en-US" sz="1800" b="0">
                <a:latin typeface="Arial" panose="020B0604020202020204" pitchFamily="34" charset="0"/>
                <a:ea typeface="Calibri" panose="020F0502020204030204" pitchFamily="34" charset="0"/>
                <a:cs typeface="Arial" panose="020B0604020202020204" pitchFamily="34" charset="0"/>
              </a:endParaRPr>
            </a:p>
          </p:txBody>
        </p:sp>
        <p:cxnSp>
          <p:nvCxnSpPr>
            <p:cNvPr id="15" name="AutoShape 12"/>
            <p:cNvCxnSpPr>
              <a:cxnSpLocks noChangeShapeType="1"/>
            </p:cNvCxnSpPr>
            <p:nvPr/>
          </p:nvCxnSpPr>
          <p:spPr bwMode="auto">
            <a:xfrm>
              <a:off x="7425" y="1376"/>
              <a:ext cx="1" cy="96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6" name="AutoShape 11"/>
            <p:cNvCxnSpPr>
              <a:cxnSpLocks noChangeShapeType="1"/>
            </p:cNvCxnSpPr>
            <p:nvPr/>
          </p:nvCxnSpPr>
          <p:spPr bwMode="auto">
            <a:xfrm>
              <a:off x="8806" y="1376"/>
              <a:ext cx="5" cy="96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7" name="AutoShape 10"/>
            <p:cNvCxnSpPr>
              <a:cxnSpLocks noChangeShapeType="1"/>
            </p:cNvCxnSpPr>
            <p:nvPr/>
          </p:nvCxnSpPr>
          <p:spPr bwMode="auto">
            <a:xfrm>
              <a:off x="7424" y="1482"/>
              <a:ext cx="1382" cy="1"/>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3458" y="2480"/>
              <a:ext cx="3647" cy="669"/>
            </a:xfrm>
            <a:prstGeom prst="rect">
              <a:avLst/>
            </a:prstGeom>
            <a:solidFill>
              <a:srgbClr val="92D050"/>
            </a:solidFill>
            <a:ln w="9525">
              <a:solidFill>
                <a:srgbClr val="92D05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400" dirty="0">
                  <a:latin typeface="Arial" panose="020B0604020202020204" pitchFamily="34" charset="0"/>
                  <a:ea typeface="Calibri" panose="020F0502020204030204" pitchFamily="34" charset="0"/>
                  <a:cs typeface="Arial" panose="020B0604020202020204" pitchFamily="34" charset="0"/>
                </a:rPr>
                <a:t>зона відповідності</a:t>
              </a:r>
              <a:endParaRPr lang="en-US" alt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19" name="Text Box 8"/>
            <p:cNvSpPr txBox="1">
              <a:spLocks noChangeArrowheads="1"/>
            </p:cNvSpPr>
            <p:nvPr/>
          </p:nvSpPr>
          <p:spPr bwMode="auto">
            <a:xfrm>
              <a:off x="7289" y="2480"/>
              <a:ext cx="2806" cy="669"/>
            </a:xfrm>
            <a:prstGeom prst="rect">
              <a:avLst/>
            </a:prstGeom>
            <a:solidFill>
              <a:srgbClr val="FF00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800" dirty="0">
                  <a:latin typeface="Arial" panose="020B0604020202020204" pitchFamily="34" charset="0"/>
                  <a:ea typeface="Calibri" panose="020F0502020204030204" pitchFamily="34" charset="0"/>
                  <a:cs typeface="Arial" panose="020B0604020202020204" pitchFamily="34" charset="0"/>
                </a:rPr>
                <a:t>зона невідповідності</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20" name="Text Box 7"/>
            <p:cNvSpPr txBox="1">
              <a:spLocks noChangeArrowheads="1"/>
            </p:cNvSpPr>
            <p:nvPr/>
          </p:nvSpPr>
          <p:spPr bwMode="auto">
            <a:xfrm>
              <a:off x="685" y="2480"/>
              <a:ext cx="2631" cy="669"/>
            </a:xfrm>
            <a:prstGeom prst="rect">
              <a:avLst/>
            </a:prstGeom>
            <a:solidFill>
              <a:srgbClr val="FF00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800" dirty="0">
                  <a:latin typeface="Arial" panose="020B0604020202020204" pitchFamily="34" charset="0"/>
                  <a:ea typeface="Calibri" panose="020F0502020204030204" pitchFamily="34" charset="0"/>
                  <a:cs typeface="Arial" panose="020B0604020202020204" pitchFamily="34" charset="0"/>
                </a:rPr>
                <a:t>зона невідповідності</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cxnSp>
          <p:nvCxnSpPr>
            <p:cNvPr id="21" name="AutoShape 6"/>
            <p:cNvCxnSpPr>
              <a:cxnSpLocks noChangeShapeType="1"/>
            </p:cNvCxnSpPr>
            <p:nvPr/>
          </p:nvCxnSpPr>
          <p:spPr bwMode="auto">
            <a:xfrm rot="10800000">
              <a:off x="1602" y="2319"/>
              <a:ext cx="1804" cy="24"/>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 name="AutoShape 5"/>
            <p:cNvSpPr>
              <a:spLocks/>
            </p:cNvSpPr>
            <p:nvPr/>
          </p:nvSpPr>
          <p:spPr bwMode="auto">
            <a:xfrm>
              <a:off x="5295" y="-450"/>
              <a:ext cx="2770" cy="1052"/>
            </a:xfrm>
            <a:prstGeom prst="borderCallout3">
              <a:avLst>
                <a:gd name="adj1" fmla="val 18750"/>
                <a:gd name="adj2" fmla="val -5083"/>
                <a:gd name="adj3" fmla="val 18750"/>
                <a:gd name="adj4" fmla="val -41949"/>
                <a:gd name="adj5" fmla="val 76824"/>
                <a:gd name="adj6" fmla="val -41949"/>
                <a:gd name="adj7" fmla="val 193944"/>
                <a:gd name="adj8" fmla="val 104847"/>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000" dirty="0">
                  <a:latin typeface="Arial" panose="020B0604020202020204" pitchFamily="34" charset="0"/>
                  <a:ea typeface="Calibri" panose="020F0502020204030204" pitchFamily="34" charset="0"/>
                  <a:cs typeface="Arial" panose="020B0604020202020204" pitchFamily="34" charset="0"/>
                </a:rPr>
                <a:t>Значення вимірювання</a:t>
              </a:r>
              <a:endParaRPr lang="en-US" altLang="en-US" sz="2000" dirty="0">
                <a:latin typeface="Arial" panose="020B0604020202020204" pitchFamily="34" charset="0"/>
                <a:ea typeface="Calibri" panose="020F0502020204030204" pitchFamily="34" charset="0"/>
                <a:cs typeface="Arial" panose="020B0604020202020204" pitchFamily="34" charset="0"/>
              </a:endParaRPr>
            </a:p>
            <a:p>
              <a:pPr>
                <a:spcBef>
                  <a:spcPct val="0"/>
                </a:spcBef>
                <a:buClrTx/>
                <a:buSzTx/>
                <a:buFontTx/>
                <a:buNone/>
              </a:pPr>
              <a:endParaRPr lang="en-US" altLang="en-US" sz="1800" b="0" dirty="0">
                <a:latin typeface="Arial" panose="020B0604020202020204" pitchFamily="34" charset="0"/>
                <a:ea typeface="Calibri" panose="020F0502020204030204" pitchFamily="34" charset="0"/>
                <a:cs typeface="Arial" panose="020B0604020202020204" pitchFamily="34" charset="0"/>
              </a:endParaRPr>
            </a:p>
          </p:txBody>
        </p:sp>
        <p:sp>
          <p:nvSpPr>
            <p:cNvPr id="23" name="AutoShape 3"/>
            <p:cNvSpPr>
              <a:spLocks noChangeArrowheads="1"/>
            </p:cNvSpPr>
            <p:nvPr/>
          </p:nvSpPr>
          <p:spPr bwMode="auto">
            <a:xfrm>
              <a:off x="7105" y="1051"/>
              <a:ext cx="1977" cy="1580"/>
            </a:xfrm>
            <a:prstGeom prst="flowChartConnector">
              <a:avLst/>
            </a:prstGeom>
            <a:solidFill>
              <a:srgbClr val="FFFF00">
                <a:alpha val="30196"/>
              </a:srgbClr>
            </a:solidFill>
            <a:ln w="9525">
              <a:solidFill>
                <a:srgbClr val="FF0000"/>
              </a:solidFill>
              <a:round/>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b="0">
                <a:latin typeface="Arial" panose="020B0604020202020204" pitchFamily="34" charset="0"/>
                <a:cs typeface="Arial" panose="020B0604020202020204" pitchFamily="34" charset="0"/>
              </a:endParaRPr>
            </a:p>
          </p:txBody>
        </p:sp>
        <p:sp>
          <p:nvSpPr>
            <p:cNvPr id="24" name="AutoShape 2"/>
            <p:cNvSpPr>
              <a:spLocks noChangeArrowheads="1"/>
            </p:cNvSpPr>
            <p:nvPr/>
          </p:nvSpPr>
          <p:spPr bwMode="auto">
            <a:xfrm>
              <a:off x="8115" y="1483"/>
              <a:ext cx="139" cy="184"/>
            </a:xfrm>
            <a:prstGeom prst="flowChartConnector">
              <a:avLst/>
            </a:prstGeom>
            <a:solidFill>
              <a:srgbClr val="FF0000"/>
            </a:solidFill>
            <a:ln w="9525">
              <a:solidFill>
                <a:srgbClr val="FF0000"/>
              </a:solidFill>
              <a:round/>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b="0">
                <a:latin typeface="Arial" panose="020B0604020202020204" pitchFamily="34" charset="0"/>
                <a:cs typeface="Arial" panose="020B0604020202020204" pitchFamily="34" charset="0"/>
              </a:endParaRPr>
            </a:p>
          </p:txBody>
        </p:sp>
      </p:grpSp>
      <p:sp>
        <p:nvSpPr>
          <p:cNvPr id="25" name="TextBox 1"/>
          <p:cNvSpPr txBox="1">
            <a:spLocks noChangeArrowheads="1"/>
          </p:cNvSpPr>
          <p:nvPr/>
        </p:nvSpPr>
        <p:spPr bwMode="auto">
          <a:xfrm>
            <a:off x="2638859" y="148347"/>
            <a:ext cx="65309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200" dirty="0"/>
              <a:t>Рішення щодо відповідності в законодавчій метрології </a:t>
            </a:r>
            <a:endParaRPr lang="en-US" altLang="en-US" sz="2200" dirty="0"/>
          </a:p>
          <a:p>
            <a:pPr algn="ctr"/>
            <a:r>
              <a:rPr lang="uk-UA" altLang="en-US" sz="2200" dirty="0"/>
              <a:t>НЕВІДПОВІДНОСТЬ</a:t>
            </a:r>
            <a:endParaRPr lang="en-US" altLang="en-US" sz="2200" dirty="0"/>
          </a:p>
        </p:txBody>
      </p:sp>
      <p:sp>
        <p:nvSpPr>
          <p:cNvPr id="26" name="Rounded Rectangle 25"/>
          <p:cNvSpPr/>
          <p:nvPr/>
        </p:nvSpPr>
        <p:spPr>
          <a:xfrm>
            <a:off x="2030277" y="99545"/>
            <a:ext cx="7764651" cy="10481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6"/>
          <p:cNvSpPr>
            <a:spLocks noChangeArrowheads="1"/>
          </p:cNvSpPr>
          <p:nvPr/>
        </p:nvSpPr>
        <p:spPr bwMode="auto">
          <a:xfrm>
            <a:off x="1577882" y="1364783"/>
            <a:ext cx="32496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3200"/>
              <a:t>NAWI        AWI</a:t>
            </a:r>
          </a:p>
        </p:txBody>
      </p:sp>
      <p:sp>
        <p:nvSpPr>
          <p:cNvPr id="28" name="Line 45"/>
          <p:cNvSpPr>
            <a:spLocks noChangeShapeType="1"/>
          </p:cNvSpPr>
          <p:nvPr/>
        </p:nvSpPr>
        <p:spPr bwMode="auto">
          <a:xfrm>
            <a:off x="3078069" y="1639420"/>
            <a:ext cx="457200" cy="190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361389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noChangeAspect="1"/>
          </p:cNvGrpSpPr>
          <p:nvPr/>
        </p:nvGrpSpPr>
        <p:grpSpPr bwMode="auto">
          <a:xfrm>
            <a:off x="2357812" y="1416050"/>
            <a:ext cx="7772400" cy="4208462"/>
            <a:chOff x="772" y="-824"/>
            <a:chExt cx="9415" cy="5098"/>
          </a:xfrm>
        </p:grpSpPr>
        <p:sp>
          <p:nvSpPr>
            <p:cNvPr id="6" name="AutoShape 23"/>
            <p:cNvSpPr>
              <a:spLocks noTextEdit="1"/>
            </p:cNvSpPr>
            <p:nvPr/>
          </p:nvSpPr>
          <p:spPr bwMode="auto">
            <a:xfrm>
              <a:off x="2156" y="11"/>
              <a:ext cx="7623" cy="3794"/>
            </a:xfrm>
            <a:prstGeom prst="borderCallout3">
              <a:avLst>
                <a:gd name="adj1" fmla="val 3648"/>
                <a:gd name="adj2" fmla="val 101213"/>
                <a:gd name="adj3" fmla="val 3648"/>
                <a:gd name="adj4" fmla="val 109435"/>
                <a:gd name="adj5" fmla="val 83981"/>
                <a:gd name="adj6" fmla="val 109435"/>
                <a:gd name="adj7" fmla="val 96806"/>
                <a:gd name="adj8" fmla="val 10111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7" name="AutoShape 22"/>
            <p:cNvCxnSpPr>
              <a:cxnSpLocks noChangeShapeType="1"/>
            </p:cNvCxnSpPr>
            <p:nvPr/>
          </p:nvCxnSpPr>
          <p:spPr bwMode="auto">
            <a:xfrm flipV="1">
              <a:off x="3132" y="2318"/>
              <a:ext cx="7055" cy="22"/>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 name="AutoShape 21"/>
            <p:cNvCxnSpPr>
              <a:cxnSpLocks noChangeShapeType="1"/>
            </p:cNvCxnSpPr>
            <p:nvPr/>
          </p:nvCxnSpPr>
          <p:spPr bwMode="auto">
            <a:xfrm>
              <a:off x="4288" y="1788"/>
              <a:ext cx="1" cy="553"/>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 name="AutoShape 20"/>
            <p:cNvCxnSpPr>
              <a:cxnSpLocks noChangeShapeType="1"/>
            </p:cNvCxnSpPr>
            <p:nvPr/>
          </p:nvCxnSpPr>
          <p:spPr bwMode="auto">
            <a:xfrm rot="5400000">
              <a:off x="2157" y="2779"/>
              <a:ext cx="2584" cy="2"/>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10" name="AutoShape 19"/>
            <p:cNvCxnSpPr>
              <a:cxnSpLocks noChangeShapeType="1"/>
            </p:cNvCxnSpPr>
            <p:nvPr/>
          </p:nvCxnSpPr>
          <p:spPr bwMode="auto">
            <a:xfrm rot="5400000">
              <a:off x="5895" y="2733"/>
              <a:ext cx="2677" cy="2"/>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1" name="AutoShape 18"/>
            <p:cNvCxnSpPr>
              <a:cxnSpLocks noChangeShapeType="1"/>
            </p:cNvCxnSpPr>
            <p:nvPr/>
          </p:nvCxnSpPr>
          <p:spPr bwMode="auto">
            <a:xfrm>
              <a:off x="3595" y="1926"/>
              <a:ext cx="691" cy="1"/>
            </a:xfrm>
            <a:prstGeom prst="straightConnector1">
              <a:avLst/>
            </a:prstGeom>
            <a:noFill/>
            <a:ln w="9525">
              <a:solidFill>
                <a:srgbClr val="00B05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2" name="AutoShape 17"/>
            <p:cNvCxnSpPr>
              <a:cxnSpLocks noChangeShapeType="1"/>
            </p:cNvCxnSpPr>
            <p:nvPr/>
          </p:nvCxnSpPr>
          <p:spPr bwMode="auto">
            <a:xfrm flipV="1">
              <a:off x="4286" y="1927"/>
              <a:ext cx="692" cy="1"/>
            </a:xfrm>
            <a:prstGeom prst="straightConnector1">
              <a:avLst/>
            </a:prstGeom>
            <a:noFill/>
            <a:ln w="9525">
              <a:solidFill>
                <a:srgbClr val="00B05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3" name="AutoShape 16"/>
            <p:cNvCxnSpPr>
              <a:cxnSpLocks noChangeShapeType="1"/>
            </p:cNvCxnSpPr>
            <p:nvPr/>
          </p:nvCxnSpPr>
          <p:spPr bwMode="auto">
            <a:xfrm>
              <a:off x="3449" y="3518"/>
              <a:ext cx="3795" cy="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4" name="AutoShape 15"/>
            <p:cNvSpPr>
              <a:spLocks/>
            </p:cNvSpPr>
            <p:nvPr/>
          </p:nvSpPr>
          <p:spPr bwMode="auto">
            <a:xfrm>
              <a:off x="7879" y="3887"/>
              <a:ext cx="970" cy="387"/>
            </a:xfrm>
            <a:prstGeom prst="borderCallout2">
              <a:avLst>
                <a:gd name="adj1" fmla="val 35644"/>
                <a:gd name="adj2" fmla="val -9505"/>
                <a:gd name="adj3" fmla="val 35644"/>
                <a:gd name="adj4" fmla="val -21782"/>
                <a:gd name="adj5" fmla="val -40593"/>
                <a:gd name="adj6" fmla="val -65546"/>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400">
                  <a:solidFill>
                    <a:srgbClr val="FF0000"/>
                  </a:solidFill>
                  <a:latin typeface="Calibri" panose="020F0502020204030204" pitchFamily="34" charset="0"/>
                  <a:ea typeface="Calibri" panose="020F0502020204030204" pitchFamily="34" charset="0"/>
                  <a:cs typeface="Times New Roman" panose="02020603050405020304" pitchFamily="18" charset="0"/>
                </a:rPr>
                <a:t>MPE +</a:t>
              </a:r>
              <a:endParaRPr lang="en-US" altLang="en-US" sz="1400" b="0">
                <a:latin typeface="Arial" panose="020B0604020202020204" pitchFamily="34" charset="0"/>
                <a:ea typeface="Calibri" panose="020F0502020204030204" pitchFamily="34" charset="0"/>
                <a:cs typeface="Times New Roman" panose="02020603050405020304" pitchFamily="18" charset="0"/>
              </a:endParaRPr>
            </a:p>
          </p:txBody>
        </p:sp>
        <p:sp>
          <p:nvSpPr>
            <p:cNvPr id="15" name="AutoShape 14"/>
            <p:cNvSpPr>
              <a:spLocks/>
            </p:cNvSpPr>
            <p:nvPr/>
          </p:nvSpPr>
          <p:spPr bwMode="auto">
            <a:xfrm>
              <a:off x="4279" y="3703"/>
              <a:ext cx="877" cy="414"/>
            </a:xfrm>
            <a:prstGeom prst="borderCallout2">
              <a:avLst>
                <a:gd name="adj1" fmla="val 33333"/>
                <a:gd name="adj2" fmla="val -10528"/>
                <a:gd name="adj3" fmla="val 33333"/>
                <a:gd name="adj4" fmla="val -51755"/>
                <a:gd name="adj5" fmla="val -33796"/>
                <a:gd name="adj6" fmla="val -9342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400">
                  <a:solidFill>
                    <a:srgbClr val="FF0000"/>
                  </a:solidFill>
                  <a:latin typeface="Calibri" panose="020F0502020204030204" pitchFamily="34" charset="0"/>
                  <a:ea typeface="Calibri" panose="020F0502020204030204" pitchFamily="34" charset="0"/>
                  <a:cs typeface="Times New Roman" panose="02020603050405020304" pitchFamily="18" charset="0"/>
                </a:rPr>
                <a:t>MPE -</a:t>
              </a:r>
              <a:endParaRPr lang="en-US" altLang="en-US" sz="1400" b="0">
                <a:latin typeface="Arial" panose="020B0604020202020204" pitchFamily="34" charset="0"/>
                <a:ea typeface="Calibri" panose="020F0502020204030204" pitchFamily="34" charset="0"/>
                <a:cs typeface="Times New Roman" panose="02020603050405020304" pitchFamily="18" charset="0"/>
              </a:endParaRPr>
            </a:p>
          </p:txBody>
        </p:sp>
        <p:sp>
          <p:nvSpPr>
            <p:cNvPr id="16" name="Text Box 13"/>
            <p:cNvSpPr txBox="1">
              <a:spLocks noChangeArrowheads="1"/>
            </p:cNvSpPr>
            <p:nvPr/>
          </p:nvSpPr>
          <p:spPr bwMode="auto">
            <a:xfrm>
              <a:off x="3731" y="1373"/>
              <a:ext cx="417" cy="4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solidFill>
                    <a:srgbClr val="00B050"/>
                  </a:solidFill>
                  <a:latin typeface="Calibri" panose="020F0502020204030204" pitchFamily="34" charset="0"/>
                  <a:ea typeface="Calibri" panose="020F0502020204030204" pitchFamily="34" charset="0"/>
                  <a:cs typeface="Times New Roman" panose="02020603050405020304" pitchFamily="18" charset="0"/>
                </a:rPr>
                <a:t>U</a:t>
              </a:r>
              <a:endParaRPr lang="en-US" altLang="en-US" sz="1800" b="0">
                <a:latin typeface="Arial" panose="020B0604020202020204" pitchFamily="34" charset="0"/>
                <a:ea typeface="Calibri" panose="020F0502020204030204" pitchFamily="34" charset="0"/>
                <a:cs typeface="Times New Roman" panose="02020603050405020304" pitchFamily="18" charset="0"/>
              </a:endParaRPr>
            </a:p>
          </p:txBody>
        </p:sp>
        <p:sp>
          <p:nvSpPr>
            <p:cNvPr id="17" name="Text Box 12"/>
            <p:cNvSpPr txBox="1">
              <a:spLocks noChangeArrowheads="1"/>
            </p:cNvSpPr>
            <p:nvPr/>
          </p:nvSpPr>
          <p:spPr bwMode="auto">
            <a:xfrm>
              <a:off x="4425" y="1373"/>
              <a:ext cx="417" cy="4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800">
                  <a:solidFill>
                    <a:srgbClr val="00B050"/>
                  </a:solidFill>
                  <a:latin typeface="Calibri" panose="020F0502020204030204" pitchFamily="34" charset="0"/>
                  <a:ea typeface="Calibri" panose="020F0502020204030204" pitchFamily="34" charset="0"/>
                  <a:cs typeface="Times New Roman" panose="02020603050405020304" pitchFamily="18" charset="0"/>
                </a:rPr>
                <a:t>U</a:t>
              </a:r>
              <a:endParaRPr lang="en-US" altLang="en-US" sz="1800" b="0">
                <a:latin typeface="Arial" panose="020B0604020202020204" pitchFamily="34" charset="0"/>
                <a:ea typeface="Calibri" panose="020F0502020204030204" pitchFamily="34" charset="0"/>
                <a:cs typeface="Times New Roman" panose="02020603050405020304" pitchFamily="18" charset="0"/>
              </a:endParaRPr>
            </a:p>
          </p:txBody>
        </p:sp>
        <p:cxnSp>
          <p:nvCxnSpPr>
            <p:cNvPr id="18" name="AutoShape 11"/>
            <p:cNvCxnSpPr>
              <a:cxnSpLocks noChangeShapeType="1"/>
            </p:cNvCxnSpPr>
            <p:nvPr/>
          </p:nvCxnSpPr>
          <p:spPr bwMode="auto">
            <a:xfrm>
              <a:off x="3596" y="1373"/>
              <a:ext cx="1" cy="96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AutoShape 10"/>
            <p:cNvCxnSpPr>
              <a:cxnSpLocks noChangeShapeType="1"/>
            </p:cNvCxnSpPr>
            <p:nvPr/>
          </p:nvCxnSpPr>
          <p:spPr bwMode="auto">
            <a:xfrm>
              <a:off x="4978" y="1373"/>
              <a:ext cx="4" cy="96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AutoShape 9"/>
            <p:cNvCxnSpPr>
              <a:cxnSpLocks noChangeShapeType="1"/>
            </p:cNvCxnSpPr>
            <p:nvPr/>
          </p:nvCxnSpPr>
          <p:spPr bwMode="auto">
            <a:xfrm>
              <a:off x="3595" y="1479"/>
              <a:ext cx="1383" cy="1"/>
            </a:xfrm>
            <a:prstGeom prst="straightConnector1">
              <a:avLst/>
            </a:prstGeom>
            <a:noFill/>
            <a:ln w="9525">
              <a:solidFill>
                <a:srgbClr val="00B050"/>
              </a:solidFill>
              <a:round/>
              <a:headEnd type="triangle" w="med" len="med"/>
              <a:tailEnd type="triangle" w="med" len="med"/>
            </a:ln>
            <a:extLst>
              <a:ext uri="{909E8E84-426E-40DD-AFC4-6F175D3DCCD1}">
                <a14:hiddenFill xmlns:a14="http://schemas.microsoft.com/office/drawing/2010/main">
                  <a:noFill/>
                </a14:hiddenFill>
              </a:ext>
            </a:extLst>
          </p:spPr>
        </p:cxnSp>
        <p:sp>
          <p:nvSpPr>
            <p:cNvPr id="21" name="Text Box 8"/>
            <p:cNvSpPr txBox="1">
              <a:spLocks noChangeArrowheads="1"/>
            </p:cNvSpPr>
            <p:nvPr/>
          </p:nvSpPr>
          <p:spPr bwMode="auto">
            <a:xfrm>
              <a:off x="3541" y="2480"/>
              <a:ext cx="3564" cy="853"/>
            </a:xfrm>
            <a:prstGeom prst="rect">
              <a:avLst/>
            </a:prstGeom>
            <a:solidFill>
              <a:srgbClr val="92D050"/>
            </a:solidFill>
            <a:ln w="9525">
              <a:solidFill>
                <a:srgbClr val="92D05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400" dirty="0">
                  <a:latin typeface="Arial" panose="020B0604020202020204" pitchFamily="34" charset="0"/>
                  <a:ea typeface="Calibri" panose="020F0502020204030204" pitchFamily="34" charset="0"/>
                  <a:cs typeface="Arial" panose="020B0604020202020204" pitchFamily="34" charset="0"/>
                </a:rPr>
                <a:t>зона відповідності</a:t>
              </a:r>
              <a:endParaRPr lang="en-US" alt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22" name="Text Box 7"/>
            <p:cNvSpPr txBox="1">
              <a:spLocks noChangeArrowheads="1"/>
            </p:cNvSpPr>
            <p:nvPr/>
          </p:nvSpPr>
          <p:spPr bwMode="auto">
            <a:xfrm>
              <a:off x="7289" y="2480"/>
              <a:ext cx="2805" cy="853"/>
            </a:xfrm>
            <a:prstGeom prst="rect">
              <a:avLst/>
            </a:prstGeom>
            <a:solidFill>
              <a:srgbClr val="FF00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000" dirty="0">
                  <a:latin typeface="Arial" panose="020B0604020202020204" pitchFamily="34" charset="0"/>
                  <a:ea typeface="Calibri" panose="020F0502020204030204" pitchFamily="34" charset="0"/>
                  <a:cs typeface="Arial" panose="020B0604020202020204" pitchFamily="34" charset="0"/>
                </a:rPr>
                <a:t>зона невідповідності</a:t>
              </a:r>
              <a:endParaRPr lang="en-US" alt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23" name="Text Box 6"/>
            <p:cNvSpPr txBox="1">
              <a:spLocks noChangeArrowheads="1"/>
            </p:cNvSpPr>
            <p:nvPr/>
          </p:nvSpPr>
          <p:spPr bwMode="auto">
            <a:xfrm>
              <a:off x="772" y="2480"/>
              <a:ext cx="2544" cy="853"/>
            </a:xfrm>
            <a:prstGeom prst="rect">
              <a:avLst/>
            </a:prstGeom>
            <a:solidFill>
              <a:srgbClr val="FF0000"/>
            </a:solidFill>
            <a:ln w="9525">
              <a:solidFill>
                <a:srgbClr val="000000"/>
              </a:solidFill>
              <a:miter lim="800000"/>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2000" dirty="0">
                  <a:latin typeface="Arial" panose="020B0604020202020204" pitchFamily="34" charset="0"/>
                  <a:ea typeface="Calibri" panose="020F0502020204030204" pitchFamily="34" charset="0"/>
                  <a:cs typeface="Arial" panose="020B0604020202020204" pitchFamily="34" charset="0"/>
                </a:rPr>
                <a:t>зона невідповідності</a:t>
              </a:r>
              <a:endParaRPr lang="en-US" altLang="en-US" sz="2000" dirty="0">
                <a:latin typeface="Arial" panose="020B0604020202020204" pitchFamily="34" charset="0"/>
                <a:ea typeface="Calibri" panose="020F0502020204030204" pitchFamily="34" charset="0"/>
                <a:cs typeface="Arial" panose="020B0604020202020204" pitchFamily="34" charset="0"/>
              </a:endParaRPr>
            </a:p>
          </p:txBody>
        </p:sp>
        <p:cxnSp>
          <p:nvCxnSpPr>
            <p:cNvPr id="24" name="AutoShape 5"/>
            <p:cNvCxnSpPr>
              <a:cxnSpLocks noChangeShapeType="1"/>
            </p:cNvCxnSpPr>
            <p:nvPr/>
          </p:nvCxnSpPr>
          <p:spPr bwMode="auto">
            <a:xfrm rot="10800000">
              <a:off x="1418" y="2318"/>
              <a:ext cx="1988" cy="2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 name="AutoShape 4"/>
            <p:cNvSpPr>
              <a:spLocks/>
            </p:cNvSpPr>
            <p:nvPr/>
          </p:nvSpPr>
          <p:spPr bwMode="auto">
            <a:xfrm>
              <a:off x="6309" y="-824"/>
              <a:ext cx="3139" cy="1200"/>
            </a:xfrm>
            <a:prstGeom prst="borderCallout3">
              <a:avLst>
                <a:gd name="adj1" fmla="val 18750"/>
                <a:gd name="adj2" fmla="val -5083"/>
                <a:gd name="adj3" fmla="val 18750"/>
                <a:gd name="adj4" fmla="val -41949"/>
                <a:gd name="adj5" fmla="val 76824"/>
                <a:gd name="adj6" fmla="val -41949"/>
                <a:gd name="adj7" fmla="val 215949"/>
                <a:gd name="adj8" fmla="val -64537"/>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uk-UA" altLang="en-US" sz="2400" dirty="0" smtClean="0">
                  <a:latin typeface="Calibri" panose="020F0502020204030204" pitchFamily="34" charset="0"/>
                  <a:ea typeface="Calibri" panose="020F0502020204030204" pitchFamily="34" charset="0"/>
                  <a:cs typeface="Times New Roman" panose="02020603050405020304" pitchFamily="18" charset="0"/>
                </a:rPr>
                <a:t>Значення вимірювання</a:t>
              </a:r>
              <a:endParaRPr lang="en-US" altLang="en-US" sz="2400" b="0" dirty="0">
                <a:latin typeface="Arial" panose="020B0604020202020204" pitchFamily="34" charset="0"/>
                <a:ea typeface="Calibri" panose="020F0502020204030204" pitchFamily="34" charset="0"/>
                <a:cs typeface="Times New Roman" panose="02020603050405020304" pitchFamily="18" charset="0"/>
              </a:endParaRPr>
            </a:p>
            <a:p>
              <a:pPr algn="ctr">
                <a:spcBef>
                  <a:spcPct val="0"/>
                </a:spcBef>
                <a:buClrTx/>
                <a:buSzTx/>
                <a:buFontTx/>
                <a:buNone/>
              </a:pPr>
              <a:endParaRPr lang="en-US" altLang="en-US" sz="1800" b="0" dirty="0">
                <a:latin typeface="Arial" panose="020B0604020202020204" pitchFamily="34" charset="0"/>
                <a:ea typeface="Calibri" panose="020F0502020204030204" pitchFamily="34" charset="0"/>
                <a:cs typeface="Times New Roman" panose="02020603050405020304" pitchFamily="18" charset="0"/>
              </a:endParaRPr>
            </a:p>
          </p:txBody>
        </p:sp>
        <p:sp>
          <p:nvSpPr>
            <p:cNvPr id="26" name="AutoShape 2"/>
            <p:cNvSpPr>
              <a:spLocks noChangeArrowheads="1"/>
            </p:cNvSpPr>
            <p:nvPr/>
          </p:nvSpPr>
          <p:spPr bwMode="auto">
            <a:xfrm>
              <a:off x="3460" y="1016"/>
              <a:ext cx="1664" cy="1580"/>
            </a:xfrm>
            <a:prstGeom prst="flowChartConnector">
              <a:avLst/>
            </a:prstGeom>
            <a:solidFill>
              <a:srgbClr val="00B050">
                <a:alpha val="20000"/>
              </a:srgbClr>
            </a:solidFill>
            <a:ln w="9525">
              <a:solidFill>
                <a:srgbClr val="00B050"/>
              </a:solidFill>
              <a:round/>
              <a:headEnd/>
              <a:tailEnd/>
            </a:ln>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b="0">
                <a:latin typeface="Calibri" panose="020F0502020204030204" pitchFamily="34" charset="0"/>
              </a:endParaRPr>
            </a:p>
          </p:txBody>
        </p:sp>
      </p:grpSp>
      <p:sp>
        <p:nvSpPr>
          <p:cNvPr id="27" name="TextBox 1"/>
          <p:cNvSpPr txBox="1">
            <a:spLocks noChangeArrowheads="1"/>
          </p:cNvSpPr>
          <p:nvPr/>
        </p:nvSpPr>
        <p:spPr bwMode="auto">
          <a:xfrm>
            <a:off x="1875295" y="207900"/>
            <a:ext cx="79181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200" dirty="0"/>
              <a:t>Рішення щодо відповідності в законодавчій метрології </a:t>
            </a:r>
            <a:endParaRPr lang="en-US" altLang="en-US" sz="2200" dirty="0"/>
          </a:p>
          <a:p>
            <a:pPr algn="ctr"/>
            <a:r>
              <a:rPr lang="uk-UA" altLang="en-US" sz="2200" dirty="0">
                <a:cs typeface="Arial" panose="020B0604020202020204" pitchFamily="34" charset="0"/>
              </a:rPr>
              <a:t>Доведена відповідність</a:t>
            </a:r>
            <a:endParaRPr lang="en-US" altLang="en-US" sz="2200" dirty="0">
              <a:cs typeface="Arial" panose="020B0604020202020204" pitchFamily="34" charset="0"/>
            </a:endParaRPr>
          </a:p>
        </p:txBody>
      </p:sp>
      <p:sp>
        <p:nvSpPr>
          <p:cNvPr id="28" name="Rounded Rectangle 27"/>
          <p:cNvSpPr/>
          <p:nvPr/>
        </p:nvSpPr>
        <p:spPr>
          <a:xfrm>
            <a:off x="1999281" y="161601"/>
            <a:ext cx="8130931" cy="9057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6"/>
          <p:cNvSpPr>
            <a:spLocks noChangeArrowheads="1"/>
          </p:cNvSpPr>
          <p:nvPr/>
        </p:nvSpPr>
        <p:spPr bwMode="auto">
          <a:xfrm>
            <a:off x="2357812" y="1416050"/>
            <a:ext cx="32496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3200"/>
              <a:t>NAWI        AWI</a:t>
            </a:r>
          </a:p>
        </p:txBody>
      </p:sp>
      <p:sp>
        <p:nvSpPr>
          <p:cNvPr id="30" name="Line 45"/>
          <p:cNvSpPr>
            <a:spLocks noChangeShapeType="1"/>
          </p:cNvSpPr>
          <p:nvPr/>
        </p:nvSpPr>
        <p:spPr bwMode="auto">
          <a:xfrm>
            <a:off x="3857999" y="1690687"/>
            <a:ext cx="457200" cy="190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7855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1751012" y="1366371"/>
            <a:ext cx="7935665" cy="4748213"/>
            <a:chOff x="858" y="-656"/>
            <a:chExt cx="9613" cy="5753"/>
          </a:xfrm>
        </p:grpSpPr>
        <p:sp>
          <p:nvSpPr>
            <p:cNvPr id="3" name="AutoShape 43"/>
            <p:cNvSpPr>
              <a:spLocks noChangeAspect="1" noChangeArrowheads="1" noTextEdit="1"/>
            </p:cNvSpPr>
            <p:nvPr/>
          </p:nvSpPr>
          <p:spPr bwMode="auto">
            <a:xfrm>
              <a:off x="1831" y="-486"/>
              <a:ext cx="8241" cy="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p>
              <a:endParaRPr lang="en-US"/>
            </a:p>
          </p:txBody>
        </p:sp>
        <p:cxnSp>
          <p:nvCxnSpPr>
            <p:cNvPr id="4" name="AutoShape 42"/>
            <p:cNvCxnSpPr>
              <a:cxnSpLocks noChangeShapeType="1"/>
            </p:cNvCxnSpPr>
            <p:nvPr/>
          </p:nvCxnSpPr>
          <p:spPr bwMode="auto">
            <a:xfrm>
              <a:off x="2483" y="385"/>
              <a:ext cx="6993" cy="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5" name="AutoShape 41"/>
            <p:cNvCxnSpPr>
              <a:cxnSpLocks noChangeShapeType="1"/>
            </p:cNvCxnSpPr>
            <p:nvPr/>
          </p:nvCxnSpPr>
          <p:spPr bwMode="auto">
            <a:xfrm>
              <a:off x="2298" y="3354"/>
              <a:ext cx="7671" cy="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6" name="AutoShape 40"/>
            <p:cNvCxnSpPr>
              <a:cxnSpLocks noChangeShapeType="1"/>
            </p:cNvCxnSpPr>
            <p:nvPr/>
          </p:nvCxnSpPr>
          <p:spPr bwMode="auto">
            <a:xfrm flipH="1">
              <a:off x="3488" y="400"/>
              <a:ext cx="981" cy="295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7" name="AutoShape 39"/>
            <p:cNvCxnSpPr>
              <a:cxnSpLocks noChangeShapeType="1"/>
            </p:cNvCxnSpPr>
            <p:nvPr/>
          </p:nvCxnSpPr>
          <p:spPr bwMode="auto">
            <a:xfrm>
              <a:off x="4469" y="400"/>
              <a:ext cx="981" cy="2954"/>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8" name="AutoShape 38"/>
            <p:cNvCxnSpPr>
              <a:cxnSpLocks noChangeShapeType="1"/>
            </p:cNvCxnSpPr>
            <p:nvPr/>
          </p:nvCxnSpPr>
          <p:spPr bwMode="auto">
            <a:xfrm flipH="1">
              <a:off x="6620" y="401"/>
              <a:ext cx="863" cy="2954"/>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 name="AutoShape 37"/>
            <p:cNvCxnSpPr>
              <a:cxnSpLocks noChangeShapeType="1"/>
            </p:cNvCxnSpPr>
            <p:nvPr/>
          </p:nvCxnSpPr>
          <p:spPr bwMode="auto">
            <a:xfrm>
              <a:off x="7482" y="400"/>
              <a:ext cx="1098" cy="2954"/>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0" name="AutoShape 36"/>
            <p:cNvCxnSpPr>
              <a:cxnSpLocks noChangeShapeType="1"/>
            </p:cNvCxnSpPr>
            <p:nvPr/>
          </p:nvCxnSpPr>
          <p:spPr bwMode="auto">
            <a:xfrm>
              <a:off x="4477" y="1050"/>
              <a:ext cx="1" cy="1935"/>
            </a:xfrm>
            <a:prstGeom prst="straightConnector1">
              <a:avLst/>
            </a:prstGeom>
            <a:noFill/>
            <a:ln w="15557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 name="Text Box 35"/>
            <p:cNvSpPr txBox="1">
              <a:spLocks noChangeArrowheads="1"/>
            </p:cNvSpPr>
            <p:nvPr/>
          </p:nvSpPr>
          <p:spPr bwMode="auto">
            <a:xfrm>
              <a:off x="858" y="1196"/>
              <a:ext cx="2482"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uk-UA" alt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Збільшення невизначеності</a:t>
              </a:r>
              <a:endParaRPr lang="en-US" altLang="en-US" sz="20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cxnSp>
          <p:nvCxnSpPr>
            <p:cNvPr id="12" name="AutoShape 34"/>
            <p:cNvCxnSpPr>
              <a:cxnSpLocks noChangeShapeType="1"/>
            </p:cNvCxnSpPr>
            <p:nvPr/>
          </p:nvCxnSpPr>
          <p:spPr bwMode="auto">
            <a:xfrm>
              <a:off x="4463" y="386"/>
              <a:ext cx="3" cy="2954"/>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3" name="AutoShape 33"/>
            <p:cNvCxnSpPr>
              <a:cxnSpLocks noChangeShapeType="1"/>
            </p:cNvCxnSpPr>
            <p:nvPr/>
          </p:nvCxnSpPr>
          <p:spPr bwMode="auto">
            <a:xfrm>
              <a:off x="7482" y="386"/>
              <a:ext cx="104" cy="2968"/>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14" name="Text Box 32"/>
            <p:cNvSpPr txBox="1">
              <a:spLocks noChangeArrowheads="1"/>
            </p:cNvSpPr>
            <p:nvPr/>
          </p:nvSpPr>
          <p:spPr bwMode="auto">
            <a:xfrm>
              <a:off x="7833" y="-656"/>
              <a:ext cx="2565"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800" dirty="0">
                  <a:latin typeface="Arial" panose="020B0604020202020204" pitchFamily="34" charset="0"/>
                  <a:ea typeface="Calibri" panose="020F0502020204030204" pitchFamily="34" charset="0"/>
                  <a:cs typeface="Arial" panose="020B0604020202020204" pitchFamily="34" charset="0"/>
                </a:rPr>
                <a:t>За рамками специфікації</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15" name="Text Box 31"/>
            <p:cNvSpPr txBox="1">
              <a:spLocks noChangeArrowheads="1"/>
            </p:cNvSpPr>
            <p:nvPr/>
          </p:nvSpPr>
          <p:spPr bwMode="auto">
            <a:xfrm>
              <a:off x="1739" y="-557"/>
              <a:ext cx="2677" cy="460"/>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800" dirty="0">
                  <a:latin typeface="Arial" panose="020B0604020202020204" pitchFamily="34" charset="0"/>
                  <a:ea typeface="Calibri" panose="020F0502020204030204" pitchFamily="34" charset="0"/>
                  <a:cs typeface="Arial" panose="020B0604020202020204" pitchFamily="34" charset="0"/>
                </a:rPr>
                <a:t>За рамками специфікації</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16" name="Text Box 30"/>
            <p:cNvSpPr txBox="1">
              <a:spLocks noChangeArrowheads="1"/>
            </p:cNvSpPr>
            <p:nvPr/>
          </p:nvSpPr>
          <p:spPr bwMode="auto">
            <a:xfrm>
              <a:off x="4742" y="-628"/>
              <a:ext cx="2585"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800" dirty="0">
                  <a:latin typeface="Arial" panose="020B0604020202020204" pitchFamily="34" charset="0"/>
                  <a:ea typeface="Calibri" panose="020F0502020204030204" pitchFamily="34" charset="0"/>
                  <a:cs typeface="Arial" panose="020B0604020202020204" pitchFamily="34" charset="0"/>
                </a:rPr>
                <a:t>Зона специфікації</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17" name="Text Box 29"/>
            <p:cNvSpPr txBox="1">
              <a:spLocks noChangeArrowheads="1"/>
            </p:cNvSpPr>
            <p:nvPr/>
          </p:nvSpPr>
          <p:spPr bwMode="auto">
            <a:xfrm>
              <a:off x="2626" y="584"/>
              <a:ext cx="1497"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400">
                  <a:latin typeface="Arial" panose="020B0604020202020204" pitchFamily="34" charset="0"/>
                  <a:ea typeface="Calibri" panose="020F0502020204030204" pitchFamily="34" charset="0"/>
                  <a:cs typeface="Arial" panose="020B0604020202020204" pitchFamily="34" charset="0"/>
                </a:rPr>
                <a:t>-E</a:t>
              </a:r>
              <a:r>
                <a:rPr lang="en-US" altLang="en-US" sz="2400" baseline="-30000">
                  <a:latin typeface="Arial" panose="020B0604020202020204" pitchFamily="34" charset="0"/>
                  <a:ea typeface="Calibri" panose="020F0502020204030204" pitchFamily="34" charset="0"/>
                  <a:cs typeface="Arial" panose="020B0604020202020204" pitchFamily="34" charset="0"/>
                </a:rPr>
                <a:t>L, MPE</a:t>
              </a:r>
              <a:endParaRPr lang="en-US" altLang="en-US" sz="2400" b="0">
                <a:latin typeface="Arial" panose="020B0604020202020204" pitchFamily="34" charset="0"/>
                <a:ea typeface="Calibri" panose="020F0502020204030204" pitchFamily="34" charset="0"/>
                <a:cs typeface="Arial" panose="020B0604020202020204" pitchFamily="34" charset="0"/>
              </a:endParaRPr>
            </a:p>
            <a:p>
              <a:pPr>
                <a:spcBef>
                  <a:spcPct val="0"/>
                </a:spcBef>
                <a:buClrTx/>
                <a:buSzTx/>
                <a:buFontTx/>
                <a:buNone/>
              </a:pPr>
              <a:endParaRPr lang="en-US" altLang="en-US" sz="1400" b="0">
                <a:latin typeface="Arial" panose="020B0604020202020204" pitchFamily="34" charset="0"/>
                <a:ea typeface="Calibri" panose="020F0502020204030204" pitchFamily="34" charset="0"/>
                <a:cs typeface="Arial" panose="020B0604020202020204" pitchFamily="34" charset="0"/>
              </a:endParaRPr>
            </a:p>
          </p:txBody>
        </p:sp>
        <p:sp>
          <p:nvSpPr>
            <p:cNvPr id="18" name="Text Box 28"/>
            <p:cNvSpPr txBox="1">
              <a:spLocks noChangeArrowheads="1"/>
            </p:cNvSpPr>
            <p:nvPr/>
          </p:nvSpPr>
          <p:spPr bwMode="auto">
            <a:xfrm>
              <a:off x="7875" y="519"/>
              <a:ext cx="1743"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2400">
                  <a:latin typeface="Arial" panose="020B0604020202020204" pitchFamily="34" charset="0"/>
                  <a:ea typeface="Calibri" panose="020F0502020204030204" pitchFamily="34" charset="0"/>
                  <a:cs typeface="Arial" panose="020B0604020202020204" pitchFamily="34" charset="0"/>
                </a:rPr>
                <a:t>E</a:t>
              </a:r>
              <a:r>
                <a:rPr lang="en-US" altLang="en-US" sz="2400" baseline="-30000">
                  <a:latin typeface="Arial" panose="020B0604020202020204" pitchFamily="34" charset="0"/>
                  <a:ea typeface="Calibri" panose="020F0502020204030204" pitchFamily="34" charset="0"/>
                  <a:cs typeface="Arial" panose="020B0604020202020204" pitchFamily="34" charset="0"/>
                </a:rPr>
                <a:t>L, MPE</a:t>
              </a:r>
              <a:endParaRPr lang="en-US" altLang="en-US" sz="2400" b="0">
                <a:latin typeface="Arial" panose="020B0604020202020204" pitchFamily="34" charset="0"/>
                <a:ea typeface="Calibri" panose="020F0502020204030204" pitchFamily="34" charset="0"/>
                <a:cs typeface="Arial" panose="020B0604020202020204" pitchFamily="34" charset="0"/>
              </a:endParaRPr>
            </a:p>
            <a:p>
              <a:pPr>
                <a:spcBef>
                  <a:spcPct val="0"/>
                </a:spcBef>
                <a:buClrTx/>
                <a:buSzTx/>
                <a:buFontTx/>
                <a:buNone/>
              </a:pPr>
              <a:endParaRPr lang="en-US" altLang="en-US" sz="1800" b="0">
                <a:latin typeface="Arial" panose="020B0604020202020204" pitchFamily="34" charset="0"/>
                <a:ea typeface="Calibri" panose="020F0502020204030204" pitchFamily="34" charset="0"/>
                <a:cs typeface="Arial" panose="020B0604020202020204" pitchFamily="34" charset="0"/>
              </a:endParaRPr>
            </a:p>
          </p:txBody>
        </p:sp>
        <p:cxnSp>
          <p:nvCxnSpPr>
            <p:cNvPr id="19" name="AutoShape 27"/>
            <p:cNvCxnSpPr>
              <a:cxnSpLocks noChangeShapeType="1"/>
            </p:cNvCxnSpPr>
            <p:nvPr/>
          </p:nvCxnSpPr>
          <p:spPr bwMode="auto">
            <a:xfrm flipV="1">
              <a:off x="3520" y="400"/>
              <a:ext cx="950" cy="36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20" name="AutoShape 26"/>
            <p:cNvCxnSpPr>
              <a:cxnSpLocks noChangeShapeType="1"/>
            </p:cNvCxnSpPr>
            <p:nvPr/>
          </p:nvCxnSpPr>
          <p:spPr bwMode="auto">
            <a:xfrm>
              <a:off x="7483" y="386"/>
              <a:ext cx="896" cy="393"/>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21" name="Text Box 25"/>
            <p:cNvSpPr txBox="1">
              <a:spLocks noChangeArrowheads="1"/>
            </p:cNvSpPr>
            <p:nvPr/>
          </p:nvSpPr>
          <p:spPr bwMode="auto">
            <a:xfrm>
              <a:off x="1527" y="3539"/>
              <a:ext cx="1731" cy="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600" dirty="0">
                  <a:latin typeface="Arial" panose="020B0604020202020204" pitchFamily="34" charset="0"/>
                  <a:ea typeface="Calibri" panose="020F0502020204030204" pitchFamily="34" charset="0"/>
                  <a:cs typeface="Arial" panose="020B0604020202020204" pitchFamily="34" charset="0"/>
                </a:rPr>
                <a:t>За межами зони відповідності</a:t>
              </a:r>
              <a:endParaRPr lang="en-US" alt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22" name="Text Box 24"/>
            <p:cNvSpPr txBox="1">
              <a:spLocks noChangeArrowheads="1"/>
            </p:cNvSpPr>
            <p:nvPr/>
          </p:nvSpPr>
          <p:spPr bwMode="auto">
            <a:xfrm>
              <a:off x="8716" y="3539"/>
              <a:ext cx="1755"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600" dirty="0">
                  <a:latin typeface="Arial" panose="020B0604020202020204" pitchFamily="34" charset="0"/>
                  <a:ea typeface="Calibri" panose="020F0502020204030204" pitchFamily="34" charset="0"/>
                  <a:cs typeface="Arial" panose="020B0604020202020204" pitchFamily="34" charset="0"/>
                </a:rPr>
                <a:t>За межами зони відповідності</a:t>
              </a:r>
              <a:endParaRPr lang="en-US" alt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23" name="Text Box 23"/>
            <p:cNvSpPr txBox="1">
              <a:spLocks noChangeArrowheads="1"/>
            </p:cNvSpPr>
            <p:nvPr/>
          </p:nvSpPr>
          <p:spPr bwMode="auto">
            <a:xfrm>
              <a:off x="5450" y="3537"/>
              <a:ext cx="1169" cy="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600" dirty="0">
                  <a:latin typeface="Arial" panose="020B0604020202020204" pitchFamily="34" charset="0"/>
                  <a:ea typeface="Calibri" panose="020F0502020204030204" pitchFamily="34" charset="0"/>
                  <a:cs typeface="Arial" panose="020B0604020202020204" pitchFamily="34" charset="0"/>
                </a:rPr>
                <a:t>Зона відповідності</a:t>
              </a:r>
              <a:endParaRPr lang="en-US" altLang="en-US" sz="1600" dirty="0">
                <a:latin typeface="Arial" panose="020B0604020202020204" pitchFamily="34" charset="0"/>
                <a:ea typeface="Calibri" panose="020F0502020204030204" pitchFamily="34" charset="0"/>
                <a:cs typeface="Arial" panose="020B0604020202020204" pitchFamily="34" charset="0"/>
              </a:endParaRPr>
            </a:p>
          </p:txBody>
        </p:sp>
        <p:cxnSp>
          <p:nvCxnSpPr>
            <p:cNvPr id="24" name="AutoShape 22"/>
            <p:cNvCxnSpPr>
              <a:cxnSpLocks noChangeShapeType="1"/>
            </p:cNvCxnSpPr>
            <p:nvPr/>
          </p:nvCxnSpPr>
          <p:spPr bwMode="auto">
            <a:xfrm>
              <a:off x="5450" y="3354"/>
              <a:ext cx="1169" cy="0"/>
            </a:xfrm>
            <a:prstGeom prst="straightConnector1">
              <a:avLst/>
            </a:prstGeom>
            <a:noFill/>
            <a:ln w="76200">
              <a:solidFill>
                <a:srgbClr val="00B050"/>
              </a:solidFill>
              <a:round/>
              <a:headEnd/>
              <a:tailEnd/>
            </a:ln>
            <a:extLst>
              <a:ext uri="{909E8E84-426E-40DD-AFC4-6F175D3DCCD1}">
                <a14:hiddenFill xmlns:a14="http://schemas.microsoft.com/office/drawing/2010/main">
                  <a:noFill/>
                </a14:hiddenFill>
              </a:ext>
            </a:extLst>
          </p:spPr>
        </p:cxnSp>
        <p:cxnSp>
          <p:nvCxnSpPr>
            <p:cNvPr id="25" name="AutoShape 21"/>
            <p:cNvCxnSpPr>
              <a:cxnSpLocks noChangeShapeType="1"/>
            </p:cNvCxnSpPr>
            <p:nvPr/>
          </p:nvCxnSpPr>
          <p:spPr bwMode="auto">
            <a:xfrm flipV="1">
              <a:off x="4470" y="385"/>
              <a:ext cx="3012" cy="1"/>
            </a:xfrm>
            <a:prstGeom prst="straightConnector1">
              <a:avLst/>
            </a:prstGeom>
            <a:noFill/>
            <a:ln w="76200">
              <a:solidFill>
                <a:srgbClr val="00B050"/>
              </a:solidFill>
              <a:round/>
              <a:headEnd/>
              <a:tailEnd/>
            </a:ln>
            <a:extLst>
              <a:ext uri="{909E8E84-426E-40DD-AFC4-6F175D3DCCD1}">
                <a14:hiddenFill xmlns:a14="http://schemas.microsoft.com/office/drawing/2010/main">
                  <a:noFill/>
                </a14:hiddenFill>
              </a:ext>
            </a:extLst>
          </p:spPr>
        </p:cxnSp>
        <p:cxnSp>
          <p:nvCxnSpPr>
            <p:cNvPr id="26" name="AutoShape 20"/>
            <p:cNvCxnSpPr>
              <a:cxnSpLocks noChangeShapeType="1"/>
            </p:cNvCxnSpPr>
            <p:nvPr/>
          </p:nvCxnSpPr>
          <p:spPr bwMode="auto">
            <a:xfrm>
              <a:off x="7483" y="385"/>
              <a:ext cx="2279" cy="1"/>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27" name="AutoShape 19"/>
            <p:cNvCxnSpPr>
              <a:cxnSpLocks noChangeShapeType="1"/>
            </p:cNvCxnSpPr>
            <p:nvPr/>
          </p:nvCxnSpPr>
          <p:spPr bwMode="auto">
            <a:xfrm flipV="1">
              <a:off x="2126" y="387"/>
              <a:ext cx="2344" cy="13"/>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28" name="AutoShape 18"/>
            <p:cNvCxnSpPr>
              <a:cxnSpLocks noChangeShapeType="1"/>
            </p:cNvCxnSpPr>
            <p:nvPr/>
          </p:nvCxnSpPr>
          <p:spPr bwMode="auto">
            <a:xfrm>
              <a:off x="8580" y="3354"/>
              <a:ext cx="1389" cy="0"/>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29" name="AutoShape 17"/>
            <p:cNvCxnSpPr>
              <a:cxnSpLocks noChangeShapeType="1"/>
            </p:cNvCxnSpPr>
            <p:nvPr/>
          </p:nvCxnSpPr>
          <p:spPr bwMode="auto">
            <a:xfrm>
              <a:off x="2126" y="3354"/>
              <a:ext cx="1362" cy="1"/>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30" name="AutoShape 16"/>
            <p:cNvCxnSpPr>
              <a:cxnSpLocks noChangeShapeType="1"/>
            </p:cNvCxnSpPr>
            <p:nvPr/>
          </p:nvCxnSpPr>
          <p:spPr bwMode="auto">
            <a:xfrm flipV="1">
              <a:off x="3488" y="3354"/>
              <a:ext cx="1962" cy="1"/>
            </a:xfrm>
            <a:prstGeom prst="straightConnector1">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31" name="AutoShape 15"/>
            <p:cNvCxnSpPr>
              <a:cxnSpLocks noChangeShapeType="1"/>
            </p:cNvCxnSpPr>
            <p:nvPr/>
          </p:nvCxnSpPr>
          <p:spPr bwMode="auto">
            <a:xfrm flipV="1">
              <a:off x="6620" y="3354"/>
              <a:ext cx="1960" cy="1"/>
            </a:xfrm>
            <a:prstGeom prst="straightConnector1">
              <a:avLst/>
            </a:prstGeom>
            <a:noFill/>
            <a:ln w="76200">
              <a:solidFill>
                <a:srgbClr val="FFFF00"/>
              </a:solidFill>
              <a:round/>
              <a:headEnd/>
              <a:tailEnd/>
            </a:ln>
            <a:extLst>
              <a:ext uri="{909E8E84-426E-40DD-AFC4-6F175D3DCCD1}">
                <a14:hiddenFill xmlns:a14="http://schemas.microsoft.com/office/drawing/2010/main">
                  <a:noFill/>
                </a14:hiddenFill>
              </a:ext>
            </a:extLst>
          </p:spPr>
        </p:cxnSp>
        <p:sp>
          <p:nvSpPr>
            <p:cNvPr id="32" name="Text Box 14"/>
            <p:cNvSpPr txBox="1">
              <a:spLocks noChangeArrowheads="1"/>
            </p:cNvSpPr>
            <p:nvPr/>
          </p:nvSpPr>
          <p:spPr bwMode="auto">
            <a:xfrm>
              <a:off x="3394" y="3539"/>
              <a:ext cx="1977"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600" dirty="0">
                  <a:latin typeface="Arial" panose="020B0604020202020204" pitchFamily="34" charset="0"/>
                  <a:ea typeface="Calibri" panose="020F0502020204030204" pitchFamily="34" charset="0"/>
                  <a:cs typeface="Arial" panose="020B0604020202020204" pitchFamily="34" charset="0"/>
                </a:rPr>
                <a:t>Зона невизначеності</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sp>
          <p:nvSpPr>
            <p:cNvPr id="33" name="Text Box 13"/>
            <p:cNvSpPr txBox="1">
              <a:spLocks noChangeArrowheads="1"/>
            </p:cNvSpPr>
            <p:nvPr/>
          </p:nvSpPr>
          <p:spPr bwMode="auto">
            <a:xfrm>
              <a:off x="6714" y="3537"/>
              <a:ext cx="2097"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uk-UA" altLang="en-US" sz="1600" dirty="0">
                  <a:latin typeface="Arial" panose="020B0604020202020204" pitchFamily="34" charset="0"/>
                  <a:ea typeface="Calibri" panose="020F0502020204030204" pitchFamily="34" charset="0"/>
                  <a:cs typeface="Arial" panose="020B0604020202020204" pitchFamily="34" charset="0"/>
                </a:rPr>
                <a:t>Зона невизначеності</a:t>
              </a:r>
              <a:endParaRPr lang="en-US" altLang="en-US" sz="1800" dirty="0">
                <a:latin typeface="Arial" panose="020B0604020202020204" pitchFamily="34" charset="0"/>
                <a:ea typeface="Calibri" panose="020F0502020204030204" pitchFamily="34" charset="0"/>
                <a:cs typeface="Arial" panose="020B0604020202020204" pitchFamily="34" charset="0"/>
              </a:endParaRPr>
            </a:p>
          </p:txBody>
        </p:sp>
        <p:cxnSp>
          <p:nvCxnSpPr>
            <p:cNvPr id="34" name="AutoShape 12"/>
            <p:cNvCxnSpPr>
              <a:cxnSpLocks noChangeShapeType="1"/>
            </p:cNvCxnSpPr>
            <p:nvPr/>
          </p:nvCxnSpPr>
          <p:spPr bwMode="auto">
            <a:xfrm>
              <a:off x="4468" y="-314"/>
              <a:ext cx="0" cy="352"/>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5" name="AutoShape 11"/>
            <p:cNvCxnSpPr>
              <a:cxnSpLocks noChangeShapeType="1"/>
            </p:cNvCxnSpPr>
            <p:nvPr/>
          </p:nvCxnSpPr>
          <p:spPr bwMode="auto">
            <a:xfrm>
              <a:off x="7481" y="-314"/>
              <a:ext cx="1" cy="352"/>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6" name="AutoShape 10"/>
            <p:cNvCxnSpPr>
              <a:cxnSpLocks noChangeShapeType="1"/>
            </p:cNvCxnSpPr>
            <p:nvPr/>
          </p:nvCxnSpPr>
          <p:spPr bwMode="auto">
            <a:xfrm>
              <a:off x="3258" y="4115"/>
              <a:ext cx="1" cy="1"/>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7" name="AutoShape 9"/>
            <p:cNvCxnSpPr>
              <a:cxnSpLocks noChangeShapeType="1"/>
            </p:cNvCxnSpPr>
            <p:nvPr/>
          </p:nvCxnSpPr>
          <p:spPr bwMode="auto">
            <a:xfrm>
              <a:off x="3488" y="3355"/>
              <a:ext cx="1" cy="54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8" name="AutoShape 8"/>
            <p:cNvCxnSpPr>
              <a:cxnSpLocks noChangeShapeType="1"/>
            </p:cNvCxnSpPr>
            <p:nvPr/>
          </p:nvCxnSpPr>
          <p:spPr bwMode="auto">
            <a:xfrm>
              <a:off x="5450" y="3355"/>
              <a:ext cx="1" cy="62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9" name="AutoShape 7"/>
            <p:cNvCxnSpPr>
              <a:cxnSpLocks noChangeShapeType="1"/>
            </p:cNvCxnSpPr>
            <p:nvPr/>
          </p:nvCxnSpPr>
          <p:spPr bwMode="auto">
            <a:xfrm>
              <a:off x="6617" y="3355"/>
              <a:ext cx="2" cy="62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40" name="AutoShape 6"/>
            <p:cNvCxnSpPr>
              <a:cxnSpLocks noChangeShapeType="1"/>
            </p:cNvCxnSpPr>
            <p:nvPr/>
          </p:nvCxnSpPr>
          <p:spPr bwMode="auto">
            <a:xfrm>
              <a:off x="8578" y="3355"/>
              <a:ext cx="2" cy="552"/>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41" name="Text Box 5"/>
            <p:cNvSpPr txBox="1">
              <a:spLocks noChangeArrowheads="1"/>
            </p:cNvSpPr>
            <p:nvPr/>
          </p:nvSpPr>
          <p:spPr bwMode="auto">
            <a:xfrm>
              <a:off x="3742" y="2822"/>
              <a:ext cx="629"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200">
                  <a:latin typeface="Arial" panose="020B0604020202020204" pitchFamily="34" charset="0"/>
                  <a:ea typeface="Calibri" panose="020F0502020204030204" pitchFamily="34" charset="0"/>
                  <a:cs typeface="Arial" panose="020B0604020202020204" pitchFamily="34" charset="0"/>
                </a:rPr>
                <a:t>U(E)</a:t>
              </a:r>
              <a:endParaRPr lang="en-US" altLang="en-US" sz="1200" b="0">
                <a:latin typeface="Arial" panose="020B0604020202020204" pitchFamily="34" charset="0"/>
                <a:ea typeface="Calibri" panose="020F0502020204030204" pitchFamily="34" charset="0"/>
                <a:cs typeface="Arial" panose="020B0604020202020204" pitchFamily="34" charset="0"/>
              </a:endParaRPr>
            </a:p>
          </p:txBody>
        </p:sp>
        <p:sp>
          <p:nvSpPr>
            <p:cNvPr id="42" name="Text Box 4"/>
            <p:cNvSpPr txBox="1">
              <a:spLocks noChangeArrowheads="1"/>
            </p:cNvSpPr>
            <p:nvPr/>
          </p:nvSpPr>
          <p:spPr bwMode="auto">
            <a:xfrm>
              <a:off x="4556" y="2822"/>
              <a:ext cx="630"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200">
                  <a:latin typeface="Arial" panose="020B0604020202020204" pitchFamily="34" charset="0"/>
                  <a:ea typeface="Calibri" panose="020F0502020204030204" pitchFamily="34" charset="0"/>
                  <a:cs typeface="Arial" panose="020B0604020202020204" pitchFamily="34" charset="0"/>
                </a:rPr>
                <a:t>U(E)</a:t>
              </a:r>
              <a:endParaRPr lang="en-US" altLang="en-US" sz="1200" b="0">
                <a:latin typeface="Arial" panose="020B0604020202020204" pitchFamily="34" charset="0"/>
                <a:ea typeface="Calibri" panose="020F0502020204030204" pitchFamily="34" charset="0"/>
                <a:cs typeface="Arial" panose="020B0604020202020204" pitchFamily="34" charset="0"/>
              </a:endParaRPr>
            </a:p>
          </p:txBody>
        </p:sp>
        <p:sp>
          <p:nvSpPr>
            <p:cNvPr id="43" name="Text Box 3"/>
            <p:cNvSpPr txBox="1">
              <a:spLocks noChangeArrowheads="1"/>
            </p:cNvSpPr>
            <p:nvPr/>
          </p:nvSpPr>
          <p:spPr bwMode="auto">
            <a:xfrm>
              <a:off x="6853" y="2822"/>
              <a:ext cx="63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200">
                  <a:latin typeface="Arial" panose="020B0604020202020204" pitchFamily="34" charset="0"/>
                  <a:ea typeface="Calibri" panose="020F0502020204030204" pitchFamily="34" charset="0"/>
                  <a:cs typeface="Arial" panose="020B0604020202020204" pitchFamily="34" charset="0"/>
                </a:rPr>
                <a:t>U(E)</a:t>
              </a:r>
              <a:endParaRPr lang="en-US" altLang="en-US" sz="1200" b="0">
                <a:latin typeface="Arial" panose="020B0604020202020204" pitchFamily="34" charset="0"/>
                <a:ea typeface="Calibri" panose="020F0502020204030204" pitchFamily="34" charset="0"/>
                <a:cs typeface="Arial" panose="020B0604020202020204" pitchFamily="34" charset="0"/>
              </a:endParaRPr>
            </a:p>
          </p:txBody>
        </p:sp>
        <p:sp>
          <p:nvSpPr>
            <p:cNvPr id="44" name="Text Box 2"/>
            <p:cNvSpPr txBox="1">
              <a:spLocks noChangeArrowheads="1"/>
            </p:cNvSpPr>
            <p:nvPr/>
          </p:nvSpPr>
          <p:spPr bwMode="auto">
            <a:xfrm>
              <a:off x="7677" y="2822"/>
              <a:ext cx="63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200">
                  <a:latin typeface="Arial" panose="020B0604020202020204" pitchFamily="34" charset="0"/>
                  <a:ea typeface="Calibri" panose="020F0502020204030204" pitchFamily="34" charset="0"/>
                  <a:cs typeface="Arial" panose="020B0604020202020204" pitchFamily="34" charset="0"/>
                </a:rPr>
                <a:t>U(E)</a:t>
              </a:r>
              <a:endParaRPr lang="en-US" altLang="en-US" sz="1200" b="0">
                <a:latin typeface="Arial" panose="020B0604020202020204" pitchFamily="34" charset="0"/>
                <a:ea typeface="Calibri" panose="020F0502020204030204" pitchFamily="34" charset="0"/>
                <a:cs typeface="Arial" panose="020B0604020202020204" pitchFamily="34" charset="0"/>
              </a:endParaRPr>
            </a:p>
          </p:txBody>
        </p:sp>
      </p:grpSp>
      <p:sp>
        <p:nvSpPr>
          <p:cNvPr id="45" name="Rectangle 2"/>
          <p:cNvSpPr>
            <a:spLocks noChangeArrowheads="1"/>
          </p:cNvSpPr>
          <p:nvPr/>
        </p:nvSpPr>
        <p:spPr bwMode="auto">
          <a:xfrm>
            <a:off x="3210521" y="252536"/>
            <a:ext cx="5440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a:t>Рішення щодо відповідності в законодавчій метрології </a:t>
            </a:r>
            <a:endParaRPr lang="en-US" altLang="en-US" sz="2400" dirty="0"/>
          </a:p>
        </p:txBody>
      </p:sp>
      <p:sp>
        <p:nvSpPr>
          <p:cNvPr id="46" name="Rounded Rectangle 45"/>
          <p:cNvSpPr/>
          <p:nvPr/>
        </p:nvSpPr>
        <p:spPr>
          <a:xfrm>
            <a:off x="3440720" y="164667"/>
            <a:ext cx="4953000" cy="10500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7" name="AutoShape 36"/>
          <p:cNvCxnSpPr>
            <a:cxnSpLocks noChangeShapeType="1"/>
          </p:cNvCxnSpPr>
          <p:nvPr/>
        </p:nvCxnSpPr>
        <p:spPr bwMode="auto">
          <a:xfrm>
            <a:off x="7261039" y="2710984"/>
            <a:ext cx="55563" cy="1639887"/>
          </a:xfrm>
          <a:prstGeom prst="straightConnector1">
            <a:avLst/>
          </a:prstGeom>
          <a:noFill/>
          <a:ln w="155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8" name="Straight Connector 47"/>
          <p:cNvCxnSpPr/>
          <p:nvPr/>
        </p:nvCxnSpPr>
        <p:spPr>
          <a:xfrm flipV="1">
            <a:off x="3773302" y="3030071"/>
            <a:ext cx="3444875"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781239" y="3269784"/>
            <a:ext cx="974725" cy="384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AutoShape 21"/>
          <p:cNvCxnSpPr>
            <a:cxnSpLocks noChangeShapeType="1"/>
          </p:cNvCxnSpPr>
          <p:nvPr/>
        </p:nvCxnSpPr>
        <p:spPr bwMode="auto">
          <a:xfrm flipV="1">
            <a:off x="4913127" y="2823696"/>
            <a:ext cx="2133600" cy="4763"/>
          </a:xfrm>
          <a:prstGeom prst="straightConnector1">
            <a:avLst/>
          </a:prstGeom>
          <a:noFill/>
          <a:ln w="76200">
            <a:solidFill>
              <a:srgbClr val="00B05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712495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900206"/>
            <a:ext cx="11766176"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t>Розширена невизначеність (з рівнем довіри </a:t>
            </a:r>
            <a:r>
              <a:rPr lang="en-US" altLang="en-US" sz="2800" dirty="0" smtClean="0"/>
              <a:t>k=2</a:t>
            </a:r>
            <a:r>
              <a:rPr lang="uk-UA" altLang="en-US" sz="2800" dirty="0" smtClean="0"/>
              <a:t>), </a:t>
            </a:r>
            <a:r>
              <a:rPr lang="ru-RU" altLang="en-US" sz="2800" dirty="0" err="1"/>
              <a:t>пов'язана</a:t>
            </a:r>
            <a:r>
              <a:rPr lang="ru-RU" altLang="en-US" sz="2800" dirty="0"/>
              <a:t> з </a:t>
            </a:r>
            <a:r>
              <a:rPr lang="ru-RU" altLang="en-US" sz="2800" dirty="0" err="1"/>
              <a:t>засобами</a:t>
            </a:r>
            <a:r>
              <a:rPr lang="ru-RU" altLang="en-US" sz="2800" dirty="0"/>
              <a:t> </a:t>
            </a:r>
            <a:r>
              <a:rPr lang="ru-RU" altLang="en-US" sz="2800" dirty="0" err="1"/>
              <a:t>вимірювальної</a:t>
            </a:r>
            <a:r>
              <a:rPr lang="ru-RU" altLang="en-US" sz="2800" dirty="0"/>
              <a:t> </a:t>
            </a:r>
            <a:r>
              <a:rPr lang="ru-RU" altLang="en-US" sz="2800" dirty="0" err="1" smtClean="0"/>
              <a:t>техніки</a:t>
            </a:r>
            <a:r>
              <a:rPr lang="ru-RU" altLang="en-US" sz="2800" dirty="0" smtClean="0"/>
              <a:t> та методами </a:t>
            </a:r>
            <a:r>
              <a:rPr lang="ru-RU" altLang="en-US" sz="2800" dirty="0" err="1" smtClean="0"/>
              <a:t>випробування</a:t>
            </a:r>
            <a:r>
              <a:rPr lang="ru-RU" altLang="en-US" sz="2800" dirty="0" smtClean="0"/>
              <a:t>, </a:t>
            </a:r>
            <a:r>
              <a:rPr lang="ru-RU" altLang="en-US" sz="2800" dirty="0" err="1" smtClean="0"/>
              <a:t>які</a:t>
            </a:r>
            <a:r>
              <a:rPr lang="ru-RU" altLang="en-US" sz="2800" dirty="0" smtClean="0"/>
              <a:t> </a:t>
            </a:r>
            <a:r>
              <a:rPr lang="ru-RU" altLang="en-US" sz="2800" dirty="0" err="1" smtClean="0"/>
              <a:t>застосовуються</a:t>
            </a:r>
            <a:r>
              <a:rPr lang="ru-RU" altLang="en-US" sz="2800" dirty="0" smtClean="0"/>
              <a:t> для </a:t>
            </a:r>
            <a:r>
              <a:rPr lang="ru-RU" altLang="en-US" sz="2800" dirty="0" err="1" smtClean="0"/>
              <a:t>визначення</a:t>
            </a:r>
            <a:r>
              <a:rPr lang="ru-RU" altLang="en-US" sz="2800" dirty="0" smtClean="0"/>
              <a:t> </a:t>
            </a:r>
            <a:r>
              <a:rPr lang="ru-RU" altLang="en-US" sz="2800" dirty="0" err="1" smtClean="0"/>
              <a:t>вмісту</a:t>
            </a:r>
            <a:r>
              <a:rPr lang="ru-RU" altLang="en-US" sz="2800" dirty="0" smtClean="0"/>
              <a:t> товару, </a:t>
            </a:r>
            <a:r>
              <a:rPr lang="ru-RU" altLang="en-US" sz="2800" dirty="0">
                <a:solidFill>
                  <a:srgbClr val="7030A0"/>
                </a:solidFill>
              </a:rPr>
              <a:t>не повинна </a:t>
            </a:r>
            <a:r>
              <a:rPr lang="ru-RU" altLang="en-US" sz="2800" dirty="0" err="1">
                <a:solidFill>
                  <a:srgbClr val="7030A0"/>
                </a:solidFill>
              </a:rPr>
              <a:t>перевищувати</a:t>
            </a:r>
            <a:r>
              <a:rPr lang="ru-RU" altLang="en-US" sz="2800" dirty="0">
                <a:solidFill>
                  <a:srgbClr val="7030A0"/>
                </a:solidFill>
              </a:rPr>
              <a:t> </a:t>
            </a:r>
            <a:r>
              <a:rPr lang="en-US" altLang="en-US" sz="2800" dirty="0">
                <a:solidFill>
                  <a:srgbClr val="7030A0"/>
                </a:solidFill>
              </a:rPr>
              <a:t>0.2 T. </a:t>
            </a:r>
          </a:p>
          <a:p>
            <a:pPr algn="ctr"/>
            <a:r>
              <a:rPr lang="uk-UA" altLang="en-US" sz="2800" dirty="0" smtClean="0">
                <a:solidFill>
                  <a:srgbClr val="FF0000"/>
                </a:solidFill>
              </a:rPr>
              <a:t>Приклади джерел невизначеності </a:t>
            </a:r>
            <a:r>
              <a:rPr lang="en-US" altLang="en-US" sz="2800" dirty="0" smtClean="0">
                <a:solidFill>
                  <a:srgbClr val="FF0000"/>
                </a:solidFill>
              </a:rPr>
              <a:t>“</a:t>
            </a:r>
            <a:r>
              <a:rPr lang="en-US" altLang="en-US" sz="2800" dirty="0">
                <a:solidFill>
                  <a:srgbClr val="FF0000"/>
                </a:solidFill>
              </a:rPr>
              <a:t>I</a:t>
            </a:r>
            <a:r>
              <a:rPr lang="en-US" altLang="en-US" sz="2800" dirty="0" smtClean="0">
                <a:solidFill>
                  <a:srgbClr val="FF0000"/>
                </a:solidFill>
              </a:rPr>
              <a:t>”:</a:t>
            </a:r>
            <a:endParaRPr lang="en-US" altLang="en-US" sz="2800" dirty="0">
              <a:solidFill>
                <a:srgbClr val="FF0000"/>
              </a:solidFill>
            </a:endParaRPr>
          </a:p>
          <a:p>
            <a:pPr algn="ctr"/>
            <a:endParaRPr lang="en-US" altLang="en-US" sz="1000" dirty="0">
              <a:solidFill>
                <a:srgbClr val="FF0000"/>
              </a:solidFill>
            </a:endParaRPr>
          </a:p>
          <a:p>
            <a:pPr algn="just"/>
            <a:r>
              <a:rPr lang="en-US" altLang="en-US" sz="2800" dirty="0"/>
              <a:t>1</a:t>
            </a:r>
            <a:r>
              <a:rPr lang="en-US" altLang="en-US" sz="2800" dirty="0" smtClean="0"/>
              <a:t>.</a:t>
            </a:r>
            <a:r>
              <a:rPr lang="uk-UA" altLang="en-US" sz="2800" dirty="0" smtClean="0"/>
              <a:t> максимально допустима похибка та повторюваність при зважуванні, неточність засобів вимірювальної техніки;</a:t>
            </a:r>
          </a:p>
          <a:p>
            <a:pPr algn="just"/>
            <a:r>
              <a:rPr lang="en-US" altLang="en-US" sz="2800" dirty="0" smtClean="0"/>
              <a:t>2.</a:t>
            </a:r>
            <a:r>
              <a:rPr lang="uk-UA" altLang="en-US" sz="2800" dirty="0" smtClean="0"/>
              <a:t> неоднорідність пакувального матеріалу та неточності у визначенні густини, спричинених різною кількістю твердих речовин у рідині або зміною температури.</a:t>
            </a:r>
            <a:r>
              <a:rPr lang="en-US" altLang="en-US" sz="2800" dirty="0" smtClean="0"/>
              <a:t> </a:t>
            </a:r>
          </a:p>
          <a:p>
            <a:pPr algn="just"/>
            <a:r>
              <a:rPr lang="en-US" altLang="en-US" sz="2800" dirty="0"/>
              <a:t>3. </a:t>
            </a:r>
            <a:r>
              <a:rPr lang="uk-UA" altLang="en-US" sz="2800" dirty="0" smtClean="0"/>
              <a:t>наближення показників</a:t>
            </a:r>
            <a:r>
              <a:rPr lang="en-US" altLang="en-US" sz="2800" dirty="0" smtClean="0"/>
              <a:t>; </a:t>
            </a:r>
            <a:endParaRPr lang="en-US" altLang="en-US" sz="2800" dirty="0"/>
          </a:p>
        </p:txBody>
      </p:sp>
      <p:sp>
        <p:nvSpPr>
          <p:cNvPr id="3" name="Title 1"/>
          <p:cNvSpPr txBox="1">
            <a:spLocks/>
          </p:cNvSpPr>
          <p:nvPr/>
        </p:nvSpPr>
        <p:spPr bwMode="auto">
          <a:xfrm>
            <a:off x="2759446" y="309656"/>
            <a:ext cx="670448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uk-UA" altLang="en-US" sz="2800" dirty="0" smtClean="0">
                <a:latin typeface="Arial" panose="020B0604020202020204" pitchFamily="34" charset="0"/>
              </a:rPr>
              <a:t>Невизначеність</a:t>
            </a:r>
            <a:r>
              <a:rPr lang="en-GB" altLang="en-US" sz="2800" dirty="0" smtClean="0">
                <a:latin typeface="Arial" panose="020B0604020202020204" pitchFamily="34" charset="0"/>
              </a:rPr>
              <a:t> </a:t>
            </a:r>
            <a:r>
              <a:rPr lang="en-US" altLang="en-US" sz="2800" dirty="0">
                <a:latin typeface="Arial" panose="020B0604020202020204" pitchFamily="34" charset="0"/>
                <a:cs typeface="Arial" panose="020B0604020202020204" pitchFamily="34" charset="0"/>
              </a:rPr>
              <a:t>[12] </a:t>
            </a:r>
          </a:p>
        </p:txBody>
      </p:sp>
    </p:spTree>
    <p:extLst>
      <p:ext uri="{BB962C8B-B14F-4D97-AF65-F5344CB8AC3E}">
        <p14:creationId xmlns:p14="http://schemas.microsoft.com/office/powerpoint/2010/main" val="962056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70965" y="726514"/>
            <a:ext cx="1142103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en-US" altLang="en-US" sz="2800" dirty="0" smtClean="0"/>
              <a:t>4</a:t>
            </a:r>
            <a:r>
              <a:rPr lang="en-US" altLang="en-US" sz="2800" dirty="0"/>
              <a:t>. </a:t>
            </a:r>
            <a:r>
              <a:rPr lang="uk-UA" altLang="en-US" sz="2800" dirty="0" smtClean="0"/>
              <a:t>заокруглення при нульовому показнику </a:t>
            </a:r>
            <a:r>
              <a:rPr lang="en-US" altLang="en-US" sz="2800" dirty="0" smtClean="0"/>
              <a:t>(</a:t>
            </a:r>
            <a:r>
              <a:rPr lang="uk-UA" altLang="en-US" sz="2800" dirty="0" smtClean="0"/>
              <a:t>визначення маси тари</a:t>
            </a:r>
            <a:r>
              <a:rPr lang="en-US" altLang="en-US" sz="2800" dirty="0" smtClean="0"/>
              <a:t> </a:t>
            </a:r>
            <a:r>
              <a:rPr lang="uk-UA" altLang="en-US" sz="2800" dirty="0" smtClean="0"/>
              <a:t>сита</a:t>
            </a:r>
            <a:r>
              <a:rPr lang="en-US" altLang="en-US" sz="2800" dirty="0" smtClean="0"/>
              <a:t>); </a:t>
            </a:r>
            <a:endParaRPr lang="en-US" altLang="en-US" sz="2800" dirty="0"/>
          </a:p>
          <a:p>
            <a:r>
              <a:rPr lang="en-US" altLang="en-US" sz="2800" dirty="0"/>
              <a:t>5. </a:t>
            </a:r>
            <a:r>
              <a:rPr lang="uk-UA" altLang="en-US" sz="2800" dirty="0" smtClean="0"/>
              <a:t>повторюваність</a:t>
            </a:r>
            <a:r>
              <a:rPr lang="en-US" altLang="en-US" sz="2800" dirty="0" smtClean="0"/>
              <a:t>; </a:t>
            </a:r>
            <a:endParaRPr lang="en-US" altLang="en-US" sz="2800" dirty="0"/>
          </a:p>
          <a:p>
            <a:r>
              <a:rPr lang="en-US" altLang="en-US" sz="2800" dirty="0"/>
              <a:t>6. </a:t>
            </a:r>
            <a:r>
              <a:rPr lang="ru-RU" altLang="en-US" sz="2800" dirty="0" err="1" smtClean="0"/>
              <a:t>ексцентричне</a:t>
            </a:r>
            <a:r>
              <a:rPr lang="ru-RU" altLang="en-US" sz="2800" dirty="0" smtClean="0"/>
              <a:t> </a:t>
            </a:r>
            <a:r>
              <a:rPr lang="ru-RU" altLang="en-US" sz="2800" dirty="0" err="1"/>
              <a:t>навантаження</a:t>
            </a:r>
            <a:r>
              <a:rPr lang="en-US" altLang="en-US" sz="2800" dirty="0" smtClean="0"/>
              <a:t>; </a:t>
            </a:r>
            <a:endParaRPr lang="en-US" altLang="en-US" sz="2800" dirty="0"/>
          </a:p>
          <a:p>
            <a:r>
              <a:rPr lang="en-US" altLang="en-US" sz="2800" dirty="0"/>
              <a:t>7. </a:t>
            </a:r>
            <a:r>
              <a:rPr lang="uk-UA" altLang="en-US" sz="2800" dirty="0" smtClean="0"/>
              <a:t>вода та/ або продукт на ситі</a:t>
            </a:r>
            <a:r>
              <a:rPr lang="en-US" altLang="en-US" sz="2800" dirty="0" smtClean="0"/>
              <a:t> (</a:t>
            </a:r>
            <a:r>
              <a:rPr lang="uk-UA" altLang="en-US" sz="2800" dirty="0" smtClean="0"/>
              <a:t>без тари</a:t>
            </a:r>
            <a:r>
              <a:rPr lang="en-US" altLang="en-US" sz="2800" dirty="0" smtClean="0"/>
              <a:t>); </a:t>
            </a:r>
            <a:endParaRPr lang="en-US" altLang="en-US" sz="2800" dirty="0"/>
          </a:p>
          <a:p>
            <a:r>
              <a:rPr lang="en-US" altLang="en-US" sz="2800" dirty="0"/>
              <a:t>8. </a:t>
            </a:r>
            <a:r>
              <a:rPr lang="uk-UA" altLang="en-US" sz="2800" dirty="0"/>
              <a:t>вода та/ або продукт на ситі</a:t>
            </a:r>
            <a:r>
              <a:rPr lang="en-US" altLang="en-US" sz="2800" dirty="0"/>
              <a:t> </a:t>
            </a:r>
            <a:r>
              <a:rPr lang="en-US" altLang="en-US" sz="2800" dirty="0" smtClean="0"/>
              <a:t>(</a:t>
            </a:r>
            <a:r>
              <a:rPr lang="uk-UA" altLang="en-US" sz="2800" dirty="0" smtClean="0"/>
              <a:t>коли на одному ситі зважується більше, ніж одна порція);</a:t>
            </a:r>
          </a:p>
          <a:p>
            <a:r>
              <a:rPr lang="en-US" altLang="en-US" sz="2800" dirty="0" smtClean="0"/>
              <a:t>9</a:t>
            </a:r>
            <a:r>
              <a:rPr lang="en-US" altLang="en-US" sz="2800" dirty="0"/>
              <a:t>. </a:t>
            </a:r>
            <a:r>
              <a:rPr lang="uk-UA" altLang="en-US" sz="2800" dirty="0" smtClean="0"/>
              <a:t>сталість температури води у ванній</a:t>
            </a:r>
            <a:r>
              <a:rPr lang="en-US" altLang="en-US" sz="2800" dirty="0" smtClean="0"/>
              <a:t>;</a:t>
            </a:r>
            <a:endParaRPr lang="en-US" altLang="en-US" sz="2800" dirty="0"/>
          </a:p>
          <a:p>
            <a:r>
              <a:rPr lang="en-US" altLang="en-US" sz="2800" dirty="0"/>
              <a:t>10. </a:t>
            </a:r>
            <a:r>
              <a:rPr lang="uk-UA" altLang="en-US" sz="2800" dirty="0" smtClean="0"/>
              <a:t>використання сита за межами зони відповідності</a:t>
            </a:r>
            <a:r>
              <a:rPr lang="en-US" altLang="en-US" sz="2800" dirty="0" smtClean="0"/>
              <a:t>;</a:t>
            </a:r>
            <a:endParaRPr lang="en-US" altLang="en-US" sz="2800" dirty="0"/>
          </a:p>
          <a:p>
            <a:r>
              <a:rPr lang="en-US" altLang="en-US" sz="2800" dirty="0"/>
              <a:t>11. </a:t>
            </a:r>
            <a:r>
              <a:rPr lang="uk-UA" altLang="en-US" sz="2800" dirty="0" smtClean="0"/>
              <a:t>оператор, який здійснює вимірювання</a:t>
            </a:r>
            <a:r>
              <a:rPr lang="en-US" altLang="en-US" sz="2800" dirty="0" smtClean="0"/>
              <a:t>;</a:t>
            </a:r>
            <a:endParaRPr lang="en-US" altLang="en-US" sz="2800" dirty="0"/>
          </a:p>
          <a:p>
            <a:r>
              <a:rPr lang="en-US" altLang="en-US" sz="2800" dirty="0"/>
              <a:t>12. </a:t>
            </a:r>
            <a:r>
              <a:rPr lang="uk-UA" altLang="en-US" sz="2800" dirty="0" smtClean="0"/>
              <a:t>вимірювання</a:t>
            </a:r>
            <a:r>
              <a:rPr lang="en-US" altLang="en-US" sz="2800" dirty="0" smtClean="0"/>
              <a:t>;</a:t>
            </a:r>
            <a:endParaRPr lang="en-US" altLang="en-US" sz="2800" dirty="0"/>
          </a:p>
          <a:p>
            <a:r>
              <a:rPr lang="en-US" altLang="en-US" sz="2800" dirty="0"/>
              <a:t>13. </a:t>
            </a:r>
            <a:r>
              <a:rPr lang="uk-UA" altLang="en-US" sz="2800" dirty="0" smtClean="0"/>
              <a:t>вимірювання кутів</a:t>
            </a:r>
            <a:r>
              <a:rPr lang="en-US" altLang="en-US" sz="2800" dirty="0" smtClean="0"/>
              <a:t>.</a:t>
            </a:r>
            <a:endParaRPr lang="en-US" altLang="en-US" sz="2800" dirty="0"/>
          </a:p>
        </p:txBody>
      </p:sp>
      <p:sp>
        <p:nvSpPr>
          <p:cNvPr id="3" name="Rectangle 2"/>
          <p:cNvSpPr>
            <a:spLocks noChangeArrowheads="1"/>
          </p:cNvSpPr>
          <p:nvPr/>
        </p:nvSpPr>
        <p:spPr bwMode="auto">
          <a:xfrm>
            <a:off x="851273" y="0"/>
            <a:ext cx="1097496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800" dirty="0">
                <a:solidFill>
                  <a:srgbClr val="FF0000"/>
                </a:solidFill>
              </a:rPr>
              <a:t>Приклади джерел невизначеності</a:t>
            </a:r>
            <a:r>
              <a:rPr lang="en-US" altLang="en-US" sz="2800" dirty="0" smtClean="0">
                <a:solidFill>
                  <a:srgbClr val="FF0000"/>
                </a:solidFill>
              </a:rPr>
              <a:t>“II”:</a:t>
            </a:r>
            <a:endParaRPr lang="en-US" altLang="en-US" sz="2800" dirty="0">
              <a:solidFill>
                <a:srgbClr val="FF0000"/>
              </a:solidFill>
            </a:endParaRPr>
          </a:p>
        </p:txBody>
      </p:sp>
    </p:spTree>
    <p:extLst>
      <p:ext uri="{BB962C8B-B14F-4D97-AF65-F5344CB8AC3E}">
        <p14:creationId xmlns:p14="http://schemas.microsoft.com/office/powerpoint/2010/main" val="25965142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09588" y="762000"/>
            <a:ext cx="10772494"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5400" dirty="0" smtClean="0"/>
              <a:t>МАСА</a:t>
            </a:r>
            <a:r>
              <a:rPr lang="en-US" altLang="en-US" sz="5400" dirty="0" smtClean="0"/>
              <a:t>: </a:t>
            </a:r>
            <a:r>
              <a:rPr lang="en-US" altLang="en-US" sz="5400" dirty="0"/>
              <a:t>/ </a:t>
            </a:r>
            <a:r>
              <a:rPr lang="en-US" altLang="en-US" sz="5400" dirty="0" smtClean="0"/>
              <a:t>kg;</a:t>
            </a:r>
            <a:endParaRPr lang="en-US" altLang="en-US" sz="5400" dirty="0"/>
          </a:p>
          <a:p>
            <a:pPr algn="ctr"/>
            <a:r>
              <a:rPr lang="uk-UA" altLang="en-US" sz="5400" dirty="0" smtClean="0"/>
              <a:t>ОБ</a:t>
            </a:r>
            <a:r>
              <a:rPr lang="en-US" altLang="en-US" sz="5400" dirty="0" smtClean="0"/>
              <a:t>'</a:t>
            </a:r>
            <a:r>
              <a:rPr lang="uk-UA" altLang="en-US" sz="5400" dirty="0" smtClean="0"/>
              <a:t>ЄМ</a:t>
            </a:r>
            <a:r>
              <a:rPr lang="en-US" altLang="en-US" sz="5400" dirty="0" smtClean="0"/>
              <a:t>: </a:t>
            </a:r>
            <a:r>
              <a:rPr lang="en-US" altLang="en-US" sz="5400" dirty="0"/>
              <a:t>/ </a:t>
            </a:r>
            <a:r>
              <a:rPr lang="en-US" altLang="en-US" sz="5400" dirty="0" smtClean="0"/>
              <a:t>L; l*;</a:t>
            </a:r>
            <a:endParaRPr lang="en-US" altLang="en-US" sz="5400" dirty="0"/>
          </a:p>
          <a:p>
            <a:pPr algn="ctr"/>
            <a:r>
              <a:rPr lang="uk-UA" altLang="en-US" sz="5400" dirty="0" smtClean="0">
                <a:solidFill>
                  <a:srgbClr val="FF6600"/>
                </a:solidFill>
              </a:rPr>
              <a:t>ТЕМПЕРАТУРА</a:t>
            </a:r>
            <a:r>
              <a:rPr lang="en-US" altLang="en-US" sz="5400" dirty="0" smtClean="0">
                <a:solidFill>
                  <a:srgbClr val="FF6600"/>
                </a:solidFill>
              </a:rPr>
              <a:t>: </a:t>
            </a:r>
            <a:r>
              <a:rPr lang="en-US" altLang="en-US" sz="5400" dirty="0">
                <a:solidFill>
                  <a:srgbClr val="FF6600"/>
                </a:solidFill>
              </a:rPr>
              <a:t>/ K; °C;</a:t>
            </a:r>
          </a:p>
          <a:p>
            <a:pPr algn="ctr"/>
            <a:r>
              <a:rPr lang="uk-UA" altLang="en-US" sz="5400" dirty="0" smtClean="0">
                <a:solidFill>
                  <a:srgbClr val="FF6600"/>
                </a:solidFill>
              </a:rPr>
              <a:t>ЧАС</a:t>
            </a:r>
            <a:r>
              <a:rPr lang="en-US" altLang="en-US" sz="5400" dirty="0" smtClean="0">
                <a:solidFill>
                  <a:srgbClr val="FF6600"/>
                </a:solidFill>
              </a:rPr>
              <a:t>: </a:t>
            </a:r>
            <a:r>
              <a:rPr lang="en-US" altLang="en-US" sz="5400" dirty="0">
                <a:solidFill>
                  <a:srgbClr val="FF6600"/>
                </a:solidFill>
              </a:rPr>
              <a:t>/ </a:t>
            </a:r>
            <a:r>
              <a:rPr lang="en-US" altLang="en-US" sz="5400" dirty="0" smtClean="0">
                <a:solidFill>
                  <a:srgbClr val="FF6600"/>
                </a:solidFill>
              </a:rPr>
              <a:t>s;</a:t>
            </a:r>
            <a:endParaRPr lang="en-US" altLang="en-US" sz="5400" dirty="0">
              <a:solidFill>
                <a:srgbClr val="FF6600"/>
              </a:solidFill>
            </a:endParaRPr>
          </a:p>
          <a:p>
            <a:pPr algn="ctr"/>
            <a:r>
              <a:rPr lang="uk-UA" altLang="en-US" sz="5400" dirty="0" smtClean="0">
                <a:solidFill>
                  <a:srgbClr val="FF6600"/>
                </a:solidFill>
              </a:rPr>
              <a:t>ПЛОЩИННИЙ КУТ</a:t>
            </a:r>
            <a:r>
              <a:rPr lang="en-US" altLang="en-US" sz="5400" dirty="0" smtClean="0">
                <a:solidFill>
                  <a:srgbClr val="FF6600"/>
                </a:solidFill>
              </a:rPr>
              <a:t>: </a:t>
            </a:r>
            <a:r>
              <a:rPr lang="en-US" altLang="en-US" sz="5400" dirty="0">
                <a:solidFill>
                  <a:srgbClr val="FF6600"/>
                </a:solidFill>
              </a:rPr>
              <a:t>/ </a:t>
            </a:r>
            <a:r>
              <a:rPr lang="en-US" altLang="en-US" sz="5400" dirty="0" smtClean="0">
                <a:solidFill>
                  <a:srgbClr val="FF6600"/>
                </a:solidFill>
              </a:rPr>
              <a:t>rad; </a:t>
            </a:r>
            <a:r>
              <a:rPr lang="en-US" altLang="en-US" sz="5400" dirty="0">
                <a:solidFill>
                  <a:srgbClr val="FF6600"/>
                </a:solidFill>
              </a:rPr>
              <a:t>°.</a:t>
            </a:r>
          </a:p>
          <a:p>
            <a:pPr algn="ctr"/>
            <a:endParaRPr lang="en-US" altLang="en-US" sz="5400" dirty="0"/>
          </a:p>
        </p:txBody>
      </p:sp>
      <p:sp>
        <p:nvSpPr>
          <p:cNvPr id="3" name="Rectangle 2"/>
          <p:cNvSpPr>
            <a:spLocks noChangeArrowheads="1"/>
          </p:cNvSpPr>
          <p:nvPr/>
        </p:nvSpPr>
        <p:spPr bwMode="auto">
          <a:xfrm>
            <a:off x="3378631" y="150594"/>
            <a:ext cx="4339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smtClean="0"/>
              <a:t>Величини та одиниці вимірювання</a:t>
            </a:r>
            <a:endParaRPr lang="en-US" altLang="en-US" sz="2000" dirty="0">
              <a:solidFill>
                <a:srgbClr val="FF0000"/>
              </a:solidFill>
            </a:endParaRPr>
          </a:p>
        </p:txBody>
      </p:sp>
      <p:sp>
        <p:nvSpPr>
          <p:cNvPr id="4" name="Rectangle 4"/>
          <p:cNvSpPr>
            <a:spLocks noChangeArrowheads="1"/>
          </p:cNvSpPr>
          <p:nvPr/>
        </p:nvSpPr>
        <p:spPr bwMode="auto">
          <a:xfrm>
            <a:off x="509588" y="5092446"/>
            <a:ext cx="604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en-US" altLang="en-US" dirty="0"/>
              <a:t>* </a:t>
            </a:r>
            <a:r>
              <a:rPr lang="uk-UA" altLang="en-US" dirty="0" smtClean="0"/>
              <a:t>Альтернативне позначення літру </a:t>
            </a:r>
            <a:r>
              <a:rPr lang="en-US" altLang="en-US" dirty="0" smtClean="0"/>
              <a:t>‘L’</a:t>
            </a:r>
            <a:r>
              <a:rPr lang="uk-UA" altLang="en-US" dirty="0" smtClean="0"/>
              <a:t> прийняте Генеральною Конференцією мір і ваг (</a:t>
            </a:r>
            <a:r>
              <a:rPr lang="en-US" altLang="en-US" dirty="0"/>
              <a:t>CGPM) </a:t>
            </a:r>
            <a:r>
              <a:rPr lang="uk-UA" altLang="en-US" dirty="0" smtClean="0"/>
              <a:t>з метою уникнення ризику плутанини літери </a:t>
            </a:r>
            <a:r>
              <a:rPr lang="en-US" altLang="en-US" dirty="0" smtClean="0"/>
              <a:t>‘l’</a:t>
            </a:r>
            <a:r>
              <a:rPr lang="uk-UA" altLang="en-US" dirty="0" smtClean="0"/>
              <a:t> з цифрою </a:t>
            </a:r>
            <a:r>
              <a:rPr lang="en-US" altLang="en-US" dirty="0" smtClean="0"/>
              <a:t>‘1’.</a:t>
            </a:r>
            <a:endParaRPr lang="uk-UA" altLang="en-US" dirty="0" smtClean="0"/>
          </a:p>
        </p:txBody>
      </p:sp>
    </p:spTree>
    <p:extLst>
      <p:ext uri="{BB962C8B-B14F-4D97-AF65-F5344CB8AC3E}">
        <p14:creationId xmlns:p14="http://schemas.microsoft.com/office/powerpoint/2010/main" val="24662385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07196" y="871351"/>
            <a:ext cx="1114312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3200" dirty="0" smtClean="0">
                <a:cs typeface="Times New Roman" panose="02020603050405020304" pitchFamily="18" charset="0"/>
              </a:rPr>
              <a:t>Вимірювання з метою перевірки розфасованих продуктів повинні виконуватися за допомогою </a:t>
            </a:r>
            <a:r>
              <a:rPr lang="uk-UA" altLang="en-US" sz="3200" dirty="0">
                <a:solidFill>
                  <a:srgbClr val="FF0000"/>
                </a:solidFill>
                <a:cs typeface="Times New Roman" panose="02020603050405020304" pitchFamily="18" charset="0"/>
              </a:rPr>
              <a:t>законодавчо </a:t>
            </a:r>
            <a:r>
              <a:rPr lang="uk-UA" altLang="en-US" sz="3200" dirty="0" smtClean="0">
                <a:solidFill>
                  <a:srgbClr val="FF0000"/>
                </a:solidFill>
                <a:cs typeface="Times New Roman" panose="02020603050405020304" pitchFamily="18" charset="0"/>
              </a:rPr>
              <a:t>регламентованих і надійних засобів вимірювальної техніки</a:t>
            </a:r>
            <a:r>
              <a:rPr lang="uk-UA" altLang="en-US" sz="3200" dirty="0">
                <a:solidFill>
                  <a:srgbClr val="FF0000"/>
                </a:solidFill>
                <a:cs typeface="Times New Roman" panose="02020603050405020304" pitchFamily="18" charset="0"/>
              </a:rPr>
              <a:t>,  </a:t>
            </a:r>
            <a:r>
              <a:rPr lang="uk-UA" altLang="en-US" sz="3200" dirty="0" smtClean="0">
                <a:solidFill>
                  <a:srgbClr val="FF0000"/>
                </a:solidFill>
                <a:cs typeface="Times New Roman" panose="02020603050405020304" pitchFamily="18" charset="0"/>
              </a:rPr>
              <a:t>що </a:t>
            </a:r>
            <a:r>
              <a:rPr lang="uk-UA" altLang="en-US" sz="3200" dirty="0">
                <a:solidFill>
                  <a:srgbClr val="FF0000"/>
                </a:solidFill>
                <a:cs typeface="Times New Roman" panose="02020603050405020304" pitchFamily="18" charset="0"/>
              </a:rPr>
              <a:t>використовуються і обслуговуються належним чином</a:t>
            </a:r>
            <a:r>
              <a:rPr lang="uk-UA" altLang="en-US" sz="3200" dirty="0" smtClean="0">
                <a:solidFill>
                  <a:srgbClr val="FF0000"/>
                </a:solidFill>
                <a:cs typeface="Times New Roman" panose="02020603050405020304" pitchFamily="18" charset="0"/>
              </a:rPr>
              <a:t>.</a:t>
            </a:r>
            <a:endParaRPr lang="en-US" altLang="en-US" sz="2000" dirty="0">
              <a:cs typeface="Times New Roman" panose="02020603050405020304" pitchFamily="18" charset="0"/>
            </a:endParaRPr>
          </a:p>
          <a:p>
            <a:pPr algn="just"/>
            <a:r>
              <a:rPr lang="uk-UA" altLang="en-US" sz="3200" dirty="0" smtClean="0">
                <a:cs typeface="Times New Roman" panose="02020603050405020304" pitchFamily="18" charset="0"/>
              </a:rPr>
              <a:t>З метою забезпечення отримання коректних і об</a:t>
            </a:r>
            <a:r>
              <a:rPr lang="en-US" altLang="en-US" sz="3200" dirty="0" smtClean="0">
                <a:cs typeface="Times New Roman" panose="02020603050405020304" pitchFamily="18" charset="0"/>
              </a:rPr>
              <a:t>’</a:t>
            </a:r>
            <a:r>
              <a:rPr lang="uk-UA" altLang="en-US" sz="3200" dirty="0" err="1" smtClean="0">
                <a:cs typeface="Times New Roman" panose="02020603050405020304" pitchFamily="18" charset="0"/>
              </a:rPr>
              <a:t>єктивних</a:t>
            </a:r>
            <a:r>
              <a:rPr lang="uk-UA" altLang="en-US" sz="3200" dirty="0" smtClean="0">
                <a:cs typeface="Times New Roman" panose="02020603050405020304" pitchFamily="18" charset="0"/>
              </a:rPr>
              <a:t> результатів, що можуть бути визнані, фахівці, які виконують вимірювання, повинні бути навчені як користуватися такими засобами вимірювальної техніки. </a:t>
            </a:r>
          </a:p>
        </p:txBody>
      </p:sp>
      <p:sp>
        <p:nvSpPr>
          <p:cNvPr id="3" name="Rectangle 2"/>
          <p:cNvSpPr>
            <a:spLocks noChangeArrowheads="1"/>
          </p:cNvSpPr>
          <p:nvPr/>
        </p:nvSpPr>
        <p:spPr bwMode="auto">
          <a:xfrm>
            <a:off x="3675185" y="268711"/>
            <a:ext cx="446991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smtClean="0"/>
              <a:t>Вимірювальне обладнання</a:t>
            </a:r>
            <a:endParaRPr lang="en-US" altLang="en-US" sz="2400" dirty="0"/>
          </a:p>
        </p:txBody>
      </p:sp>
    </p:spTree>
    <p:extLst>
      <p:ext uri="{BB962C8B-B14F-4D97-AF65-F5344CB8AC3E}">
        <p14:creationId xmlns:p14="http://schemas.microsoft.com/office/powerpoint/2010/main" val="14714113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7636" y="574287"/>
            <a:ext cx="596618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1900" dirty="0" err="1" smtClean="0"/>
              <a:t>Вантажоприймальний</a:t>
            </a:r>
            <a:r>
              <a:rPr lang="uk-UA" altLang="en-US" sz="1900" dirty="0" smtClean="0"/>
              <a:t> пристрій</a:t>
            </a:r>
            <a:r>
              <a:rPr lang="en-AU" altLang="en-US" sz="1900" dirty="0" smtClean="0"/>
              <a:t> </a:t>
            </a:r>
            <a:r>
              <a:rPr lang="en-AU" altLang="en-US" sz="1900" dirty="0"/>
              <a:t>NAWI </a:t>
            </a:r>
            <a:r>
              <a:rPr lang="uk-UA" altLang="en-US" sz="1900" dirty="0" smtClean="0"/>
              <a:t>повинен бути придатним для </a:t>
            </a:r>
            <a:r>
              <a:rPr lang="uk-UA" altLang="en-US" sz="1900" dirty="0" smtClean="0">
                <a:solidFill>
                  <a:srgbClr val="FF0000"/>
                </a:solidFill>
              </a:rPr>
              <a:t>еталонних </a:t>
            </a:r>
            <a:r>
              <a:rPr lang="uk-UA" altLang="en-US" sz="1900" dirty="0" err="1" smtClean="0">
                <a:solidFill>
                  <a:srgbClr val="FF0000"/>
                </a:solidFill>
              </a:rPr>
              <a:t>гирів</a:t>
            </a:r>
            <a:r>
              <a:rPr lang="uk-UA" altLang="en-US" sz="1900" dirty="0" smtClean="0">
                <a:solidFill>
                  <a:srgbClr val="FF0000"/>
                </a:solidFill>
              </a:rPr>
              <a:t> </a:t>
            </a:r>
            <a:r>
              <a:rPr lang="uk-UA" altLang="en-US" sz="1900" dirty="0" smtClean="0"/>
              <a:t>для виконання контрольного зважування</a:t>
            </a:r>
            <a:r>
              <a:rPr lang="en-AU" altLang="en-US" sz="1900" dirty="0" smtClean="0"/>
              <a:t>; </a:t>
            </a:r>
            <a:endParaRPr lang="en-US" altLang="en-US" sz="19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4366" y="1620838"/>
            <a:ext cx="3792724" cy="402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476" y="1981013"/>
            <a:ext cx="4495800" cy="366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6089276" y="554201"/>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AU" altLang="en-US" sz="2000" dirty="0" smtClean="0"/>
              <a:t>NAWI </a:t>
            </a:r>
            <a:r>
              <a:rPr lang="uk-UA" altLang="en-US" sz="2000" dirty="0" smtClean="0"/>
              <a:t>повинен щонайменше на 10% перевищувати вагу брутто упакованої одиниці</a:t>
            </a:r>
            <a:r>
              <a:rPr lang="en-AU" altLang="en-US" sz="2000" dirty="0" smtClean="0"/>
              <a:t> </a:t>
            </a:r>
            <a:r>
              <a:rPr lang="uk-UA" altLang="en-US" sz="2000" dirty="0" smtClean="0"/>
              <a:t>або зразка щільності.</a:t>
            </a:r>
            <a:endParaRPr lang="en-US" altLang="en-US" sz="2000" dirty="0"/>
          </a:p>
        </p:txBody>
      </p:sp>
      <p:sp>
        <p:nvSpPr>
          <p:cNvPr id="6" name="Rectangle 2"/>
          <p:cNvSpPr>
            <a:spLocks noChangeArrowheads="1"/>
          </p:cNvSpPr>
          <p:nvPr/>
        </p:nvSpPr>
        <p:spPr bwMode="auto">
          <a:xfrm>
            <a:off x="3173980" y="-10598"/>
            <a:ext cx="4907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spcBef>
                <a:spcPts val="1200"/>
              </a:spcBef>
              <a:spcAft>
                <a:spcPts val="600"/>
              </a:spcAft>
            </a:pPr>
            <a:r>
              <a:rPr lang="en-US" altLang="en-US" sz="2400" dirty="0">
                <a:latin typeface="Arial Bold" panose="020B0704020202020204" pitchFamily="34" charset="0"/>
                <a:cs typeface="Times New Roman" panose="02020603050405020304" pitchFamily="18" charset="0"/>
              </a:rPr>
              <a:t>NAWI </a:t>
            </a:r>
            <a:r>
              <a:rPr lang="uk-UA" altLang="en-US" sz="2400" dirty="0" smtClean="0">
                <a:latin typeface="Arial Bold" panose="020B0704020202020204" pitchFamily="34" charset="0"/>
                <a:cs typeface="Times New Roman" panose="02020603050405020304" pitchFamily="18" charset="0"/>
              </a:rPr>
              <a:t>контрольний прилад </a:t>
            </a:r>
            <a:r>
              <a:rPr lang="en-US" altLang="en-US" sz="2400" dirty="0" smtClean="0">
                <a:latin typeface="Arial Bold" panose="020B0704020202020204" pitchFamily="34" charset="0"/>
                <a:cs typeface="Times New Roman" panose="02020603050405020304" pitchFamily="18" charset="0"/>
              </a:rPr>
              <a:t>[16</a:t>
            </a:r>
            <a:r>
              <a:rPr lang="en-US" altLang="en-US" sz="2400" dirty="0">
                <a:latin typeface="Arial Bold" panose="020B0704020202020204" pitchFamily="34" charset="0"/>
                <a:cs typeface="Times New Roman" panose="02020603050405020304" pitchFamily="18" charset="0"/>
              </a:rPr>
              <a:t>]</a:t>
            </a:r>
          </a:p>
        </p:txBody>
      </p:sp>
      <p:sp>
        <p:nvSpPr>
          <p:cNvPr id="7" name="Flowchart: Alternate Process 6"/>
          <p:cNvSpPr/>
          <p:nvPr/>
        </p:nvSpPr>
        <p:spPr>
          <a:xfrm rot="1212022">
            <a:off x="2057401" y="3716490"/>
            <a:ext cx="533400" cy="228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51210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920B0-48E2-4E23-91D3-722B55D6BCAC}"/>
              </a:ext>
            </a:extLst>
          </p:cNvPr>
          <p:cNvSpPr>
            <a:spLocks noGrp="1"/>
          </p:cNvSpPr>
          <p:nvPr>
            <p:ph type="title"/>
          </p:nvPr>
        </p:nvSpPr>
        <p:spPr>
          <a:xfrm>
            <a:off x="838200" y="365126"/>
            <a:ext cx="10515600" cy="414804"/>
          </a:xfrm>
        </p:spPr>
        <p:txBody>
          <a:bodyPr>
            <a:normAutofit/>
          </a:bodyPr>
          <a:lstStyle/>
          <a:p>
            <a:pPr algn="ctr"/>
            <a:r>
              <a:rPr lang="uk-UA" altLang="en-US" sz="2000" b="1" dirty="0">
                <a:latin typeface="Arial" panose="020B0604020202020204" pitchFamily="34" charset="0"/>
                <a:cs typeface="Arial" panose="020B0604020202020204" pitchFamily="34" charset="0"/>
              </a:rPr>
              <a:t>Довідкові документи</a:t>
            </a:r>
            <a:endParaRPr lang="uk-UA" sz="2000" dirty="0"/>
          </a:p>
        </p:txBody>
      </p:sp>
      <p:sp>
        <p:nvSpPr>
          <p:cNvPr id="3" name="Content Placeholder 2">
            <a:extLst>
              <a:ext uri="{FF2B5EF4-FFF2-40B4-BE49-F238E27FC236}">
                <a16:creationId xmlns:a16="http://schemas.microsoft.com/office/drawing/2014/main" xmlns="" id="{AE03630D-08AA-496F-896F-9AC295D86067}"/>
              </a:ext>
            </a:extLst>
          </p:cNvPr>
          <p:cNvSpPr>
            <a:spLocks noGrp="1"/>
          </p:cNvSpPr>
          <p:nvPr>
            <p:ph idx="1"/>
          </p:nvPr>
        </p:nvSpPr>
        <p:spPr>
          <a:xfrm>
            <a:off x="838200" y="1557939"/>
            <a:ext cx="10515600" cy="3739776"/>
          </a:xfrm>
        </p:spPr>
        <p:txBody>
          <a:bodyPr>
            <a:normAutofit/>
          </a:bodyPr>
          <a:lstStyle/>
          <a:p>
            <a:pPr marL="0" indent="0" algn="just">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4]</a:t>
            </a:r>
            <a:r>
              <a:rPr lang="en-US" altLang="en-US" sz="2400" b="1" dirty="0" smtClean="0">
                <a:latin typeface="Arial" panose="020B0604020202020204" pitchFamily="34" charset="0"/>
                <a:cs typeface="Arial" panose="020B0604020202020204" pitchFamily="34" charset="0"/>
              </a:rPr>
              <a:t>WELMEC-06.10</a:t>
            </a:r>
            <a:r>
              <a:rPr lang="uk-UA" altLang="en-US" sz="2400" dirty="0" smtClean="0">
                <a:latin typeface="Arial" panose="020B0604020202020204" pitchFamily="34" charset="0"/>
                <a:cs typeface="Arial" panose="020B0604020202020204" pitchFamily="34" charset="0"/>
              </a:rPr>
              <a:t>: Контроль розфасованих продуктів</a:t>
            </a:r>
            <a:r>
              <a:rPr lang="en-US" altLang="en-US" sz="2400" dirty="0" smtClean="0">
                <a:latin typeface="Arial" panose="020B0604020202020204" pitchFamily="34" charset="0"/>
                <a:cs typeface="Arial" panose="020B0604020202020204" pitchFamily="34" charset="0"/>
              </a:rPr>
              <a:t>-wp6-10-</a:t>
            </a:r>
            <a:r>
              <a:rPr lang="uk-UA" altLang="en-US" sz="2400" dirty="0" smtClean="0">
                <a:latin typeface="Arial" panose="020B0604020202020204" pitchFamily="34" charset="0"/>
                <a:cs typeface="Arial" panose="020B0604020202020204" pitchFamily="34" charset="0"/>
              </a:rPr>
              <a:t>видання</a:t>
            </a:r>
            <a:r>
              <a:rPr lang="en-US" altLang="en-US" sz="2400" dirty="0" smtClean="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a:t>
            </a:r>
          </a:p>
          <a:p>
            <a:pPr marL="0" indent="0" algn="just">
              <a:buFont typeface="Wingdings 2" panose="05020102010507070707" pitchFamily="18" charset="2"/>
              <a:buNone/>
            </a:pPr>
            <a:endParaRPr lang="en-US" altLang="en-US" sz="105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5]</a:t>
            </a:r>
            <a:r>
              <a:rPr lang="en-US" altLang="en-US" sz="2400" b="1" dirty="0" smtClean="0">
                <a:latin typeface="Arial" panose="020B0604020202020204" pitchFamily="34" charset="0"/>
                <a:cs typeface="Arial" panose="020B0604020202020204" pitchFamily="34" charset="0"/>
              </a:rPr>
              <a:t>WELMEC-6.0-</a:t>
            </a:r>
            <a:r>
              <a:rPr lang="uk-UA" altLang="en-US" sz="2400" b="1" dirty="0" smtClean="0">
                <a:latin typeface="Arial" panose="020B0604020202020204" pitchFamily="34" charset="0"/>
                <a:cs typeface="Arial" panose="020B0604020202020204" pitchFamily="34" charset="0"/>
              </a:rPr>
              <a:t>видання</a:t>
            </a:r>
            <a:r>
              <a:rPr lang="en-US" altLang="en-US" sz="2400" b="1" dirty="0" smtClean="0">
                <a:latin typeface="Arial" panose="020B0604020202020204" pitchFamily="34" charset="0"/>
                <a:cs typeface="Arial" panose="020B0604020202020204" pitchFamily="34" charset="0"/>
              </a:rPr>
              <a:t>-3</a:t>
            </a:r>
            <a:r>
              <a:rPr lang="en-US" altLang="en-US" sz="2400" b="1" dirty="0">
                <a:latin typeface="Arial" panose="020B0604020202020204" pitchFamily="34" charset="0"/>
                <a:cs typeface="Arial" panose="020B0604020202020204" pitchFamily="34" charset="0"/>
              </a:rPr>
              <a:t>: </a:t>
            </a:r>
            <a:r>
              <a:rPr lang="uk-UA" altLang="en-US" sz="2400" dirty="0" smtClean="0">
                <a:latin typeface="Arial" panose="020B0604020202020204" pitchFamily="34" charset="0"/>
                <a:cs typeface="Arial" panose="020B0604020202020204" pitchFamily="34" charset="0"/>
              </a:rPr>
              <a:t>Загальний огляд документів </a:t>
            </a:r>
            <a:r>
              <a:rPr lang="en-US" altLang="en-US" sz="2400" dirty="0" smtClean="0">
                <a:latin typeface="Arial" panose="020B0604020202020204" pitchFamily="34" charset="0"/>
                <a:cs typeface="Arial" panose="020B0604020202020204" pitchFamily="34" charset="0"/>
              </a:rPr>
              <a:t>WELMEC </a:t>
            </a:r>
            <a:r>
              <a:rPr lang="uk-UA" altLang="en-US" sz="2400" dirty="0" smtClean="0">
                <a:latin typeface="Arial" panose="020B0604020202020204" pitchFamily="34" charset="0"/>
                <a:cs typeface="Arial" panose="020B0604020202020204" pitchFamily="34" charset="0"/>
              </a:rPr>
              <a:t>щодо упакованих одиниць</a:t>
            </a:r>
            <a:r>
              <a:rPr lang="en-US" altLang="en-US" sz="2400" dirty="0" smtClean="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endParaRPr lang="en-US" altLang="en-US" sz="105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6]</a:t>
            </a:r>
            <a:r>
              <a:rPr lang="en-US" altLang="en-US" sz="2400" b="1" dirty="0" smtClean="0">
                <a:latin typeface="Arial" panose="020B0604020202020204" pitchFamily="34" charset="0"/>
                <a:cs typeface="Arial" panose="020B0604020202020204" pitchFamily="34" charset="0"/>
              </a:rPr>
              <a:t>WELMEC-6.3-</a:t>
            </a:r>
            <a:r>
              <a:rPr lang="uk-UA" altLang="en-US" sz="2400" b="1" dirty="0" smtClean="0">
                <a:latin typeface="Arial" panose="020B0604020202020204" pitchFamily="34" charset="0"/>
                <a:cs typeface="Arial" panose="020B0604020202020204" pitchFamily="34" charset="0"/>
              </a:rPr>
              <a:t>видання</a:t>
            </a:r>
            <a:r>
              <a:rPr lang="en-US" altLang="en-US" sz="2400" b="1" dirty="0" smtClean="0">
                <a:latin typeface="Arial" panose="020B0604020202020204" pitchFamily="34" charset="0"/>
                <a:cs typeface="Arial" panose="020B0604020202020204" pitchFamily="34" charset="0"/>
              </a:rPr>
              <a:t>-2:</a:t>
            </a:r>
            <a:r>
              <a:rPr lang="uk-UA" altLang="en-US" sz="2400" dirty="0">
                <a:latin typeface="Arial" panose="020B0604020202020204" pitchFamily="34" charset="0"/>
                <a:cs typeface="Arial" panose="020B0604020202020204" pitchFamily="34" charset="0"/>
              </a:rPr>
              <a:t> </a:t>
            </a:r>
            <a:r>
              <a:rPr lang="uk-UA" altLang="en-US" sz="2400" dirty="0" smtClean="0">
                <a:latin typeface="Arial" panose="020B0604020202020204" pitchFamily="34" charset="0"/>
                <a:cs typeface="Arial" panose="020B0604020202020204" pitchFamily="34" charset="0"/>
              </a:rPr>
              <a:t>Настанова щодо гармонізованого впровадження Директиви Ради </a:t>
            </a:r>
            <a:r>
              <a:rPr lang="en-US" altLang="en-US" sz="2400" dirty="0" smtClean="0">
                <a:latin typeface="Arial" panose="020B0604020202020204" pitchFamily="34" charset="0"/>
                <a:cs typeface="Arial" panose="020B0604020202020204" pitchFamily="34" charset="0"/>
              </a:rPr>
              <a:t>76/211/</a:t>
            </a:r>
            <a:r>
              <a:rPr lang="uk-UA" altLang="en-US" sz="2400" dirty="0">
                <a:latin typeface="Arial" panose="020B0604020202020204" pitchFamily="34" charset="0"/>
                <a:cs typeface="Arial" panose="020B0604020202020204" pitchFamily="34" charset="0"/>
              </a:rPr>
              <a:t>Є</a:t>
            </a:r>
            <a:r>
              <a:rPr lang="en-US" altLang="en-US" sz="2400" dirty="0" smtClean="0">
                <a:latin typeface="Arial" panose="020B0604020202020204" pitchFamily="34" charset="0"/>
                <a:cs typeface="Arial" panose="020B0604020202020204" pitchFamily="34" charset="0"/>
              </a:rPr>
              <a:t>EC </a:t>
            </a:r>
            <a:r>
              <a:rPr lang="uk-UA" altLang="en-US" sz="2400" dirty="0" smtClean="0">
                <a:latin typeface="Arial" panose="020B0604020202020204" pitchFamily="34" charset="0"/>
                <a:cs typeface="Arial" panose="020B0604020202020204" pitchFamily="34" charset="0"/>
              </a:rPr>
              <a:t>зі змінами</a:t>
            </a:r>
            <a:r>
              <a:rPr lang="en-US" altLang="en-US" sz="2400" dirty="0" smtClean="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endParaRPr lang="en-US" altLang="en-US" sz="105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7]</a:t>
            </a:r>
            <a:r>
              <a:rPr lang="en-US" altLang="en-US" sz="2400" b="1" dirty="0" smtClean="0">
                <a:latin typeface="Arial" panose="020B0604020202020204" pitchFamily="34" charset="0"/>
                <a:cs typeface="Arial" panose="020B0604020202020204" pitchFamily="34" charset="0"/>
              </a:rPr>
              <a:t>WELMEC-</a:t>
            </a:r>
            <a:r>
              <a:rPr lang="uk-UA" altLang="en-US" sz="2400" b="1" dirty="0" smtClean="0">
                <a:latin typeface="Arial" panose="020B0604020202020204" pitchFamily="34" charset="0"/>
                <a:cs typeface="Arial" panose="020B0604020202020204" pitchFamily="34" charset="0"/>
              </a:rPr>
              <a:t>Настанова</a:t>
            </a:r>
            <a:r>
              <a:rPr lang="en-US" altLang="en-US" sz="2400" b="1" dirty="0" smtClean="0">
                <a:latin typeface="Arial" panose="020B0604020202020204" pitchFamily="34" charset="0"/>
                <a:cs typeface="Arial" panose="020B0604020202020204" pitchFamily="34" charset="0"/>
              </a:rPr>
              <a:t>-6.5-i-2</a:t>
            </a:r>
            <a:r>
              <a:rPr lang="uk-UA" altLang="en-US" sz="2400" dirty="0" smtClean="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 </a:t>
            </a:r>
            <a:r>
              <a:rPr lang="uk-UA" altLang="en-US" sz="2400" dirty="0">
                <a:latin typeface="Arial" panose="020B0604020202020204" pitchFamily="34" charset="0"/>
                <a:cs typeface="Arial" panose="020B0604020202020204" pitchFamily="34" charset="0"/>
              </a:rPr>
              <a:t>Настанова щодо </a:t>
            </a:r>
            <a:r>
              <a:rPr lang="uk-UA" altLang="en-US" sz="2400" dirty="0" smtClean="0">
                <a:latin typeface="Arial" panose="020B0604020202020204" pitchFamily="34" charset="0"/>
                <a:cs typeface="Arial" panose="020B0604020202020204" pitchFamily="34" charset="0"/>
              </a:rPr>
              <a:t>проведення контролю компетентними органами упакованих одиниць, що позначені знаком </a:t>
            </a:r>
            <a:r>
              <a:rPr lang="en-US" altLang="en-US" sz="2400" dirty="0" smtClean="0">
                <a:latin typeface="Arial" panose="020B0604020202020204" pitchFamily="34" charset="0"/>
                <a:cs typeface="Arial" panose="020B0604020202020204" pitchFamily="34" charset="0"/>
              </a:rPr>
              <a:t>‘e’.</a:t>
            </a:r>
            <a:endParaRPr lang="uk-UA" altLang="en-US" sz="2400" dirty="0" smtClean="0">
              <a:latin typeface="Arial" panose="020B0604020202020204" pitchFamily="34" charset="0"/>
              <a:cs typeface="Arial" panose="020B0604020202020204" pitchFamily="34" charset="0"/>
            </a:endParaRPr>
          </a:p>
          <a:p>
            <a:pPr marL="0" indent="0">
              <a:buNone/>
            </a:pPr>
            <a:endParaRPr lang="uk-UA" sz="2500" dirty="0"/>
          </a:p>
        </p:txBody>
      </p:sp>
    </p:spTree>
    <p:extLst>
      <p:ext uri="{BB962C8B-B14F-4D97-AF65-F5344CB8AC3E}">
        <p14:creationId xmlns:p14="http://schemas.microsoft.com/office/powerpoint/2010/main" val="4078315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842" y="2419620"/>
            <a:ext cx="4549382" cy="328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9501" y="3077365"/>
            <a:ext cx="4487770" cy="26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501" y="48236"/>
            <a:ext cx="4487770" cy="289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76518" y="230095"/>
            <a:ext cx="558052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800" dirty="0"/>
              <a:t>NAWI </a:t>
            </a:r>
            <a:r>
              <a:rPr lang="en-US" altLang="en-US" sz="2800" dirty="0" smtClean="0"/>
              <a:t>– </a:t>
            </a:r>
            <a:r>
              <a:rPr lang="uk-UA" altLang="en-US" sz="2800" dirty="0" smtClean="0"/>
              <a:t>маркування та позначення</a:t>
            </a:r>
            <a:r>
              <a:rPr lang="en-US" altLang="en-US" sz="2800" dirty="0" smtClean="0"/>
              <a:t>: </a:t>
            </a:r>
            <a:endParaRPr lang="en-US" altLang="en-US" sz="2800" dirty="0"/>
          </a:p>
          <a:p>
            <a:pPr algn="just"/>
            <a:r>
              <a:rPr lang="uk-UA" altLang="en-US" sz="2800" dirty="0" smtClean="0"/>
              <a:t>Законодавчо регульовані засоби відповідно до Директиви  </a:t>
            </a:r>
            <a:r>
              <a:rPr lang="en-US" altLang="en-US" sz="2800" dirty="0" smtClean="0"/>
              <a:t>2014/31/</a:t>
            </a:r>
            <a:r>
              <a:rPr lang="uk-UA" altLang="en-US" sz="2800" dirty="0" smtClean="0"/>
              <a:t>ЄС</a:t>
            </a:r>
            <a:r>
              <a:rPr lang="en-US" altLang="en-US" sz="2800" dirty="0" smtClean="0"/>
              <a:t> NAWI</a:t>
            </a:r>
            <a:endParaRPr lang="en-US" altLang="en-US" sz="2800" dirty="0"/>
          </a:p>
        </p:txBody>
      </p:sp>
      <p:sp>
        <p:nvSpPr>
          <p:cNvPr id="6" name="Flowchart: Alternate Process 5"/>
          <p:cNvSpPr/>
          <p:nvPr/>
        </p:nvSpPr>
        <p:spPr>
          <a:xfrm rot="21391349">
            <a:off x="7056184" y="291443"/>
            <a:ext cx="2038850" cy="5302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Alternate Process 6"/>
          <p:cNvSpPr/>
          <p:nvPr/>
        </p:nvSpPr>
        <p:spPr>
          <a:xfrm>
            <a:off x="726141" y="4043172"/>
            <a:ext cx="789642" cy="15231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Alternate Process 7"/>
          <p:cNvSpPr/>
          <p:nvPr/>
        </p:nvSpPr>
        <p:spPr>
          <a:xfrm>
            <a:off x="7170831" y="5318032"/>
            <a:ext cx="533400" cy="228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706466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498" y="770964"/>
            <a:ext cx="11656359" cy="4431983"/>
          </a:xfrm>
          <a:prstGeom prst="rect">
            <a:avLst/>
          </a:prstGeom>
        </p:spPr>
        <p:txBody>
          <a:bodyPr wrap="square">
            <a:spAutoFit/>
          </a:bodyPr>
          <a:lstStyle/>
          <a:p>
            <a:pPr algn="just">
              <a:spcBef>
                <a:spcPts val="600"/>
              </a:spcBef>
              <a:spcAft>
                <a:spcPts val="600"/>
              </a:spcAft>
              <a:defRPr/>
            </a:pPr>
            <a:r>
              <a:rPr lang="uk-UA" sz="2800" dirty="0" smtClean="0">
                <a:ea typeface="Calibri" panose="020F0502020204030204" pitchFamily="34" charset="0"/>
                <a:cs typeface="Arial" panose="020B0604020202020204" pitchFamily="34" charset="0"/>
              </a:rPr>
              <a:t>Контрольний прилад, що використовується для зважування упакованих одиниць може бути, наприклад,</a:t>
            </a:r>
          </a:p>
          <a:p>
            <a:pPr marL="342900" indent="-342900" algn="just">
              <a:spcBef>
                <a:spcPts val="600"/>
              </a:spcBef>
              <a:spcAft>
                <a:spcPts val="0"/>
              </a:spcAft>
              <a:buFont typeface="Symbol" panose="05050102010706020507" pitchFamily="18" charset="2"/>
              <a:buChar char=""/>
              <a:defRPr/>
            </a:pPr>
            <a:r>
              <a:rPr lang="uk-UA" sz="2800" dirty="0" smtClean="0">
                <a:ea typeface="Calibri" panose="020F0502020204030204" pitchFamily="34" charset="0"/>
                <a:cs typeface="Arial" panose="020B0604020202020204" pitchFamily="34" charset="0"/>
              </a:rPr>
              <a:t>неавтоматичний зважувальний прилад (</a:t>
            </a:r>
            <a:r>
              <a:rPr lang="en-AU" sz="2800" dirty="0" smtClean="0">
                <a:ea typeface="Calibri" panose="020F0502020204030204" pitchFamily="34" charset="0"/>
                <a:cs typeface="Arial" panose="020B0604020202020204" pitchFamily="34" charset="0"/>
              </a:rPr>
              <a:t>NAWI</a:t>
            </a:r>
            <a:r>
              <a:rPr lang="uk-UA" sz="2800" dirty="0" smtClean="0">
                <a:ea typeface="Calibri" panose="020F0502020204030204" pitchFamily="34" charset="0"/>
                <a:cs typeface="Arial" panose="020B0604020202020204" pitchFamily="34" charset="0"/>
              </a:rPr>
              <a:t>)</a:t>
            </a:r>
            <a:r>
              <a:rPr lang="en-AU" sz="2800" dirty="0" smtClean="0">
                <a:ea typeface="Calibri" panose="020F0502020204030204" pitchFamily="34" charset="0"/>
                <a:cs typeface="Arial" panose="020B0604020202020204" pitchFamily="34" charset="0"/>
              </a:rPr>
              <a:t>;</a:t>
            </a:r>
            <a:endParaRPr lang="en-US" sz="2800" dirty="0">
              <a:ea typeface="Calibri" panose="020F0502020204030204" pitchFamily="34" charset="0"/>
              <a:cs typeface="Times New Roman" panose="02020603050405020304" pitchFamily="18" charset="0"/>
            </a:endParaRPr>
          </a:p>
          <a:p>
            <a:pPr marL="342900" indent="-342900" algn="just">
              <a:spcBef>
                <a:spcPts val="600"/>
              </a:spcBef>
              <a:spcAft>
                <a:spcPts val="0"/>
              </a:spcAft>
              <a:buFont typeface="Symbol" panose="05050102010706020507" pitchFamily="18" charset="2"/>
              <a:buChar char=""/>
              <a:defRPr/>
            </a:pPr>
            <a:r>
              <a:rPr lang="en-AU" sz="2800" dirty="0" smtClean="0">
                <a:ea typeface="Calibri" panose="020F0502020204030204" pitchFamily="34" charset="0"/>
                <a:cs typeface="Arial" panose="020B0604020202020204" pitchFamily="34" charset="0"/>
              </a:rPr>
              <a:t>NAWI </a:t>
            </a:r>
            <a:r>
              <a:rPr lang="uk-UA" sz="2800" dirty="0" smtClean="0">
                <a:ea typeface="Calibri" panose="020F0502020204030204" pitchFamily="34" charset="0"/>
                <a:cs typeface="Arial" panose="020B0604020202020204" pitchFamily="34" charset="0"/>
              </a:rPr>
              <a:t>повинен мати </a:t>
            </a:r>
            <a:r>
              <a:rPr lang="uk-UA" sz="2800" dirty="0" err="1" smtClean="0">
                <a:ea typeface="Calibri" panose="020F0502020204030204" pitchFamily="34" charset="0"/>
                <a:cs typeface="Arial" panose="020B0604020202020204" pitchFamily="34" charset="0"/>
              </a:rPr>
              <a:t>повірочну</a:t>
            </a:r>
            <a:r>
              <a:rPr lang="uk-UA" sz="2800" dirty="0" smtClean="0">
                <a:ea typeface="Calibri" panose="020F0502020204030204" pitchFamily="34" charset="0"/>
                <a:cs typeface="Arial" panose="020B0604020202020204" pitchFamily="34" charset="0"/>
              </a:rPr>
              <a:t> поділку, що дорівнює або є менше, ніж</a:t>
            </a:r>
            <a:r>
              <a:rPr lang="en-AU" sz="2800" dirty="0" smtClean="0">
                <a:ea typeface="Calibri" panose="020F0502020204030204" pitchFamily="34" charset="0"/>
                <a:cs typeface="Arial" panose="020B0604020202020204" pitchFamily="34" charset="0"/>
              </a:rPr>
              <a:t>:</a:t>
            </a:r>
            <a:endParaRPr lang="en-US" sz="2800" dirty="0">
              <a:ea typeface="Calibri" panose="020F0502020204030204" pitchFamily="34"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tabLst>
                <a:tab pos="474980" algn="l"/>
              </a:tabLst>
              <a:defRPr/>
            </a:pPr>
            <a:r>
              <a:rPr lang="en-AU" sz="2800" dirty="0">
                <a:solidFill>
                  <a:srgbClr val="7030A0"/>
                </a:solidFill>
                <a:ea typeface="Calibri" panose="020F0502020204030204" pitchFamily="34" charset="0"/>
                <a:cs typeface="Arial" panose="020B0604020202020204" pitchFamily="34" charset="0"/>
              </a:rPr>
              <a:t>0.2% </a:t>
            </a:r>
            <a:r>
              <a:rPr lang="en-AU" sz="2800" i="1" dirty="0" err="1" smtClean="0">
                <a:solidFill>
                  <a:srgbClr val="7030A0"/>
                </a:solidFill>
                <a:ea typeface="Calibri" panose="020F0502020204030204" pitchFamily="34" charset="0"/>
                <a:cs typeface="Arial" panose="020B0604020202020204" pitchFamily="34" charset="0"/>
              </a:rPr>
              <a:t>Q</a:t>
            </a:r>
            <a:r>
              <a:rPr lang="en-AU" sz="2800" i="1" baseline="-25000" dirty="0" err="1" smtClean="0">
                <a:solidFill>
                  <a:srgbClr val="7030A0"/>
                </a:solidFill>
                <a:ea typeface="Calibri" panose="020F0502020204030204" pitchFamily="34" charset="0"/>
                <a:cs typeface="Arial" panose="020B0604020202020204" pitchFamily="34" charset="0"/>
              </a:rPr>
              <a:t>n</a:t>
            </a:r>
            <a:r>
              <a:rPr lang="en-AU" sz="2800" dirty="0" smtClean="0">
                <a:solidFill>
                  <a:srgbClr val="7030A0"/>
                </a:solidFill>
                <a:ea typeface="Calibri" panose="020F0502020204030204" pitchFamily="34" charset="0"/>
                <a:cs typeface="Arial" panose="020B0604020202020204" pitchFamily="34" charset="0"/>
              </a:rPr>
              <a:t> </a:t>
            </a:r>
            <a:r>
              <a:rPr lang="uk-UA" sz="2800" dirty="0" smtClean="0">
                <a:solidFill>
                  <a:srgbClr val="7030A0"/>
                </a:solidFill>
                <a:ea typeface="Calibri" panose="020F0502020204030204" pitchFamily="34" charset="0"/>
                <a:cs typeface="Arial" panose="020B0604020202020204" pitchFamily="34" charset="0"/>
              </a:rPr>
              <a:t>для визначення маси упаковки і вмісту</a:t>
            </a:r>
            <a:r>
              <a:rPr lang="en-AU" sz="2800" dirty="0" smtClean="0">
                <a:solidFill>
                  <a:srgbClr val="7030A0"/>
                </a:solidFill>
                <a:ea typeface="Calibri" panose="020F0502020204030204" pitchFamily="34" charset="0"/>
                <a:cs typeface="Arial" panose="020B0604020202020204" pitchFamily="34" charset="0"/>
              </a:rPr>
              <a:t>; </a:t>
            </a:r>
            <a:r>
              <a:rPr lang="uk-UA" sz="2800" dirty="0" smtClean="0">
                <a:solidFill>
                  <a:srgbClr val="7030A0"/>
                </a:solidFill>
                <a:ea typeface="Calibri" panose="020F0502020204030204" pitchFamily="34" charset="0"/>
                <a:cs typeface="Arial" panose="020B0604020202020204" pitchFamily="34" charset="0"/>
              </a:rPr>
              <a:t>або</a:t>
            </a:r>
            <a:endParaRPr lang="en-US" sz="2800" dirty="0">
              <a:solidFill>
                <a:srgbClr val="7030A0"/>
              </a:solidFill>
              <a:ea typeface="Calibri" panose="020F0502020204030204" pitchFamily="34" charset="0"/>
              <a:cs typeface="Times New Roman" panose="02020603050405020304" pitchFamily="18" charset="0"/>
            </a:endParaRPr>
          </a:p>
          <a:p>
            <a:pPr marL="742950" lvl="1" indent="-285750" algn="just">
              <a:spcBef>
                <a:spcPts val="600"/>
              </a:spcBef>
              <a:spcAft>
                <a:spcPts val="0"/>
              </a:spcAft>
              <a:buFont typeface="Courier New" panose="02070309020205020404" pitchFamily="49" charset="0"/>
              <a:buChar char="o"/>
              <a:tabLst>
                <a:tab pos="474980" algn="l"/>
              </a:tabLst>
              <a:defRPr/>
            </a:pPr>
            <a:r>
              <a:rPr lang="en-AU" sz="2800" dirty="0">
                <a:ea typeface="Calibri" panose="020F0502020204030204" pitchFamily="34" charset="0"/>
                <a:cs typeface="Arial" panose="020B0604020202020204" pitchFamily="34" charset="0"/>
              </a:rPr>
              <a:t>0.1% </a:t>
            </a:r>
            <a:r>
              <a:rPr lang="uk-UA" sz="2800" dirty="0" smtClean="0">
                <a:ea typeface="Calibri" panose="020F0502020204030204" pitchFamily="34" charset="0"/>
                <a:cs typeface="Arial" panose="020B0604020202020204" pitchFamily="34" charset="0"/>
              </a:rPr>
              <a:t>маси брутто зразка щільності при визначенні щільності; або </a:t>
            </a:r>
          </a:p>
          <a:p>
            <a:pPr marL="742950" lvl="1" indent="-285750" algn="just">
              <a:spcBef>
                <a:spcPts val="600"/>
              </a:spcBef>
              <a:spcAft>
                <a:spcPts val="0"/>
              </a:spcAft>
              <a:buFont typeface="Courier New" panose="02070309020205020404" pitchFamily="49" charset="0"/>
              <a:buChar char="o"/>
              <a:tabLst>
                <a:tab pos="474980" algn="l"/>
              </a:tabLst>
              <a:defRPr/>
            </a:pPr>
            <a:r>
              <a:rPr lang="en-AU" sz="2800" dirty="0" smtClean="0">
                <a:ea typeface="Calibri" panose="020F0502020204030204" pitchFamily="34" charset="0"/>
                <a:cs typeface="Arial" panose="020B0604020202020204" pitchFamily="34" charset="0"/>
              </a:rPr>
              <a:t>0.05</a:t>
            </a:r>
            <a:r>
              <a:rPr lang="en-AU" sz="2800" dirty="0">
                <a:ea typeface="Calibri" panose="020F0502020204030204" pitchFamily="34" charset="0"/>
                <a:cs typeface="Arial" panose="020B0604020202020204" pitchFamily="34" charset="0"/>
              </a:rPr>
              <a:t>% </a:t>
            </a:r>
            <a:r>
              <a:rPr lang="uk-UA" sz="2800" dirty="0" smtClean="0">
                <a:ea typeface="Calibri" panose="020F0502020204030204" pitchFamily="34" charset="0"/>
                <a:cs typeface="Arial" panose="020B0604020202020204" pitchFamily="34" charset="0"/>
              </a:rPr>
              <a:t>маси нетто упаковки при визначенні маси одиниці. </a:t>
            </a:r>
            <a:endParaRPr lang="en-US" sz="2800" dirty="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3501580" y="122798"/>
            <a:ext cx="503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spcBef>
                <a:spcPts val="1200"/>
              </a:spcBef>
              <a:spcAft>
                <a:spcPts val="600"/>
              </a:spcAft>
            </a:pPr>
            <a:r>
              <a:rPr lang="en-US" altLang="en-US" sz="2400" dirty="0">
                <a:latin typeface="Arial Bold" panose="020B0704020202020204" pitchFamily="34" charset="0"/>
                <a:cs typeface="Times New Roman" panose="02020603050405020304" pitchFamily="18" charset="0"/>
              </a:rPr>
              <a:t>NAWI </a:t>
            </a:r>
            <a:r>
              <a:rPr lang="uk-UA" altLang="en-US" sz="2400" dirty="0" smtClean="0">
                <a:latin typeface="Arial Bold" panose="020B0704020202020204" pitchFamily="34" charset="0"/>
                <a:cs typeface="Times New Roman" panose="02020603050405020304" pitchFamily="18" charset="0"/>
              </a:rPr>
              <a:t>контрольний прилад </a:t>
            </a:r>
            <a:r>
              <a:rPr lang="en-US" altLang="en-US" sz="2400" dirty="0" smtClean="0">
                <a:latin typeface="Arial Bold" panose="020B0704020202020204" pitchFamily="34" charset="0"/>
                <a:cs typeface="Times New Roman" panose="02020603050405020304" pitchFamily="18" charset="0"/>
              </a:rPr>
              <a:t>[16</a:t>
            </a:r>
            <a:r>
              <a:rPr lang="en-US" altLang="en-US" sz="2400" dirty="0">
                <a:latin typeface="Arial Bold" panose="020B0704020202020204" pitchFamily="34" charset="0"/>
                <a:cs typeface="Times New Roman" panose="02020603050405020304" pitchFamily="18" charset="0"/>
              </a:rPr>
              <a:t>]</a:t>
            </a:r>
          </a:p>
        </p:txBody>
      </p:sp>
    </p:spTree>
    <p:extLst>
      <p:ext uri="{BB962C8B-B14F-4D97-AF65-F5344CB8AC3E}">
        <p14:creationId xmlns:p14="http://schemas.microsoft.com/office/powerpoint/2010/main" val="20632207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552" y="986117"/>
            <a:ext cx="11640671" cy="4447371"/>
          </a:xfrm>
          <a:prstGeom prst="rect">
            <a:avLst/>
          </a:prstGeom>
        </p:spPr>
        <p:txBody>
          <a:bodyPr wrap="square">
            <a:spAutoFit/>
          </a:bodyPr>
          <a:lstStyle/>
          <a:p>
            <a:pPr algn="just">
              <a:tabLst>
                <a:tab pos="228600" algn="l"/>
                <a:tab pos="457200" algn="l"/>
              </a:tabLst>
              <a:defRPr/>
            </a:pPr>
            <a:r>
              <a:rPr lang="uk-UA" sz="2400" dirty="0" smtClean="0">
                <a:solidFill>
                  <a:srgbClr val="FF0000"/>
                </a:solidFill>
                <a:ea typeface="Calibri" panose="020F0502020204030204" pitchFamily="34" charset="0"/>
                <a:cs typeface="Arial" panose="020B0604020202020204" pitchFamily="34" charset="0"/>
              </a:rPr>
              <a:t>Безпосередньо до та після процедури випробування, </a:t>
            </a:r>
            <a:r>
              <a:rPr lang="en-AU" sz="2400" dirty="0" smtClean="0">
                <a:solidFill>
                  <a:srgbClr val="FF0000"/>
                </a:solidFill>
                <a:ea typeface="Calibri" panose="020F0502020204030204" pitchFamily="34" charset="0"/>
                <a:cs typeface="Arial" panose="020B0604020202020204" pitchFamily="34" charset="0"/>
              </a:rPr>
              <a:t> </a:t>
            </a:r>
            <a:r>
              <a:rPr lang="uk-UA" sz="2400" dirty="0" smtClean="0">
                <a:solidFill>
                  <a:srgbClr val="FF0000"/>
                </a:solidFill>
                <a:ea typeface="Calibri" panose="020F0502020204030204" pitchFamily="34" charset="0"/>
                <a:cs typeface="Arial" panose="020B0604020202020204" pitchFamily="34" charset="0"/>
              </a:rPr>
              <a:t>доцільно перевіряти прилад до відповідного </a:t>
            </a:r>
            <a:r>
              <a:rPr lang="en-AU" sz="2400" dirty="0">
                <a:solidFill>
                  <a:srgbClr val="FF0000"/>
                </a:solidFill>
                <a:ea typeface="Calibri" panose="020F0502020204030204" pitchFamily="34" charset="0"/>
                <a:cs typeface="Arial" panose="020B0604020202020204" pitchFamily="34" charset="0"/>
              </a:rPr>
              <a:t>MAX: </a:t>
            </a:r>
            <a:endParaRPr lang="en-US" sz="2400" dirty="0">
              <a:solidFill>
                <a:srgbClr val="FF0000"/>
              </a:solidFill>
              <a:ea typeface="Calibri" panose="020F0502020204030204" pitchFamily="34" charset="0"/>
              <a:cs typeface="Times New Roman" panose="02020603050405020304" pitchFamily="18" charset="0"/>
            </a:endParaRPr>
          </a:p>
          <a:p>
            <a:pPr algn="just">
              <a:spcBef>
                <a:spcPts val="0"/>
              </a:spcBef>
              <a:spcAft>
                <a:spcPts val="0"/>
              </a:spcAft>
              <a:tabLst>
                <a:tab pos="228600" algn="l"/>
                <a:tab pos="457200" algn="l"/>
              </a:tabLst>
              <a:defRPr/>
            </a:pPr>
            <a:endParaRPr lang="en-AU" sz="800" dirty="0">
              <a:ea typeface="Calibri" panose="020F0502020204030204" pitchFamily="34" charset="0"/>
              <a:cs typeface="Arial" panose="020B0604020202020204" pitchFamily="34" charset="0"/>
            </a:endParaRPr>
          </a:p>
          <a:p>
            <a:pPr algn="just">
              <a:spcBef>
                <a:spcPts val="0"/>
              </a:spcBef>
              <a:spcAft>
                <a:spcPts val="0"/>
              </a:spcAft>
              <a:tabLst>
                <a:tab pos="228600" algn="l"/>
                <a:tab pos="457200" algn="l"/>
              </a:tabLst>
              <a:defRPr/>
            </a:pPr>
            <a:r>
              <a:rPr lang="en-AU" sz="2200" dirty="0">
                <a:solidFill>
                  <a:srgbClr val="FF0000"/>
                </a:solidFill>
                <a:ea typeface="Calibri" panose="020F0502020204030204" pitchFamily="34" charset="0"/>
                <a:cs typeface="Times New Roman" panose="02020603050405020304" pitchFamily="18" charset="0"/>
              </a:rPr>
              <a:t>110% </a:t>
            </a:r>
            <a:r>
              <a:rPr lang="uk-UA" sz="2200" dirty="0" smtClean="0">
                <a:solidFill>
                  <a:srgbClr val="FF0000"/>
                </a:solidFill>
                <a:ea typeface="Calibri" panose="020F0502020204030204" pitchFamily="34" charset="0"/>
                <a:cs typeface="Times New Roman" panose="02020603050405020304" pitchFamily="18" charset="0"/>
              </a:rPr>
              <a:t>найбільшої маси брутто упаковки</a:t>
            </a:r>
            <a:r>
              <a:rPr lang="en-AU" sz="2200" dirty="0" smtClean="0">
                <a:solidFill>
                  <a:srgbClr val="FF0000"/>
                </a:solidFill>
                <a:ea typeface="Calibri" panose="020F0502020204030204" pitchFamily="34" charset="0"/>
                <a:cs typeface="Times New Roman" panose="02020603050405020304" pitchFamily="18" charset="0"/>
              </a:rPr>
              <a:t>; </a:t>
            </a:r>
            <a:endParaRPr lang="en-AU" sz="2200" dirty="0">
              <a:solidFill>
                <a:srgbClr val="FF0000"/>
              </a:solidFill>
              <a:ea typeface="Calibri" panose="020F0502020204030204" pitchFamily="34" charset="0"/>
              <a:cs typeface="Times New Roman" panose="02020603050405020304" pitchFamily="18" charset="0"/>
            </a:endParaRPr>
          </a:p>
          <a:p>
            <a:pPr marL="0" lvl="1" algn="just">
              <a:spcBef>
                <a:spcPts val="0"/>
              </a:spcBef>
              <a:spcAft>
                <a:spcPts val="0"/>
              </a:spcAft>
              <a:tabLst>
                <a:tab pos="228600" algn="l"/>
                <a:tab pos="457200" algn="l"/>
              </a:tabLst>
              <a:defRPr/>
            </a:pPr>
            <a:endParaRPr lang="en-US" sz="800" dirty="0">
              <a:ea typeface="Calibri" panose="020F0502020204030204" pitchFamily="34" charset="0"/>
              <a:cs typeface="Times New Roman" panose="02020603050405020304" pitchFamily="18" charset="0"/>
            </a:endParaRPr>
          </a:p>
          <a:p>
            <a:pPr marL="0" lvl="1" algn="just">
              <a:spcBef>
                <a:spcPts val="0"/>
              </a:spcBef>
              <a:spcAft>
                <a:spcPts val="0"/>
              </a:spcAft>
              <a:tabLst>
                <a:tab pos="228600" algn="l"/>
                <a:tab pos="457200" algn="l"/>
              </a:tabLst>
              <a:defRPr/>
            </a:pPr>
            <a:r>
              <a:rPr lang="en-AU" sz="2200" dirty="0">
                <a:ea typeface="Calibri" panose="020F0502020204030204" pitchFamily="34" charset="0"/>
                <a:cs typeface="Times New Roman" panose="02020603050405020304" pitchFamily="18" charset="0"/>
              </a:rPr>
              <a:t>110% </a:t>
            </a:r>
            <a:r>
              <a:rPr lang="uk-UA" sz="2200" dirty="0">
                <a:ea typeface="Calibri" panose="020F0502020204030204" pitchFamily="34" charset="0"/>
                <a:cs typeface="Times New Roman" panose="02020603050405020304" pitchFamily="18" charset="0"/>
              </a:rPr>
              <a:t>найбільшої маси брутто </a:t>
            </a:r>
            <a:r>
              <a:rPr lang="uk-UA" sz="2200" dirty="0" smtClean="0">
                <a:ea typeface="Calibri" panose="020F0502020204030204" pitchFamily="34" charset="0"/>
                <a:cs typeface="Times New Roman" panose="02020603050405020304" pitchFamily="18" charset="0"/>
              </a:rPr>
              <a:t>упаковки плюс маса води, необхідної для заповнення кожної упаковки до краю у разі застосування </a:t>
            </a:r>
            <a:r>
              <a:rPr lang="uk-UA" sz="2200" i="1" dirty="0" smtClean="0">
                <a:ea typeface="Calibri" panose="020F0502020204030204" pitchFamily="34" charset="0"/>
                <a:cs typeface="Times New Roman" panose="02020603050405020304" pitchFamily="18" charset="0"/>
              </a:rPr>
              <a:t>методу заміщення </a:t>
            </a:r>
            <a:r>
              <a:rPr lang="uk-UA" sz="2200" dirty="0">
                <a:ea typeface="Calibri" panose="020F0502020204030204" pitchFamily="34" charset="0"/>
                <a:cs typeface="Times New Roman" panose="02020603050405020304" pitchFamily="18" charset="0"/>
              </a:rPr>
              <a:t>(для продуктів, що не мають гладкої та рівної поверхні);</a:t>
            </a:r>
          </a:p>
          <a:p>
            <a:pPr marL="0" lvl="1" algn="just">
              <a:spcBef>
                <a:spcPts val="0"/>
              </a:spcBef>
              <a:spcAft>
                <a:spcPts val="0"/>
              </a:spcAft>
              <a:tabLst>
                <a:tab pos="228600" algn="l"/>
                <a:tab pos="457200" algn="l"/>
              </a:tabLst>
              <a:defRPr/>
            </a:pPr>
            <a:endParaRPr lang="en-US" sz="800" dirty="0">
              <a:ea typeface="Calibri" panose="020F0502020204030204" pitchFamily="34" charset="0"/>
              <a:cs typeface="Times New Roman" panose="02020603050405020304" pitchFamily="18" charset="0"/>
            </a:endParaRPr>
          </a:p>
          <a:p>
            <a:pPr marL="0" lvl="1" algn="just">
              <a:spcBef>
                <a:spcPts val="0"/>
              </a:spcBef>
              <a:spcAft>
                <a:spcPts val="0"/>
              </a:spcAft>
              <a:tabLst>
                <a:tab pos="228600" algn="l"/>
                <a:tab pos="457200" algn="l"/>
              </a:tabLst>
              <a:defRPr/>
            </a:pPr>
            <a:r>
              <a:rPr lang="en-AU" sz="2200" dirty="0">
                <a:ea typeface="Calibri" panose="020F0502020204030204" pitchFamily="34" charset="0"/>
                <a:cs typeface="Times New Roman" panose="02020603050405020304" pitchFamily="18" charset="0"/>
              </a:rPr>
              <a:t>110% </a:t>
            </a:r>
            <a:r>
              <a:rPr lang="uk-UA" sz="2200" dirty="0" smtClean="0">
                <a:ea typeface="Calibri" panose="020F0502020204030204" pitchFamily="34" charset="0"/>
                <a:cs typeface="Times New Roman" panose="02020603050405020304" pitchFamily="18" charset="0"/>
              </a:rPr>
              <a:t>загальної маси контрольної рідини, еквівалентної </a:t>
            </a:r>
            <a:r>
              <a:rPr lang="en-AU" sz="2200" i="1" dirty="0" err="1" smtClean="0">
                <a:ea typeface="Calibri" panose="020F0502020204030204" pitchFamily="34" charset="0"/>
                <a:cs typeface="Times New Roman" panose="02020603050405020304" pitchFamily="18" charset="0"/>
              </a:rPr>
              <a:t>Q</a:t>
            </a:r>
            <a:r>
              <a:rPr lang="en-AU" sz="2200" i="1" baseline="-25000" dirty="0" err="1" smtClean="0">
                <a:ea typeface="Calibri" panose="020F0502020204030204" pitchFamily="34" charset="0"/>
                <a:cs typeface="Times New Roman" panose="02020603050405020304" pitchFamily="18" charset="0"/>
              </a:rPr>
              <a:t>n</a:t>
            </a:r>
            <a:r>
              <a:rPr lang="uk-UA" sz="2200" i="1" baseline="-25000" dirty="0" smtClean="0">
                <a:ea typeface="Calibri" panose="020F0502020204030204" pitchFamily="34" charset="0"/>
                <a:cs typeface="Times New Roman" panose="02020603050405020304" pitchFamily="18" charset="0"/>
              </a:rPr>
              <a:t>,</a:t>
            </a:r>
            <a:r>
              <a:rPr lang="en-AU" sz="2200" dirty="0" smtClean="0">
                <a:ea typeface="Calibri" panose="020F0502020204030204" pitchFamily="34" charset="0"/>
                <a:cs typeface="Times New Roman" panose="02020603050405020304" pitchFamily="18" charset="0"/>
              </a:rPr>
              <a:t> </a:t>
            </a:r>
            <a:r>
              <a:rPr lang="uk-UA" sz="2200" dirty="0" smtClean="0">
                <a:ea typeface="Calibri" panose="020F0502020204030204" pitchFamily="34" charset="0"/>
                <a:cs typeface="Times New Roman" panose="02020603050405020304" pitchFamily="18" charset="0"/>
              </a:rPr>
              <a:t>плюс маса тари сосуду для збору води </a:t>
            </a:r>
            <a:r>
              <a:rPr lang="uk-UA" sz="2200" dirty="0">
                <a:ea typeface="Calibri" panose="020F0502020204030204" pitchFamily="34" charset="0"/>
                <a:cs typeface="Times New Roman" panose="02020603050405020304" pitchFamily="18" charset="0"/>
              </a:rPr>
              <a:t>у разі застосування </a:t>
            </a:r>
            <a:r>
              <a:rPr lang="uk-UA" sz="2200" i="1" dirty="0">
                <a:ea typeface="Calibri" panose="020F0502020204030204" pitchFamily="34" charset="0"/>
                <a:cs typeface="Times New Roman" panose="02020603050405020304" pitchFamily="18" charset="0"/>
              </a:rPr>
              <a:t>методу </a:t>
            </a:r>
            <a:r>
              <a:rPr lang="uk-UA" sz="2200" i="1" dirty="0" smtClean="0">
                <a:ea typeface="Calibri" panose="020F0502020204030204" pitchFamily="34" charset="0"/>
                <a:cs typeface="Times New Roman" panose="02020603050405020304" pitchFamily="18" charset="0"/>
              </a:rPr>
              <a:t>переміщення</a:t>
            </a:r>
            <a:r>
              <a:rPr lang="en-AU" sz="2200" dirty="0" smtClean="0">
                <a:ea typeface="Calibri" panose="020F0502020204030204" pitchFamily="34" charset="0"/>
                <a:cs typeface="Times New Roman" panose="02020603050405020304" pitchFamily="18" charset="0"/>
              </a:rPr>
              <a:t>; </a:t>
            </a:r>
            <a:r>
              <a:rPr lang="uk-UA" sz="2200" dirty="0" smtClean="0">
                <a:ea typeface="Calibri" panose="020F0502020204030204" pitchFamily="34" charset="0"/>
                <a:cs typeface="Times New Roman" panose="02020603050405020304" pitchFamily="18" charset="0"/>
              </a:rPr>
              <a:t>або</a:t>
            </a:r>
            <a:endParaRPr lang="en-AU" sz="2200" dirty="0">
              <a:ea typeface="Calibri" panose="020F0502020204030204" pitchFamily="34" charset="0"/>
              <a:cs typeface="Times New Roman" panose="02020603050405020304" pitchFamily="18" charset="0"/>
            </a:endParaRPr>
          </a:p>
          <a:p>
            <a:pPr marL="0" lvl="1" algn="just">
              <a:spcBef>
                <a:spcPts val="0"/>
              </a:spcBef>
              <a:spcAft>
                <a:spcPts val="0"/>
              </a:spcAft>
              <a:tabLst>
                <a:tab pos="228600" algn="l"/>
                <a:tab pos="457200" algn="l"/>
              </a:tabLst>
              <a:defRPr/>
            </a:pPr>
            <a:endParaRPr lang="en-US" sz="800" strike="sngStrike" dirty="0">
              <a:ea typeface="Calibri" panose="020F0502020204030204" pitchFamily="34" charset="0"/>
              <a:cs typeface="Times New Roman" panose="02020603050405020304" pitchFamily="18" charset="0"/>
            </a:endParaRPr>
          </a:p>
          <a:p>
            <a:pPr marL="0" lvl="1" algn="just">
              <a:spcBef>
                <a:spcPts val="0"/>
              </a:spcBef>
              <a:spcAft>
                <a:spcPts val="0"/>
              </a:spcAft>
              <a:tabLst>
                <a:tab pos="228600" algn="l"/>
                <a:tab pos="457200" algn="l"/>
              </a:tabLst>
              <a:defRPr/>
            </a:pPr>
            <a:r>
              <a:rPr lang="uk-UA" sz="2200" dirty="0" smtClean="0">
                <a:ea typeface="Calibri" panose="020F0502020204030204" pitchFamily="34" charset="0"/>
                <a:cs typeface="Times New Roman" panose="02020603050405020304" pitchFamily="18" charset="0"/>
              </a:rPr>
              <a:t>до </a:t>
            </a:r>
            <a:r>
              <a:rPr lang="en-AU" sz="2200" dirty="0" smtClean="0">
                <a:ea typeface="Calibri" panose="020F0502020204030204" pitchFamily="34" charset="0"/>
                <a:cs typeface="Times New Roman" panose="02020603050405020304" pitchFamily="18" charset="0"/>
              </a:rPr>
              <a:t>110</a:t>
            </a:r>
            <a:r>
              <a:rPr lang="en-AU" sz="2200" dirty="0">
                <a:ea typeface="Calibri" panose="020F0502020204030204" pitchFamily="34" charset="0"/>
                <a:cs typeface="Times New Roman" panose="02020603050405020304" pitchFamily="18" charset="0"/>
              </a:rPr>
              <a:t>% </a:t>
            </a:r>
            <a:r>
              <a:rPr lang="uk-UA" sz="2200" dirty="0" smtClean="0">
                <a:ea typeface="Calibri" panose="020F0502020204030204" pitchFamily="34" charset="0"/>
                <a:cs typeface="Times New Roman" panose="02020603050405020304" pitchFamily="18" charset="0"/>
              </a:rPr>
              <a:t>загальної маси </a:t>
            </a:r>
            <a:r>
              <a:rPr lang="en-AU" sz="2200" i="1" dirty="0" err="1" smtClean="0">
                <a:ea typeface="Calibri" panose="020F0502020204030204" pitchFamily="34" charset="0"/>
                <a:cs typeface="Times New Roman" panose="02020603050405020304" pitchFamily="18" charset="0"/>
              </a:rPr>
              <a:t>Q</a:t>
            </a:r>
            <a:r>
              <a:rPr lang="en-AU" sz="2200" i="1" baseline="-25000" dirty="0" err="1" smtClean="0">
                <a:ea typeface="Calibri" panose="020F0502020204030204" pitchFamily="34" charset="0"/>
                <a:cs typeface="Times New Roman" panose="02020603050405020304" pitchFamily="18" charset="0"/>
              </a:rPr>
              <a:t>n</a:t>
            </a:r>
            <a:r>
              <a:rPr lang="en-AU" sz="2200" dirty="0" smtClean="0">
                <a:ea typeface="Calibri" panose="020F0502020204030204" pitchFamily="34" charset="0"/>
                <a:cs typeface="Times New Roman" panose="02020603050405020304" pitchFamily="18" charset="0"/>
              </a:rPr>
              <a:t> </a:t>
            </a:r>
            <a:r>
              <a:rPr lang="uk-UA" sz="2200" dirty="0" smtClean="0">
                <a:ea typeface="Calibri" panose="020F0502020204030204" pitchFamily="34" charset="0"/>
                <a:cs typeface="Times New Roman" panose="02020603050405020304" pitchFamily="18" charset="0"/>
              </a:rPr>
              <a:t>та </a:t>
            </a:r>
            <a:r>
              <a:rPr lang="uk-UA" sz="2200" dirty="0">
                <a:ea typeface="Calibri" panose="020F0502020204030204" pitchFamily="34" charset="0"/>
                <a:cs typeface="Times New Roman" panose="02020603050405020304" pitchFamily="18" charset="0"/>
              </a:rPr>
              <a:t>сита у разі застосування </a:t>
            </a:r>
            <a:r>
              <a:rPr lang="uk-UA" sz="2200" i="1" dirty="0">
                <a:ea typeface="Calibri" panose="020F0502020204030204" pitchFamily="34" charset="0"/>
                <a:cs typeface="Times New Roman" panose="02020603050405020304" pitchFamily="18" charset="0"/>
              </a:rPr>
              <a:t>методу</a:t>
            </a:r>
            <a:r>
              <a:rPr lang="en-AU" sz="2200" dirty="0" smtClean="0">
                <a:ea typeface="Calibri" panose="020F0502020204030204" pitchFamily="34" charset="0"/>
                <a:cs typeface="Times New Roman" panose="02020603050405020304" pitchFamily="18" charset="0"/>
              </a:rPr>
              <a:t> </a:t>
            </a:r>
            <a:r>
              <a:rPr lang="uk-UA" sz="2200" dirty="0" smtClean="0">
                <a:ea typeface="Calibri" panose="020F0502020204030204" pitchFamily="34" charset="0"/>
                <a:cs typeface="Times New Roman" panose="02020603050405020304" pitchFamily="18" charset="0"/>
              </a:rPr>
              <a:t> </a:t>
            </a:r>
            <a:r>
              <a:rPr lang="uk-UA" sz="2200" i="1" dirty="0">
                <a:ea typeface="Calibri" panose="020F0502020204030204" pitchFamily="34" charset="0"/>
                <a:cs typeface="Times New Roman" panose="02020603050405020304" pitchFamily="18" charset="0"/>
              </a:rPr>
              <a:t>для мороженої </a:t>
            </a:r>
            <a:r>
              <a:rPr lang="uk-UA" sz="2200" i="1" dirty="0" smtClean="0">
                <a:ea typeface="Calibri" panose="020F0502020204030204" pitchFamily="34" charset="0"/>
                <a:cs typeface="Times New Roman" panose="02020603050405020304" pitchFamily="18" charset="0"/>
              </a:rPr>
              <a:t>риби</a:t>
            </a:r>
            <a:r>
              <a:rPr lang="en-AU" sz="2200" dirty="0" smtClean="0">
                <a:ea typeface="Calibri" panose="020F0502020204030204" pitchFamily="34" charset="0"/>
                <a:cs typeface="Times New Roman" panose="02020603050405020304" pitchFamily="18" charset="0"/>
              </a:rPr>
              <a:t>.</a:t>
            </a:r>
            <a:endParaRPr lang="en-US" sz="2200" dirty="0">
              <a:ea typeface="Calibri" panose="020F0502020204030204" pitchFamily="34" charset="0"/>
              <a:cs typeface="Times New Roman" panose="02020603050405020304" pitchFamily="18" charset="0"/>
            </a:endParaRPr>
          </a:p>
          <a:p>
            <a:pPr algn="just">
              <a:spcBef>
                <a:spcPts val="600"/>
              </a:spcBef>
              <a:spcAft>
                <a:spcPts val="600"/>
              </a:spcAft>
              <a:buSzPts val="1000"/>
              <a:tabLst>
                <a:tab pos="228600" algn="l"/>
                <a:tab pos="457200" algn="l"/>
              </a:tabLst>
              <a:defRPr/>
            </a:pPr>
            <a:r>
              <a:rPr lang="uk-UA" sz="2200" dirty="0" smtClean="0">
                <a:solidFill>
                  <a:srgbClr val="000000"/>
                </a:solidFill>
                <a:ea typeface="Calibri" panose="020F0502020204030204" pitchFamily="34" charset="0"/>
                <a:cs typeface="Times New Roman" panose="02020603050405020304" pitchFamily="18" charset="0"/>
              </a:rPr>
              <a:t>Якщо контрольний прилад має пристрій стеження нуля</a:t>
            </a:r>
            <a:r>
              <a:rPr lang="en-AU" sz="2200" dirty="0" smtClean="0">
                <a:ea typeface="Calibri" panose="020F0502020204030204" pitchFamily="34" charset="0"/>
                <a:cs typeface="Times New Roman" panose="02020603050405020304" pitchFamily="18" charset="0"/>
              </a:rPr>
              <a:t>, </a:t>
            </a:r>
            <a:r>
              <a:rPr lang="uk-UA" sz="2200" dirty="0" smtClean="0">
                <a:solidFill>
                  <a:srgbClr val="FF0000"/>
                </a:solidFill>
                <a:ea typeface="Calibri" panose="020F0502020204030204" pitchFamily="34" charset="0"/>
                <a:cs typeface="Times New Roman" panose="02020603050405020304" pitchFamily="18" charset="0"/>
              </a:rPr>
              <a:t>необхідно відключити </a:t>
            </a:r>
            <a:r>
              <a:rPr lang="uk-UA" sz="2200" dirty="0">
                <a:solidFill>
                  <a:srgbClr val="FF0000"/>
                </a:solidFill>
                <a:ea typeface="Calibri" panose="020F0502020204030204" pitchFamily="34" charset="0"/>
                <a:cs typeface="Times New Roman" panose="02020603050405020304" pitchFamily="18" charset="0"/>
              </a:rPr>
              <a:t>функцію стеження нуля</a:t>
            </a:r>
            <a:r>
              <a:rPr lang="uk-UA" sz="2200" dirty="0" smtClean="0">
                <a:solidFill>
                  <a:srgbClr val="FF0000"/>
                </a:solidFill>
                <a:ea typeface="Calibri" panose="020F0502020204030204" pitchFamily="34" charset="0"/>
                <a:cs typeface="Times New Roman" panose="02020603050405020304" pitchFamily="18" charset="0"/>
              </a:rPr>
              <a:t>.</a:t>
            </a:r>
            <a:endParaRPr lang="en-AU" sz="2200" dirty="0">
              <a:solidFill>
                <a:srgbClr val="FF0000"/>
              </a:solidFill>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657345" y="299951"/>
            <a:ext cx="60325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spcBef>
                <a:spcPts val="1200"/>
              </a:spcBef>
              <a:spcAft>
                <a:spcPts val="600"/>
              </a:spcAft>
            </a:pPr>
            <a:r>
              <a:rPr lang="en-US" altLang="en-US" sz="2400" dirty="0">
                <a:latin typeface="Arial Bold" panose="020B0704020202020204" pitchFamily="34" charset="0"/>
                <a:cs typeface="Times New Roman" panose="02020603050405020304" pitchFamily="18" charset="0"/>
              </a:rPr>
              <a:t>NAWI </a:t>
            </a:r>
            <a:r>
              <a:rPr lang="uk-UA" altLang="en-US" sz="2400" dirty="0" smtClean="0">
                <a:latin typeface="Arial Bold" panose="020B0704020202020204" pitchFamily="34" charset="0"/>
                <a:cs typeface="Times New Roman" panose="02020603050405020304" pitchFamily="18" charset="0"/>
              </a:rPr>
              <a:t>контрольний прилад </a:t>
            </a:r>
            <a:r>
              <a:rPr lang="en-US" altLang="en-US" sz="2400" dirty="0" smtClean="0">
                <a:latin typeface="Arial Bold" panose="020B0704020202020204" pitchFamily="34" charset="0"/>
                <a:cs typeface="Times New Roman" panose="02020603050405020304" pitchFamily="18" charset="0"/>
              </a:rPr>
              <a:t>[16</a:t>
            </a:r>
            <a:r>
              <a:rPr lang="en-US" altLang="en-US" sz="2400" dirty="0">
                <a:latin typeface="Arial Bold" panose="020B0704020202020204" pitchFamily="34" charset="0"/>
                <a:cs typeface="Times New Roman" panose="02020603050405020304" pitchFamily="18" charset="0"/>
              </a:rPr>
              <a:t>]</a:t>
            </a:r>
          </a:p>
        </p:txBody>
      </p:sp>
    </p:spTree>
    <p:extLst>
      <p:ext uri="{BB962C8B-B14F-4D97-AF65-F5344CB8AC3E}">
        <p14:creationId xmlns:p14="http://schemas.microsoft.com/office/powerpoint/2010/main" val="9727968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31501" y="1195754"/>
            <a:ext cx="1145605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t>У випадку незаморожених чи неглазурованих продуктів: відібрані зразки повинні зберігатися при температурному режимі, вказаному пакувальником, або при температурі від </a:t>
            </a:r>
            <a:r>
              <a:rPr lang="en-US" altLang="en-US" sz="2800" dirty="0" smtClean="0">
                <a:solidFill>
                  <a:srgbClr val="FF0000"/>
                </a:solidFill>
              </a:rPr>
              <a:t>20°C</a:t>
            </a:r>
            <a:r>
              <a:rPr lang="uk-UA" altLang="en-US" sz="2800" dirty="0" smtClean="0">
                <a:solidFill>
                  <a:srgbClr val="FF0000"/>
                </a:solidFill>
              </a:rPr>
              <a:t> </a:t>
            </a:r>
            <a:r>
              <a:rPr lang="uk-UA" altLang="en-US" sz="2800" dirty="0"/>
              <a:t>до</a:t>
            </a:r>
            <a:r>
              <a:rPr lang="en-US" altLang="en-US" sz="2800" dirty="0" smtClean="0">
                <a:solidFill>
                  <a:srgbClr val="FF0000"/>
                </a:solidFill>
              </a:rPr>
              <a:t> </a:t>
            </a:r>
            <a:r>
              <a:rPr lang="en-US" altLang="en-US" sz="2800" dirty="0">
                <a:solidFill>
                  <a:srgbClr val="FF0000"/>
                </a:solidFill>
              </a:rPr>
              <a:t>± 4 °C </a:t>
            </a:r>
            <a:r>
              <a:rPr lang="uk-UA" altLang="en-US" sz="2800" dirty="0" smtClean="0"/>
              <a:t>протягом 12 годин до початку перевірки сухої ваги або сухої злитої ваги. </a:t>
            </a:r>
          </a:p>
          <a:p>
            <a:pPr algn="just"/>
            <a:endParaRPr lang="en-US" altLang="en-US" sz="2800" dirty="0"/>
          </a:p>
          <a:p>
            <a:pPr algn="just"/>
            <a:r>
              <a:rPr lang="uk-UA" altLang="en-US" sz="2800" dirty="0"/>
              <a:t>У випадку </a:t>
            </a:r>
            <a:r>
              <a:rPr lang="uk-UA" altLang="en-US" sz="2800" dirty="0" smtClean="0"/>
              <a:t>заморожених </a:t>
            </a:r>
            <a:r>
              <a:rPr lang="uk-UA" altLang="en-US" sz="2800" dirty="0"/>
              <a:t>чи </a:t>
            </a:r>
            <a:r>
              <a:rPr lang="uk-UA" altLang="en-US" sz="2800" dirty="0" smtClean="0"/>
              <a:t>глазурованих продуктів</a:t>
            </a:r>
            <a:r>
              <a:rPr lang="en-US" altLang="en-US" sz="2800" dirty="0" smtClean="0"/>
              <a:t>: </a:t>
            </a:r>
            <a:r>
              <a:rPr lang="uk-UA" altLang="en-US" sz="2800" dirty="0" smtClean="0"/>
              <a:t>зразки повинні зберігатися замороженими при температурі від </a:t>
            </a:r>
            <a:r>
              <a:rPr lang="en-US" altLang="en-US" sz="2800" dirty="0">
                <a:solidFill>
                  <a:srgbClr val="FF0000"/>
                </a:solidFill>
              </a:rPr>
              <a:t>-18 °</a:t>
            </a:r>
            <a:r>
              <a:rPr lang="en-US" altLang="en-US" sz="2800" dirty="0" smtClean="0">
                <a:solidFill>
                  <a:srgbClr val="FF0000"/>
                </a:solidFill>
              </a:rPr>
              <a:t>C</a:t>
            </a:r>
            <a:r>
              <a:rPr lang="uk-UA" altLang="en-US" sz="2800" dirty="0" smtClean="0">
                <a:solidFill>
                  <a:srgbClr val="FF0000"/>
                </a:solidFill>
              </a:rPr>
              <a:t> </a:t>
            </a:r>
            <a:r>
              <a:rPr lang="uk-UA" altLang="en-US" sz="2800" dirty="0"/>
              <a:t>до</a:t>
            </a:r>
            <a:r>
              <a:rPr lang="en-US" altLang="en-US" sz="2800" dirty="0" smtClean="0">
                <a:solidFill>
                  <a:srgbClr val="FF0000"/>
                </a:solidFill>
              </a:rPr>
              <a:t> </a:t>
            </a:r>
            <a:r>
              <a:rPr lang="en-US" altLang="en-US" sz="2800" dirty="0">
                <a:solidFill>
                  <a:srgbClr val="FF0000"/>
                </a:solidFill>
              </a:rPr>
              <a:t>± </a:t>
            </a:r>
            <a:r>
              <a:rPr lang="en-US" altLang="en-US" sz="2800" dirty="0" smtClean="0">
                <a:solidFill>
                  <a:srgbClr val="FF0000"/>
                </a:solidFill>
              </a:rPr>
              <a:t>2°C </a:t>
            </a:r>
            <a:r>
              <a:rPr lang="uk-UA" altLang="en-US" sz="2800" dirty="0"/>
              <a:t>до початку випробування, </a:t>
            </a:r>
            <a:r>
              <a:rPr lang="uk-UA" altLang="en-US" sz="2800" dirty="0" smtClean="0"/>
              <a:t>щоб уникнути </a:t>
            </a:r>
            <a:r>
              <a:rPr lang="uk-UA" altLang="en-US" sz="2800" dirty="0" err="1" smtClean="0"/>
              <a:t>комкування</a:t>
            </a:r>
            <a:r>
              <a:rPr lang="uk-UA" altLang="en-US" sz="2800" dirty="0" smtClean="0"/>
              <a:t> </a:t>
            </a:r>
            <a:r>
              <a:rPr lang="uk-UA" altLang="en-US" sz="2800" dirty="0"/>
              <a:t>продукту</a:t>
            </a:r>
            <a:r>
              <a:rPr lang="uk-UA" altLang="en-US" sz="2800" dirty="0" smtClean="0"/>
              <a:t>.</a:t>
            </a:r>
            <a:r>
              <a:rPr lang="en-US" altLang="en-US" sz="2800" dirty="0" smtClean="0"/>
              <a:t> </a:t>
            </a:r>
            <a:endParaRPr lang="en-US" altLang="en-US" sz="2800" dirty="0"/>
          </a:p>
        </p:txBody>
      </p:sp>
      <p:sp>
        <p:nvSpPr>
          <p:cNvPr id="3" name="TextBox 4"/>
          <p:cNvSpPr txBox="1">
            <a:spLocks noChangeArrowheads="1"/>
          </p:cNvSpPr>
          <p:nvPr/>
        </p:nvSpPr>
        <p:spPr bwMode="auto">
          <a:xfrm>
            <a:off x="1049802" y="574374"/>
            <a:ext cx="1057949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2600" dirty="0"/>
              <a:t> </a:t>
            </a:r>
            <a:r>
              <a:rPr lang="uk-UA" altLang="en-US" sz="2400" dirty="0" smtClean="0"/>
              <a:t>Діапазон температури під час випробувань </a:t>
            </a:r>
            <a:r>
              <a:rPr lang="en-US" altLang="en-US" sz="2400" dirty="0" smtClean="0"/>
              <a:t>[</a:t>
            </a:r>
            <a:r>
              <a:rPr lang="en-US" altLang="en-US" sz="2400" dirty="0"/>
              <a:t>10] </a:t>
            </a:r>
          </a:p>
        </p:txBody>
      </p:sp>
    </p:spTree>
    <p:extLst>
      <p:ext uri="{BB962C8B-B14F-4D97-AF65-F5344CB8AC3E}">
        <p14:creationId xmlns:p14="http://schemas.microsoft.com/office/powerpoint/2010/main" val="1396271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81000" y="1676400"/>
            <a:ext cx="1107589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t>Під час випробувань будь-який залишковий твердий матеріал повинен бути прибраний з контейнера, сполоснувши його водою, температура якої становить </a:t>
            </a:r>
            <a:r>
              <a:rPr lang="en-US" altLang="en-US" sz="2800" dirty="0" smtClean="0">
                <a:solidFill>
                  <a:srgbClr val="FF0000"/>
                </a:solidFill>
              </a:rPr>
              <a:t>20 °C ± 4 °C</a:t>
            </a:r>
            <a:r>
              <a:rPr lang="uk-UA" altLang="en-US" sz="2800" dirty="0" smtClean="0">
                <a:solidFill>
                  <a:srgbClr val="FF0000"/>
                </a:solidFill>
              </a:rPr>
              <a:t>; </a:t>
            </a:r>
            <a:r>
              <a:rPr lang="uk-UA" altLang="en-US" sz="2800" dirty="0" smtClean="0"/>
              <a:t>зібрані залишки оператор повинен додати до сита</a:t>
            </a:r>
            <a:r>
              <a:rPr lang="uk-UA" altLang="en-US" sz="2800" dirty="0"/>
              <a:t>.</a:t>
            </a:r>
          </a:p>
          <a:p>
            <a:pPr algn="just"/>
            <a:r>
              <a:rPr lang="en-US" altLang="en-US" sz="2800" dirty="0" smtClean="0"/>
              <a:t> </a:t>
            </a:r>
            <a:endParaRPr lang="en-US" altLang="en-US" sz="2800" dirty="0"/>
          </a:p>
          <a:p>
            <a:pPr algn="just"/>
            <a:r>
              <a:rPr lang="uk-UA" altLang="en-US" sz="2800" dirty="0"/>
              <a:t>Оператор повинен </a:t>
            </a:r>
            <a:r>
              <a:rPr lang="uk-UA" altLang="en-US" sz="2800" dirty="0" smtClean="0"/>
              <a:t>промивати вміст сит(а) несильним струменем води, </a:t>
            </a:r>
            <a:r>
              <a:rPr lang="uk-UA" altLang="en-US" sz="2800" dirty="0"/>
              <a:t>температура якої становить </a:t>
            </a:r>
            <a:r>
              <a:rPr lang="en-US" altLang="en-US" sz="2800" dirty="0">
                <a:solidFill>
                  <a:srgbClr val="FF0000"/>
                </a:solidFill>
              </a:rPr>
              <a:t>20 °C ± 4 °</a:t>
            </a:r>
            <a:r>
              <a:rPr lang="en-US" altLang="en-US" sz="2800" dirty="0" smtClean="0">
                <a:solidFill>
                  <a:srgbClr val="FF0000"/>
                </a:solidFill>
              </a:rPr>
              <a:t>C</a:t>
            </a:r>
            <a:r>
              <a:rPr lang="uk-UA" altLang="en-US" sz="2800" dirty="0" smtClean="0">
                <a:solidFill>
                  <a:srgbClr val="FF0000"/>
                </a:solidFill>
              </a:rPr>
              <a:t>, </a:t>
            </a:r>
            <a:r>
              <a:rPr lang="uk-UA" altLang="en-US" sz="2800" dirty="0"/>
              <a:t>намагаючись мінімально порушити продукт, допоки </a:t>
            </a:r>
            <a:r>
              <a:rPr lang="uk-UA" altLang="en-US" sz="2800" dirty="0" smtClean="0"/>
              <a:t>не змиється соус або інша рідина.</a:t>
            </a:r>
            <a:endParaRPr lang="uk-UA" altLang="en-US" sz="2800" dirty="0"/>
          </a:p>
        </p:txBody>
      </p:sp>
      <p:sp>
        <p:nvSpPr>
          <p:cNvPr id="5" name="TextBox 4"/>
          <p:cNvSpPr txBox="1">
            <a:spLocks noChangeArrowheads="1"/>
          </p:cNvSpPr>
          <p:nvPr/>
        </p:nvSpPr>
        <p:spPr bwMode="auto">
          <a:xfrm>
            <a:off x="1838978" y="695325"/>
            <a:ext cx="1071625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600" dirty="0"/>
              <a:t> </a:t>
            </a:r>
            <a:r>
              <a:rPr lang="uk-UA" altLang="en-US" sz="2400" dirty="0"/>
              <a:t>Діапазон температури під час </a:t>
            </a:r>
            <a:r>
              <a:rPr lang="uk-UA" altLang="en-US" sz="2400" dirty="0" smtClean="0"/>
              <a:t>випробувань </a:t>
            </a:r>
            <a:r>
              <a:rPr lang="en-US" altLang="en-US" sz="2400" dirty="0" smtClean="0"/>
              <a:t>[10</a:t>
            </a:r>
            <a:r>
              <a:rPr lang="en-US" altLang="en-US" sz="2400" dirty="0"/>
              <a:t>] </a:t>
            </a:r>
          </a:p>
        </p:txBody>
      </p:sp>
    </p:spTree>
    <p:extLst>
      <p:ext uri="{BB962C8B-B14F-4D97-AF65-F5344CB8AC3E}">
        <p14:creationId xmlns:p14="http://schemas.microsoft.com/office/powerpoint/2010/main" val="16910622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166" y="584205"/>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2395" y="560392"/>
            <a:ext cx="40957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420054" y="3602045"/>
            <a:ext cx="1100527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400" dirty="0" smtClean="0"/>
              <a:t>Ванна з розмірами, достатніми для занурювання упакованої одиниці або дротового сітчастого кошика з глазурованим продуктом, що підтримує температуру води </a:t>
            </a:r>
            <a:r>
              <a:rPr lang="en-US" altLang="en-US" sz="2400" dirty="0">
                <a:solidFill>
                  <a:srgbClr val="FF0000"/>
                </a:solidFill>
              </a:rPr>
              <a:t>20 ºC </a:t>
            </a:r>
            <a:r>
              <a:rPr lang="uk-UA" altLang="en-US" sz="2400" dirty="0" smtClean="0">
                <a:solidFill>
                  <a:srgbClr val="FF0000"/>
                </a:solidFill>
              </a:rPr>
              <a:t>та</a:t>
            </a:r>
            <a:r>
              <a:rPr lang="en-US" altLang="en-US" sz="2400" dirty="0" smtClean="0">
                <a:solidFill>
                  <a:srgbClr val="FF0000"/>
                </a:solidFill>
              </a:rPr>
              <a:t> </a:t>
            </a:r>
            <a:r>
              <a:rPr lang="en-US" altLang="en-US" sz="2400" dirty="0">
                <a:solidFill>
                  <a:srgbClr val="FF0000"/>
                </a:solidFill>
              </a:rPr>
              <a:t>26 ºC </a:t>
            </a:r>
            <a:r>
              <a:rPr lang="uk-UA" altLang="en-US" sz="2400" dirty="0" smtClean="0">
                <a:solidFill>
                  <a:srgbClr val="FF0000"/>
                </a:solidFill>
              </a:rPr>
              <a:t>з точністю до </a:t>
            </a:r>
            <a:r>
              <a:rPr lang="en-US" altLang="en-US" sz="2400" dirty="0">
                <a:solidFill>
                  <a:srgbClr val="FF0000"/>
                </a:solidFill>
              </a:rPr>
              <a:t>± 1 ºC [12]. </a:t>
            </a:r>
            <a:endParaRPr lang="uk-UA" altLang="en-US" sz="2400" dirty="0" smtClean="0"/>
          </a:p>
          <a:p>
            <a:r>
              <a:rPr lang="en-AU" altLang="en-US" sz="2400" dirty="0" smtClean="0"/>
              <a:t>*</a:t>
            </a:r>
            <a:r>
              <a:rPr lang="uk-UA" altLang="en-US" sz="2400" dirty="0" smtClean="0"/>
              <a:t> </a:t>
            </a:r>
            <a:r>
              <a:rPr lang="ru-RU" altLang="en-US" sz="2400" dirty="0" err="1"/>
              <a:t>Об'єм</a:t>
            </a:r>
            <a:r>
              <a:rPr lang="ru-RU" altLang="en-US" sz="2400" dirty="0"/>
              <a:t> </a:t>
            </a:r>
            <a:r>
              <a:rPr lang="ru-RU" altLang="en-US" sz="2400" dirty="0" err="1"/>
              <a:t>чистої</a:t>
            </a:r>
            <a:r>
              <a:rPr lang="ru-RU" altLang="en-US" sz="2400" dirty="0"/>
              <a:t> </a:t>
            </a:r>
            <a:r>
              <a:rPr lang="ru-RU" altLang="en-US" sz="2400" dirty="0" err="1"/>
              <a:t>питної</a:t>
            </a:r>
            <a:r>
              <a:rPr lang="ru-RU" altLang="en-US" sz="2400" dirty="0"/>
              <a:t> води </a:t>
            </a:r>
            <a:r>
              <a:rPr lang="ru-RU" altLang="en-US" sz="2400" dirty="0" err="1" smtClean="0"/>
              <a:t>може</a:t>
            </a:r>
            <a:r>
              <a:rPr lang="ru-RU" altLang="en-US" sz="2400" dirty="0" smtClean="0"/>
              <a:t> </a:t>
            </a:r>
            <a:r>
              <a:rPr lang="ru-RU" altLang="en-US" sz="2400" dirty="0" err="1" smtClean="0"/>
              <a:t>щонайменше</a:t>
            </a:r>
            <a:r>
              <a:rPr lang="ru-RU" altLang="en-US" sz="2400" dirty="0" smtClean="0"/>
              <a:t> у 8 </a:t>
            </a:r>
            <a:r>
              <a:rPr lang="ru-RU" altLang="en-US" sz="2400" dirty="0" err="1" smtClean="0"/>
              <a:t>разів</a:t>
            </a:r>
            <a:r>
              <a:rPr lang="ru-RU" altLang="en-US" sz="2400" dirty="0" smtClean="0"/>
              <a:t> </a:t>
            </a:r>
            <a:r>
              <a:rPr lang="ru-RU" altLang="en-US" sz="2400" dirty="0" err="1" smtClean="0"/>
              <a:t>перевищувати</a:t>
            </a:r>
            <a:r>
              <a:rPr lang="ru-RU" altLang="en-US" sz="2400" dirty="0" smtClean="0"/>
              <a:t> вагу </a:t>
            </a:r>
            <a:r>
              <a:rPr lang="ru-RU" altLang="en-US" sz="2400" dirty="0" err="1" smtClean="0"/>
              <a:t>риби</a:t>
            </a:r>
            <a:r>
              <a:rPr lang="ru-RU" altLang="en-US" sz="2400" dirty="0" smtClean="0"/>
              <a:t> (</a:t>
            </a:r>
            <a:r>
              <a:rPr lang="en-AU" altLang="en-US" sz="2400" i="1" dirty="0" err="1" smtClean="0"/>
              <a:t>Q</a:t>
            </a:r>
            <a:r>
              <a:rPr lang="en-AU" altLang="en-US" sz="2400" i="1" baseline="-25000" dirty="0" err="1" smtClean="0"/>
              <a:t>n</a:t>
            </a:r>
            <a:r>
              <a:rPr lang="en-AU" altLang="en-US" sz="2400" dirty="0"/>
              <a:t>). </a:t>
            </a:r>
            <a:r>
              <a:rPr lang="uk-UA" altLang="en-US" sz="2400" dirty="0" smtClean="0"/>
              <a:t>Час очікування, </a:t>
            </a:r>
            <a:r>
              <a:rPr lang="uk-UA" altLang="en-US" sz="2400" dirty="0"/>
              <a:t>наприклад, 2 хв.</a:t>
            </a:r>
            <a:endParaRPr lang="en-US" altLang="en-US" sz="2400" dirty="0"/>
          </a:p>
        </p:txBody>
      </p:sp>
      <p:sp>
        <p:nvSpPr>
          <p:cNvPr id="5" name="Flowchart: Alternate Process 4"/>
          <p:cNvSpPr/>
          <p:nvPr/>
        </p:nvSpPr>
        <p:spPr>
          <a:xfrm rot="21388017">
            <a:off x="1130956" y="2350591"/>
            <a:ext cx="533400" cy="228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Alternate Process 5"/>
          <p:cNvSpPr/>
          <p:nvPr/>
        </p:nvSpPr>
        <p:spPr>
          <a:xfrm rot="21244104">
            <a:off x="3264553" y="2220072"/>
            <a:ext cx="533400" cy="228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1"/>
          <p:cNvSpPr>
            <a:spLocks noChangeArrowheads="1"/>
          </p:cNvSpPr>
          <p:nvPr/>
        </p:nvSpPr>
        <p:spPr bwMode="auto">
          <a:xfrm>
            <a:off x="3679904" y="0"/>
            <a:ext cx="4485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ru-RU" altLang="en-US" sz="2400" dirty="0" smtClean="0"/>
              <a:t>Ванна </a:t>
            </a:r>
            <a:r>
              <a:rPr lang="ru-RU" altLang="en-US" sz="2400" dirty="0"/>
              <a:t>водяного </a:t>
            </a:r>
            <a:r>
              <a:rPr lang="ru-RU" altLang="en-US" sz="2400" dirty="0" smtClean="0"/>
              <a:t>термостату</a:t>
            </a:r>
            <a:endParaRPr lang="en-AU" altLang="en-US" sz="2400" dirty="0"/>
          </a:p>
        </p:txBody>
      </p:sp>
    </p:spTree>
    <p:extLst>
      <p:ext uri="{BB962C8B-B14F-4D97-AF65-F5344CB8AC3E}">
        <p14:creationId xmlns:p14="http://schemas.microsoft.com/office/powerpoint/2010/main" val="3168677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6706" y="1524747"/>
            <a:ext cx="7212106" cy="39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3753224" y="152699"/>
            <a:ext cx="4485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ru-RU" altLang="en-US" sz="2400" dirty="0"/>
              <a:t>Ванна водяного термостату</a:t>
            </a:r>
            <a:endParaRPr lang="en-AU" altLang="en-US" sz="2400" dirty="0"/>
          </a:p>
        </p:txBody>
      </p:sp>
      <p:sp>
        <p:nvSpPr>
          <p:cNvPr id="4" name="Title 1"/>
          <p:cNvSpPr txBox="1">
            <a:spLocks/>
          </p:cNvSpPr>
          <p:nvPr/>
        </p:nvSpPr>
        <p:spPr bwMode="auto">
          <a:xfrm>
            <a:off x="532653" y="614363"/>
            <a:ext cx="9719178" cy="8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eaLnBrk="1" hangingPunct="1">
              <a:spcBef>
                <a:spcPct val="0"/>
              </a:spcBef>
              <a:buClrTx/>
              <a:buSzTx/>
              <a:buFont typeface="Wingdings 2" panose="05020102010507070707" pitchFamily="18" charset="2"/>
              <a:buNone/>
            </a:pPr>
            <a:r>
              <a:rPr lang="uk-UA" altLang="en-US" sz="2800" b="0" dirty="0" smtClean="0">
                <a:latin typeface="Arial" panose="020B0604020202020204" pitchFamily="34" charset="0"/>
                <a:cs typeface="Arial" panose="020B0604020202020204" pitchFamily="34" charset="0"/>
              </a:rPr>
              <a:t>Вода циркулює і підтримує сталу температуру протягом вимірювання.</a:t>
            </a:r>
          </a:p>
          <a:p>
            <a:pPr eaLnBrk="1" hangingPunct="1">
              <a:spcBef>
                <a:spcPct val="0"/>
              </a:spcBef>
              <a:buClrTx/>
              <a:buSzTx/>
              <a:buFontTx/>
              <a:buNone/>
            </a:pPr>
            <a:endParaRPr lang="en-US" altLang="en-US" sz="2400" dirty="0">
              <a:latin typeface="Arial" panose="020B0604020202020204" pitchFamily="34" charset="0"/>
            </a:endParaRPr>
          </a:p>
        </p:txBody>
      </p:sp>
      <p:sp>
        <p:nvSpPr>
          <p:cNvPr id="5" name="Flowchart: Alternate Process 4"/>
          <p:cNvSpPr/>
          <p:nvPr/>
        </p:nvSpPr>
        <p:spPr>
          <a:xfrm rot="21388017">
            <a:off x="7488667" y="2432062"/>
            <a:ext cx="1382601" cy="1656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062827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541" y="835023"/>
            <a:ext cx="5346173" cy="466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2976843" y="170294"/>
            <a:ext cx="7124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ru-RU" altLang="en-US" sz="2000" dirty="0" err="1">
                <a:latin typeface="Arial Bold" panose="020B0704020202020204" pitchFamily="34" charset="0"/>
                <a:cs typeface="Times New Roman" panose="02020603050405020304" pitchFamily="18" charset="0"/>
              </a:rPr>
              <a:t>Цифрові</a:t>
            </a:r>
            <a:r>
              <a:rPr lang="ru-RU" altLang="en-US" sz="2000" dirty="0">
                <a:latin typeface="Arial Bold" panose="020B0704020202020204" pitchFamily="34" charset="0"/>
                <a:cs typeface="Times New Roman" panose="02020603050405020304" pitchFamily="18" charset="0"/>
              </a:rPr>
              <a:t> </a:t>
            </a:r>
            <a:r>
              <a:rPr lang="ru-RU" altLang="en-US" sz="2000" dirty="0" err="1">
                <a:latin typeface="Arial Bold" panose="020B0704020202020204" pitchFamily="34" charset="0"/>
                <a:cs typeface="Times New Roman" panose="02020603050405020304" pitchFamily="18" charset="0"/>
              </a:rPr>
              <a:t>термометри</a:t>
            </a:r>
            <a:r>
              <a:rPr lang="ru-RU" altLang="en-US" sz="2000" dirty="0">
                <a:latin typeface="Arial Bold" panose="020B0704020202020204" pitchFamily="34" charset="0"/>
                <a:cs typeface="Times New Roman" panose="02020603050405020304" pitchFamily="18" charset="0"/>
              </a:rPr>
              <a:t> та </a:t>
            </a:r>
            <a:r>
              <a:rPr lang="ru-RU" altLang="en-US" sz="2000" dirty="0" err="1">
                <a:latin typeface="Arial Bold" panose="020B0704020202020204" pitchFamily="34" charset="0"/>
                <a:cs typeface="Times New Roman" panose="02020603050405020304" pitchFamily="18" charset="0"/>
              </a:rPr>
              <a:t>температурні</a:t>
            </a:r>
            <a:r>
              <a:rPr lang="ru-RU" altLang="en-US" sz="2000" dirty="0">
                <a:latin typeface="Arial Bold" panose="020B0704020202020204" pitchFamily="34" charset="0"/>
                <a:cs typeface="Times New Roman" panose="02020603050405020304" pitchFamily="18" charset="0"/>
              </a:rPr>
              <a:t> датчики</a:t>
            </a:r>
            <a:endParaRPr lang="en-US" altLang="en-US" sz="2000"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7148" y="835023"/>
            <a:ext cx="5344179" cy="466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376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8073" y="1104900"/>
            <a:ext cx="4634753" cy="440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1102" y="571500"/>
            <a:ext cx="4038600" cy="502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Callout 3 3"/>
          <p:cNvSpPr/>
          <p:nvPr/>
        </p:nvSpPr>
        <p:spPr>
          <a:xfrm>
            <a:off x="1887674" y="571500"/>
            <a:ext cx="2559170" cy="1192475"/>
          </a:xfrm>
          <a:prstGeom prst="borderCallout3">
            <a:avLst>
              <a:gd name="adj1" fmla="val 18750"/>
              <a:gd name="adj2" fmla="val -8333"/>
              <a:gd name="adj3" fmla="val 18750"/>
              <a:gd name="adj4" fmla="val -16667"/>
              <a:gd name="adj5" fmla="val 100000"/>
              <a:gd name="adj6" fmla="val -16667"/>
              <a:gd name="adj7" fmla="val 142100"/>
              <a:gd name="adj8" fmla="val 11209"/>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dirty="0">
                <a:solidFill>
                  <a:schemeClr val="tx1"/>
                </a:solidFill>
                <a:latin typeface="Arial" panose="020B0604020202020204" pitchFamily="34" charset="0"/>
                <a:cs typeface="Arial" panose="020B0604020202020204" pitchFamily="34" charset="0"/>
              </a:rPr>
              <a:t>Термопара типу K (код ANSI)</a:t>
            </a:r>
            <a:endParaRPr lang="en-US" sz="2400" dirty="0">
              <a:solidFill>
                <a:schemeClr val="tx1"/>
              </a:solidFill>
              <a:latin typeface="Arial" panose="020B0604020202020204" pitchFamily="34" charset="0"/>
              <a:cs typeface="Arial" panose="020B0604020202020204" pitchFamily="34" charset="0"/>
            </a:endParaRPr>
          </a:p>
        </p:txBody>
      </p:sp>
      <p:sp>
        <p:nvSpPr>
          <p:cNvPr id="5" name="Line Callout 3 4"/>
          <p:cNvSpPr/>
          <p:nvPr/>
        </p:nvSpPr>
        <p:spPr>
          <a:xfrm>
            <a:off x="8457215" y="190500"/>
            <a:ext cx="2098675" cy="914400"/>
          </a:xfrm>
          <a:prstGeom prst="borderCallout3">
            <a:avLst>
              <a:gd name="adj1" fmla="val 18750"/>
              <a:gd name="adj2" fmla="val -8333"/>
              <a:gd name="adj3" fmla="val 18750"/>
              <a:gd name="adj4" fmla="val -16667"/>
              <a:gd name="adj5" fmla="val 100000"/>
              <a:gd name="adj6" fmla="val -16667"/>
              <a:gd name="adj7" fmla="val 264456"/>
              <a:gd name="adj8" fmla="val 1020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dirty="0" err="1">
                <a:solidFill>
                  <a:schemeClr val="tx1"/>
                </a:solidFill>
                <a:latin typeface="Arial" panose="020B0604020202020204" pitchFamily="34" charset="0"/>
                <a:cs typeface="Arial" panose="020B0604020202020204" pitchFamily="34" charset="0"/>
              </a:rPr>
              <a:t>Контактний</a:t>
            </a:r>
            <a:r>
              <a:rPr lang="ru-RU" sz="2400" dirty="0">
                <a:solidFill>
                  <a:schemeClr val="tx1"/>
                </a:solidFill>
                <a:latin typeface="Arial" panose="020B0604020202020204" pitchFamily="34" charset="0"/>
                <a:cs typeface="Arial" panose="020B0604020202020204" pitchFamily="34" charset="0"/>
              </a:rPr>
              <a:t> термометр</a:t>
            </a:r>
            <a:endParaRPr lang="en-US" sz="2400" dirty="0">
              <a:solidFill>
                <a:schemeClr val="tx1"/>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8649302" y="1595718"/>
            <a:ext cx="838200" cy="9779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649302" y="2573618"/>
            <a:ext cx="838200" cy="6223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649302" y="2548218"/>
            <a:ext cx="533400" cy="20193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Rectangle 1"/>
          <p:cNvSpPr>
            <a:spLocks noChangeArrowheads="1"/>
          </p:cNvSpPr>
          <p:nvPr/>
        </p:nvSpPr>
        <p:spPr bwMode="auto">
          <a:xfrm>
            <a:off x="2370446" y="16822"/>
            <a:ext cx="61017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ru-RU" altLang="en-US" sz="2000" dirty="0" err="1">
                <a:latin typeface="Arial Bold" panose="020B0704020202020204" pitchFamily="34" charset="0"/>
                <a:cs typeface="Times New Roman" panose="02020603050405020304" pitchFamily="18" charset="0"/>
              </a:rPr>
              <a:t>Цифрові</a:t>
            </a:r>
            <a:r>
              <a:rPr lang="ru-RU" altLang="en-US" sz="2000" dirty="0">
                <a:latin typeface="Arial Bold" panose="020B0704020202020204" pitchFamily="34" charset="0"/>
                <a:cs typeface="Times New Roman" panose="02020603050405020304" pitchFamily="18" charset="0"/>
              </a:rPr>
              <a:t> </a:t>
            </a:r>
            <a:r>
              <a:rPr lang="ru-RU" altLang="en-US" sz="2000" dirty="0" err="1">
                <a:latin typeface="Arial Bold" panose="020B0704020202020204" pitchFamily="34" charset="0"/>
                <a:cs typeface="Times New Roman" panose="02020603050405020304" pitchFamily="18" charset="0"/>
              </a:rPr>
              <a:t>термометри</a:t>
            </a:r>
            <a:r>
              <a:rPr lang="ru-RU" altLang="en-US" sz="2000" dirty="0">
                <a:latin typeface="Arial Bold" panose="020B0704020202020204" pitchFamily="34" charset="0"/>
                <a:cs typeface="Times New Roman" panose="02020603050405020304" pitchFamily="18" charset="0"/>
              </a:rPr>
              <a:t> та </a:t>
            </a:r>
            <a:r>
              <a:rPr lang="ru-RU" altLang="en-US" sz="2000" dirty="0" err="1">
                <a:latin typeface="Arial Bold" panose="020B0704020202020204" pitchFamily="34" charset="0"/>
                <a:cs typeface="Times New Roman" panose="02020603050405020304" pitchFamily="18" charset="0"/>
              </a:rPr>
              <a:t>температурні</a:t>
            </a:r>
            <a:r>
              <a:rPr lang="ru-RU" altLang="en-US" sz="2000" dirty="0">
                <a:latin typeface="Arial Bold" panose="020B0704020202020204" pitchFamily="34" charset="0"/>
                <a:cs typeface="Times New Roman" panose="02020603050405020304" pitchFamily="18" charset="0"/>
              </a:rPr>
              <a:t> датчики</a:t>
            </a:r>
            <a:endParaRPr lang="en-US" altLang="en-US" sz="2000" dirty="0"/>
          </a:p>
        </p:txBody>
      </p:sp>
      <p:sp>
        <p:nvSpPr>
          <p:cNvPr id="10" name="Flowchart: Alternate Process 9"/>
          <p:cNvSpPr/>
          <p:nvPr/>
        </p:nvSpPr>
        <p:spPr>
          <a:xfrm rot="206146">
            <a:off x="2443163" y="4256088"/>
            <a:ext cx="346075" cy="1492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92692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7682" y="900953"/>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rot="20960587">
            <a:off x="4940020" y="1910603"/>
            <a:ext cx="660400" cy="32861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lowchart: Alternate Process 3"/>
          <p:cNvSpPr/>
          <p:nvPr/>
        </p:nvSpPr>
        <p:spPr>
          <a:xfrm rot="20960587">
            <a:off x="4946370" y="3288553"/>
            <a:ext cx="660400" cy="32861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Alternate Process 4"/>
          <p:cNvSpPr/>
          <p:nvPr/>
        </p:nvSpPr>
        <p:spPr>
          <a:xfrm rot="20960587">
            <a:off x="3611282" y="3550491"/>
            <a:ext cx="658813" cy="3270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Alternate Process 5"/>
          <p:cNvSpPr/>
          <p:nvPr/>
        </p:nvSpPr>
        <p:spPr>
          <a:xfrm>
            <a:off x="8005482" y="4406153"/>
            <a:ext cx="660400" cy="32861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1"/>
          <p:cNvSpPr>
            <a:spLocks noChangeArrowheads="1"/>
          </p:cNvSpPr>
          <p:nvPr/>
        </p:nvSpPr>
        <p:spPr bwMode="auto">
          <a:xfrm>
            <a:off x="2085673" y="287578"/>
            <a:ext cx="83440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000" dirty="0" smtClean="0">
                <a:latin typeface="Arial Bold" panose="020B0704020202020204" pitchFamily="34" charset="0"/>
                <a:cs typeface="Times New Roman" panose="02020603050405020304" pitchFamily="18" charset="0"/>
              </a:rPr>
              <a:t>Пристрій для вимірювання температури та вологості повітря</a:t>
            </a:r>
            <a:endParaRPr lang="en-US" altLang="en-US" sz="2000" dirty="0"/>
          </a:p>
        </p:txBody>
      </p:sp>
    </p:spTree>
    <p:extLst>
      <p:ext uri="{BB962C8B-B14F-4D97-AF65-F5344CB8AC3E}">
        <p14:creationId xmlns:p14="http://schemas.microsoft.com/office/powerpoint/2010/main" val="3116580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920B0-48E2-4E23-91D3-722B55D6BCAC}"/>
              </a:ext>
            </a:extLst>
          </p:cNvPr>
          <p:cNvSpPr>
            <a:spLocks noGrp="1"/>
          </p:cNvSpPr>
          <p:nvPr>
            <p:ph type="title"/>
          </p:nvPr>
        </p:nvSpPr>
        <p:spPr>
          <a:xfrm>
            <a:off x="838200" y="365126"/>
            <a:ext cx="10515600" cy="414804"/>
          </a:xfrm>
        </p:spPr>
        <p:txBody>
          <a:bodyPr>
            <a:normAutofit/>
          </a:bodyPr>
          <a:lstStyle/>
          <a:p>
            <a:pPr algn="ctr"/>
            <a:r>
              <a:rPr lang="uk-UA" altLang="en-US" sz="2000" b="1" dirty="0">
                <a:latin typeface="Arial" panose="020B0604020202020204" pitchFamily="34" charset="0"/>
                <a:cs typeface="Arial" panose="020B0604020202020204" pitchFamily="34" charset="0"/>
              </a:rPr>
              <a:t>Довідкові документи</a:t>
            </a:r>
            <a:endParaRPr lang="uk-UA" sz="2000" dirty="0"/>
          </a:p>
        </p:txBody>
      </p:sp>
      <p:sp>
        <p:nvSpPr>
          <p:cNvPr id="3" name="Content Placeholder 2">
            <a:extLst>
              <a:ext uri="{FF2B5EF4-FFF2-40B4-BE49-F238E27FC236}">
                <a16:creationId xmlns:a16="http://schemas.microsoft.com/office/drawing/2014/main" xmlns="" id="{AE03630D-08AA-496F-896F-9AC295D86067}"/>
              </a:ext>
            </a:extLst>
          </p:cNvPr>
          <p:cNvSpPr>
            <a:spLocks noGrp="1"/>
          </p:cNvSpPr>
          <p:nvPr>
            <p:ph idx="1"/>
          </p:nvPr>
        </p:nvSpPr>
        <p:spPr>
          <a:xfrm>
            <a:off x="838200" y="1383767"/>
            <a:ext cx="10515600" cy="3768805"/>
          </a:xfrm>
        </p:spPr>
        <p:txBody>
          <a:bodyPr>
            <a:normAutofit/>
          </a:bodyPr>
          <a:lstStyle/>
          <a:p>
            <a:pPr marL="0" indent="0" algn="just">
              <a:spcBef>
                <a:spcPts val="600"/>
              </a:spcBef>
              <a:spcAft>
                <a:spcPts val="600"/>
              </a:spcAft>
              <a:buNone/>
            </a:pPr>
            <a:r>
              <a:rPr lang="en-US" altLang="en-US" sz="2400" dirty="0">
                <a:ea typeface="Calibri" panose="020F0502020204030204" pitchFamily="34" charset="0"/>
                <a:cs typeface="Times New Roman" panose="02020603050405020304" pitchFamily="18" charset="0"/>
              </a:rPr>
              <a:t>[</a:t>
            </a:r>
            <a:r>
              <a:rPr lang="en-US" altLang="en-US" sz="2400" dirty="0" smtClean="0">
                <a:ea typeface="Calibri" panose="020F0502020204030204" pitchFamily="34" charset="0"/>
                <a:cs typeface="Times New Roman" panose="02020603050405020304" pitchFamily="18" charset="0"/>
              </a:rPr>
              <a:t>8]</a:t>
            </a:r>
            <a:r>
              <a:rPr lang="uk-UA" altLang="en-US" sz="2400" dirty="0" smtClean="0">
                <a:ea typeface="Calibri" panose="020F0502020204030204" pitchFamily="34" charset="0"/>
                <a:cs typeface="Times New Roman" panose="02020603050405020304" pitchFamily="18" charset="0"/>
              </a:rPr>
              <a:t> </a:t>
            </a:r>
            <a:r>
              <a:rPr lang="en-US" altLang="en-US" sz="2400" dirty="0" smtClean="0">
                <a:ea typeface="Calibri" panose="020F0502020204030204" pitchFamily="34" charset="0"/>
                <a:cs typeface="Times New Roman" panose="02020603050405020304" pitchFamily="18" charset="0"/>
              </a:rPr>
              <a:t>WELMEC-</a:t>
            </a:r>
            <a:r>
              <a:rPr lang="uk-UA" altLang="en-US" sz="2400" dirty="0" smtClean="0">
                <a:ea typeface="Calibri" panose="020F0502020204030204" pitchFamily="34" charset="0"/>
                <a:cs typeface="Times New Roman" panose="02020603050405020304" pitchFamily="18" charset="0"/>
              </a:rPr>
              <a:t>Настанова</a:t>
            </a:r>
            <a:r>
              <a:rPr lang="en-US" altLang="en-US" sz="2400" dirty="0" smtClean="0">
                <a:ea typeface="Calibri" panose="020F0502020204030204" pitchFamily="34" charset="0"/>
                <a:cs typeface="Times New Roman" panose="02020603050405020304" pitchFamily="18" charset="0"/>
              </a:rPr>
              <a:t>-6.6-</a:t>
            </a:r>
            <a:r>
              <a:rPr lang="uk-UA" altLang="en-US" sz="2400" dirty="0" smtClean="0">
                <a:ea typeface="Calibri" panose="020F0502020204030204" pitchFamily="34" charset="0"/>
                <a:cs typeface="Times New Roman" panose="02020603050405020304" pitchFamily="18" charset="0"/>
              </a:rPr>
              <a:t>видання</a:t>
            </a:r>
            <a:r>
              <a:rPr lang="en-US" altLang="en-US" sz="2400" dirty="0" smtClean="0">
                <a:ea typeface="Calibri" panose="020F0502020204030204" pitchFamily="34" charset="0"/>
                <a:cs typeface="Times New Roman" panose="02020603050405020304" pitchFamily="18" charset="0"/>
              </a:rPr>
              <a:t>-2-</a:t>
            </a:r>
            <a:r>
              <a:rPr lang="uk-UA" altLang="en-US" sz="2400" dirty="0" smtClean="0">
                <a:ea typeface="Calibri" panose="020F0502020204030204" pitchFamily="34" charset="0"/>
                <a:cs typeface="Times New Roman" panose="02020603050405020304" pitchFamily="18" charset="0"/>
              </a:rPr>
              <a:t>Настанова щодо визнання процедур</a:t>
            </a:r>
            <a:r>
              <a:rPr lang="en-US" altLang="en-US" sz="2400" dirty="0" smtClean="0">
                <a:ea typeface="Calibri" panose="020F0502020204030204" pitchFamily="34" charset="0"/>
                <a:cs typeface="Times New Roman" panose="02020603050405020304" pitchFamily="18" charset="0"/>
              </a:rPr>
              <a:t>;</a:t>
            </a:r>
            <a:endParaRPr lang="en-US" altLang="en-US" sz="900" dirty="0">
              <a:ea typeface="Calibri" panose="020F0502020204030204" pitchFamily="34" charset="0"/>
              <a:cs typeface="Times New Roman" panose="02020603050405020304" pitchFamily="18" charset="0"/>
            </a:endParaRPr>
          </a:p>
          <a:p>
            <a:pPr marL="0" indent="0" algn="just">
              <a:spcBef>
                <a:spcPts val="600"/>
              </a:spcBef>
              <a:spcAft>
                <a:spcPts val="600"/>
              </a:spcAft>
              <a:buNone/>
            </a:pPr>
            <a:r>
              <a:rPr lang="en-US" altLang="en-US" sz="2400" dirty="0">
                <a:ea typeface="Calibri" panose="020F0502020204030204" pitchFamily="34" charset="0"/>
                <a:cs typeface="Times New Roman" panose="02020603050405020304" pitchFamily="18" charset="0"/>
              </a:rPr>
              <a:t>[</a:t>
            </a:r>
            <a:r>
              <a:rPr lang="en-US" altLang="en-US" sz="2400" dirty="0" smtClean="0">
                <a:ea typeface="Calibri" panose="020F0502020204030204" pitchFamily="34" charset="0"/>
                <a:cs typeface="Times New Roman" panose="02020603050405020304" pitchFamily="18" charset="0"/>
              </a:rPr>
              <a:t>9]</a:t>
            </a:r>
            <a:r>
              <a:rPr lang="uk-UA" altLang="en-US" sz="2400" dirty="0" smtClean="0">
                <a:ea typeface="Calibri" panose="020F0502020204030204" pitchFamily="34" charset="0"/>
                <a:cs typeface="Times New Roman" panose="02020603050405020304" pitchFamily="18" charset="0"/>
              </a:rPr>
              <a:t> </a:t>
            </a:r>
            <a:r>
              <a:rPr lang="en-US" altLang="en-US" sz="2400" dirty="0" smtClean="0">
                <a:ea typeface="Calibri" panose="020F0502020204030204" pitchFamily="34" charset="0"/>
                <a:cs typeface="Times New Roman" panose="02020603050405020304" pitchFamily="18" charset="0"/>
              </a:rPr>
              <a:t>WELMEC-</a:t>
            </a:r>
            <a:r>
              <a:rPr lang="uk-UA" altLang="en-US" sz="2400" dirty="0" smtClean="0">
                <a:ea typeface="Calibri" panose="020F0502020204030204" pitchFamily="34" charset="0"/>
                <a:cs typeface="Times New Roman" panose="02020603050405020304" pitchFamily="18" charset="0"/>
              </a:rPr>
              <a:t>Настанова</a:t>
            </a:r>
            <a:r>
              <a:rPr lang="en-US" altLang="en-US" sz="2400" dirty="0" smtClean="0">
                <a:ea typeface="Calibri" panose="020F0502020204030204" pitchFamily="34" charset="0"/>
                <a:cs typeface="Times New Roman" panose="02020603050405020304" pitchFamily="18" charset="0"/>
              </a:rPr>
              <a:t>-6.7</a:t>
            </a:r>
            <a:r>
              <a:rPr lang="uk-UA" altLang="en-US" sz="2400" dirty="0" smtClean="0">
                <a:ea typeface="Calibri" panose="020F0502020204030204" pitchFamily="34" charset="0"/>
                <a:cs typeface="Times New Roman" panose="02020603050405020304" pitchFamily="18" charset="0"/>
              </a:rPr>
              <a:t> січня</a:t>
            </a:r>
            <a:r>
              <a:rPr lang="en-US" altLang="en-US" sz="2400" dirty="0" smtClean="0">
                <a:ea typeface="Calibri" panose="020F0502020204030204" pitchFamily="34" charset="0"/>
                <a:cs typeface="Times New Roman" panose="02020603050405020304" pitchFamily="18" charset="0"/>
              </a:rPr>
              <a:t> </a:t>
            </a:r>
            <a:r>
              <a:rPr lang="en-US" altLang="en-US" sz="2400" dirty="0">
                <a:ea typeface="Calibri" panose="020F0502020204030204" pitchFamily="34" charset="0"/>
                <a:cs typeface="Times New Roman" panose="02020603050405020304" pitchFamily="18" charset="0"/>
              </a:rPr>
              <a:t>08: </a:t>
            </a:r>
            <a:r>
              <a:rPr lang="uk-UA" altLang="en-US" sz="2400" dirty="0" smtClean="0">
                <a:ea typeface="Calibri" panose="020F0502020204030204" pitchFamily="34" charset="0"/>
                <a:cs typeface="Times New Roman" panose="02020603050405020304" pitchFamily="18" charset="0"/>
              </a:rPr>
              <a:t>Настанова для компетентних органів щодо ринкового контролю упакованих одиниць;</a:t>
            </a:r>
            <a:r>
              <a:rPr lang="en-US" altLang="en-US" sz="2400" dirty="0" smtClean="0">
                <a:ea typeface="Calibri" panose="020F0502020204030204" pitchFamily="34" charset="0"/>
                <a:cs typeface="Times New Roman" panose="02020603050405020304" pitchFamily="18" charset="0"/>
              </a:rPr>
              <a:t> </a:t>
            </a:r>
            <a:endParaRPr lang="en-US" altLang="en-US" sz="900" dirty="0">
              <a:ea typeface="Calibri" panose="020F0502020204030204" pitchFamily="34" charset="0"/>
              <a:cs typeface="Times New Roman" panose="02020603050405020304" pitchFamily="18" charset="0"/>
            </a:endParaRPr>
          </a:p>
          <a:p>
            <a:pPr marL="0" indent="0" algn="just">
              <a:spcBef>
                <a:spcPts val="600"/>
              </a:spcBef>
              <a:spcAft>
                <a:spcPts val="600"/>
              </a:spcAft>
              <a:buNone/>
            </a:pPr>
            <a:r>
              <a:rPr lang="en-US" altLang="en-US" sz="2400" dirty="0">
                <a:solidFill>
                  <a:srgbClr val="FF0000"/>
                </a:solidFill>
                <a:ea typeface="Calibri" panose="020F0502020204030204" pitchFamily="34" charset="0"/>
                <a:cs typeface="Times New Roman" panose="02020603050405020304" pitchFamily="18" charset="0"/>
              </a:rPr>
              <a:t>[</a:t>
            </a:r>
            <a:r>
              <a:rPr lang="en-US" altLang="en-US" sz="2400" dirty="0" smtClean="0">
                <a:solidFill>
                  <a:srgbClr val="FF0000"/>
                </a:solidFill>
                <a:ea typeface="Calibri" panose="020F0502020204030204" pitchFamily="34" charset="0"/>
                <a:cs typeface="Times New Roman" panose="02020603050405020304" pitchFamily="18" charset="0"/>
              </a:rPr>
              <a:t>10]</a:t>
            </a:r>
            <a:r>
              <a:rPr lang="uk-UA" altLang="en-US" sz="2400" dirty="0" smtClean="0">
                <a:solidFill>
                  <a:srgbClr val="FF0000"/>
                </a:solidFill>
                <a:ea typeface="Calibri" panose="020F0502020204030204" pitchFamily="34" charset="0"/>
                <a:cs typeface="Times New Roman" panose="02020603050405020304" pitchFamily="18" charset="0"/>
              </a:rPr>
              <a:t> </a:t>
            </a:r>
            <a:r>
              <a:rPr lang="en-US" altLang="en-US" sz="2400" dirty="0" smtClean="0">
                <a:solidFill>
                  <a:srgbClr val="FF0000"/>
                </a:solidFill>
                <a:ea typeface="Calibri" panose="020F0502020204030204" pitchFamily="34" charset="0"/>
                <a:cs typeface="Times New Roman" panose="02020603050405020304" pitchFamily="18" charset="0"/>
              </a:rPr>
              <a:t>WELMEC-</a:t>
            </a:r>
            <a:r>
              <a:rPr lang="uk-UA" altLang="en-US" sz="2400" dirty="0" smtClean="0">
                <a:solidFill>
                  <a:srgbClr val="FF0000"/>
                </a:solidFill>
                <a:ea typeface="Calibri" panose="020F0502020204030204" pitchFamily="34" charset="0"/>
                <a:cs typeface="Times New Roman" panose="02020603050405020304" pitchFamily="18" charset="0"/>
              </a:rPr>
              <a:t>Настанова</a:t>
            </a:r>
            <a:r>
              <a:rPr lang="en-US" altLang="en-US" sz="2400" dirty="0" smtClean="0">
                <a:solidFill>
                  <a:srgbClr val="FF0000"/>
                </a:solidFill>
                <a:ea typeface="Calibri" panose="020F0502020204030204" pitchFamily="34" charset="0"/>
                <a:cs typeface="Times New Roman" panose="02020603050405020304" pitchFamily="18" charset="0"/>
              </a:rPr>
              <a:t>-6.8-</a:t>
            </a:r>
            <a:r>
              <a:rPr lang="uk-UA" altLang="en-US" sz="2400" dirty="0" smtClean="0">
                <a:solidFill>
                  <a:srgbClr val="FF0000"/>
                </a:solidFill>
                <a:ea typeface="Calibri" panose="020F0502020204030204" pitchFamily="34" charset="0"/>
                <a:cs typeface="Times New Roman" panose="02020603050405020304" pitchFamily="18" charset="0"/>
              </a:rPr>
              <a:t>видання</a:t>
            </a:r>
            <a:r>
              <a:rPr lang="en-US" altLang="en-US" sz="2400" dirty="0" smtClean="0">
                <a:solidFill>
                  <a:srgbClr val="FF0000"/>
                </a:solidFill>
                <a:ea typeface="Calibri" panose="020F0502020204030204" pitchFamily="34" charset="0"/>
                <a:cs typeface="Times New Roman" panose="02020603050405020304" pitchFamily="18" charset="0"/>
              </a:rPr>
              <a:t>-2</a:t>
            </a:r>
            <a:r>
              <a:rPr lang="uk-UA" altLang="en-US" sz="2400" dirty="0" smtClean="0">
                <a:solidFill>
                  <a:srgbClr val="FF0000"/>
                </a:solidFill>
                <a:ea typeface="Calibri" panose="020F0502020204030204" pitchFamily="34" charset="0"/>
                <a:cs typeface="Times New Roman" panose="02020603050405020304" pitchFamily="18" charset="0"/>
              </a:rPr>
              <a:t>:</a:t>
            </a:r>
            <a:r>
              <a:rPr lang="en-US" altLang="en-US" sz="2400" dirty="0" smtClean="0">
                <a:solidFill>
                  <a:srgbClr val="FF0000"/>
                </a:solidFill>
                <a:ea typeface="Calibri" panose="020F0502020204030204" pitchFamily="34" charset="0"/>
                <a:cs typeface="Times New Roman" panose="02020603050405020304" pitchFamily="18" charset="0"/>
              </a:rPr>
              <a:t> </a:t>
            </a:r>
            <a:r>
              <a:rPr lang="ru-RU" altLang="en-US" sz="2400" dirty="0" err="1" smtClean="0">
                <a:solidFill>
                  <a:srgbClr val="FF0000"/>
                </a:solidFill>
                <a:ea typeface="Calibri" panose="020F0502020204030204" pitchFamily="34" charset="0"/>
                <a:cs typeface="Times New Roman" panose="02020603050405020304" pitchFamily="18" charset="0"/>
              </a:rPr>
              <a:t>Настанова</a:t>
            </a:r>
            <a:r>
              <a:rPr lang="ru-RU" altLang="en-US" sz="2400" dirty="0" smtClean="0">
                <a:solidFill>
                  <a:srgbClr val="FF0000"/>
                </a:solidFill>
                <a:ea typeface="Calibri" panose="020F0502020204030204" pitchFamily="34" charset="0"/>
                <a:cs typeface="Times New Roman" panose="02020603050405020304" pitchFamily="18" charset="0"/>
              </a:rPr>
              <a:t> </a:t>
            </a:r>
            <a:r>
              <a:rPr lang="ru-RU" altLang="en-US" sz="2400" dirty="0" err="1" smtClean="0">
                <a:solidFill>
                  <a:srgbClr val="FF0000"/>
                </a:solidFill>
                <a:ea typeface="Calibri" panose="020F0502020204030204" pitchFamily="34" charset="0"/>
                <a:cs typeface="Times New Roman" panose="02020603050405020304" pitchFamily="18" charset="0"/>
              </a:rPr>
              <a:t>щодо</a:t>
            </a:r>
            <a:r>
              <a:rPr lang="ru-RU" altLang="en-US" sz="2400" dirty="0" smtClean="0">
                <a:solidFill>
                  <a:srgbClr val="FF0000"/>
                </a:solidFill>
                <a:ea typeface="Calibri" panose="020F0502020204030204" pitchFamily="34" charset="0"/>
                <a:cs typeface="Times New Roman" panose="02020603050405020304" pitchFamily="18" charset="0"/>
              </a:rPr>
              <a:t> </a:t>
            </a:r>
            <a:r>
              <a:rPr lang="ru-RU" altLang="en-US" sz="2400" dirty="0" err="1" smtClean="0">
                <a:solidFill>
                  <a:srgbClr val="FF0000"/>
                </a:solidFill>
                <a:ea typeface="Calibri" panose="020F0502020204030204" pitchFamily="34" charset="0"/>
                <a:cs typeface="Times New Roman" panose="02020603050405020304" pitchFamily="18" charset="0"/>
              </a:rPr>
              <a:t>перевірки</a:t>
            </a:r>
            <a:r>
              <a:rPr lang="ru-RU" altLang="en-US" sz="2400" dirty="0" smtClean="0">
                <a:solidFill>
                  <a:srgbClr val="FF0000"/>
                </a:solidFill>
                <a:ea typeface="Calibri" panose="020F0502020204030204" pitchFamily="34" charset="0"/>
                <a:cs typeface="Times New Roman" panose="02020603050405020304" pitchFamily="18" charset="0"/>
              </a:rPr>
              <a:t> </a:t>
            </a:r>
            <a:r>
              <a:rPr lang="ru-RU" altLang="en-US" sz="2400" dirty="0" err="1" smtClean="0">
                <a:solidFill>
                  <a:srgbClr val="FF0000"/>
                </a:solidFill>
                <a:ea typeface="Calibri" panose="020F0502020204030204" pitchFamily="34" charset="0"/>
                <a:cs typeface="Times New Roman" panose="02020603050405020304" pitchFamily="18" charset="0"/>
              </a:rPr>
              <a:t>сухої</a:t>
            </a:r>
            <a:r>
              <a:rPr lang="ru-RU" altLang="en-US" sz="2400" dirty="0" smtClean="0">
                <a:solidFill>
                  <a:srgbClr val="FF0000"/>
                </a:solidFill>
                <a:ea typeface="Calibri" panose="020F0502020204030204" pitchFamily="34" charset="0"/>
                <a:cs typeface="Times New Roman" panose="02020603050405020304" pitchFamily="18" charset="0"/>
              </a:rPr>
              <a:t> ваги, </a:t>
            </a:r>
            <a:r>
              <a:rPr lang="ru-RU" altLang="en-US" sz="2400" dirty="0" err="1" smtClean="0">
                <a:solidFill>
                  <a:srgbClr val="FF0000"/>
                </a:solidFill>
                <a:ea typeface="Calibri" panose="020F0502020204030204" pitchFamily="34" charset="0"/>
                <a:cs typeface="Times New Roman" panose="02020603050405020304" pitchFamily="18" charset="0"/>
              </a:rPr>
              <a:t>сухої</a:t>
            </a:r>
            <a:r>
              <a:rPr lang="ru-RU" altLang="en-US" sz="2400" dirty="0" smtClean="0">
                <a:solidFill>
                  <a:srgbClr val="FF0000"/>
                </a:solidFill>
                <a:ea typeface="Calibri" panose="020F0502020204030204" pitchFamily="34" charset="0"/>
                <a:cs typeface="Times New Roman" panose="02020603050405020304" pitchFamily="18" charset="0"/>
              </a:rPr>
              <a:t> </a:t>
            </a:r>
            <a:r>
              <a:rPr lang="ru-RU" altLang="en-US" sz="2400" dirty="0" err="1" smtClean="0">
                <a:solidFill>
                  <a:srgbClr val="FF0000"/>
                </a:solidFill>
                <a:ea typeface="Calibri" panose="020F0502020204030204" pitchFamily="34" charset="0"/>
                <a:cs typeface="Times New Roman" panose="02020603050405020304" pitchFamily="18" charset="0"/>
              </a:rPr>
              <a:t>злитої</a:t>
            </a:r>
            <a:r>
              <a:rPr lang="ru-RU" altLang="en-US" sz="2400" dirty="0" smtClean="0">
                <a:solidFill>
                  <a:srgbClr val="FF0000"/>
                </a:solidFill>
                <a:ea typeface="Calibri" panose="020F0502020204030204" pitchFamily="34" charset="0"/>
                <a:cs typeface="Times New Roman" panose="02020603050405020304" pitchFamily="18" charset="0"/>
              </a:rPr>
              <a:t> ваги та </a:t>
            </a:r>
            <a:r>
              <a:rPr lang="ru-RU" altLang="en-US" sz="2400" dirty="0" err="1" smtClean="0">
                <a:solidFill>
                  <a:srgbClr val="FF0000"/>
                </a:solidFill>
                <a:ea typeface="Calibri" panose="020F0502020204030204" pitchFamily="34" charset="0"/>
                <a:cs typeface="Times New Roman" panose="02020603050405020304" pitchFamily="18" charset="0"/>
              </a:rPr>
              <a:t>гранульованої</a:t>
            </a:r>
            <a:r>
              <a:rPr lang="ru-RU" altLang="en-US" sz="2400" dirty="0" smtClean="0">
                <a:solidFill>
                  <a:srgbClr val="FF0000"/>
                </a:solidFill>
                <a:ea typeface="Calibri" panose="020F0502020204030204" pitchFamily="34" charset="0"/>
                <a:cs typeface="Times New Roman" panose="02020603050405020304" pitchFamily="18" charset="0"/>
              </a:rPr>
              <a:t> ваги; </a:t>
            </a:r>
            <a:endParaRPr lang="en-US" altLang="en-US" sz="900" dirty="0">
              <a:solidFill>
                <a:srgbClr val="FF0000"/>
              </a:solidFill>
              <a:ea typeface="Calibri" panose="020F0502020204030204" pitchFamily="34" charset="0"/>
              <a:cs typeface="Times New Roman" panose="02020603050405020304" pitchFamily="18" charset="0"/>
            </a:endParaRPr>
          </a:p>
          <a:p>
            <a:pPr marL="0" indent="0" algn="just">
              <a:spcBef>
                <a:spcPts val="600"/>
              </a:spcBef>
              <a:spcAft>
                <a:spcPts val="600"/>
              </a:spcAft>
              <a:buNone/>
            </a:pPr>
            <a:r>
              <a:rPr lang="en-US" altLang="en-US" sz="2400" dirty="0">
                <a:ea typeface="Calibri" panose="020F0502020204030204" pitchFamily="34" charset="0"/>
                <a:cs typeface="Times New Roman" panose="02020603050405020304" pitchFamily="18" charset="0"/>
              </a:rPr>
              <a:t>[</a:t>
            </a:r>
            <a:r>
              <a:rPr lang="en-US" altLang="en-US" sz="2400" dirty="0" smtClean="0">
                <a:ea typeface="Calibri" panose="020F0502020204030204" pitchFamily="34" charset="0"/>
                <a:cs typeface="Times New Roman" panose="02020603050405020304" pitchFamily="18" charset="0"/>
              </a:rPr>
              <a:t>11]WELMEC-</a:t>
            </a:r>
            <a:r>
              <a:rPr lang="uk-UA" altLang="en-US" sz="2400" dirty="0" smtClean="0">
                <a:ea typeface="Calibri" panose="020F0502020204030204" pitchFamily="34" charset="0"/>
                <a:cs typeface="Times New Roman" panose="02020603050405020304" pitchFamily="18" charset="0"/>
              </a:rPr>
              <a:t>Настанова</a:t>
            </a:r>
            <a:r>
              <a:rPr lang="en-US" altLang="en-US" sz="2400" dirty="0" smtClean="0">
                <a:ea typeface="Calibri" panose="020F0502020204030204" pitchFamily="34" charset="0"/>
                <a:cs typeface="Times New Roman" panose="02020603050405020304" pitchFamily="18" charset="0"/>
              </a:rPr>
              <a:t>-6.11-</a:t>
            </a:r>
            <a:r>
              <a:rPr lang="uk-UA" altLang="en-US" sz="2400" dirty="0" smtClean="0">
                <a:ea typeface="Calibri" panose="020F0502020204030204" pitchFamily="34" charset="0"/>
                <a:cs typeface="Times New Roman" panose="02020603050405020304" pitchFamily="18" charset="0"/>
              </a:rPr>
              <a:t>видання</a:t>
            </a:r>
            <a:r>
              <a:rPr lang="en-US" altLang="en-US" sz="2400" dirty="0" smtClean="0">
                <a:ea typeface="Calibri" panose="020F0502020204030204" pitchFamily="34" charset="0"/>
                <a:cs typeface="Times New Roman" panose="02020603050405020304" pitchFamily="18" charset="0"/>
              </a:rPr>
              <a:t>-2</a:t>
            </a:r>
            <a:r>
              <a:rPr lang="uk-UA" altLang="en-US" sz="2400" dirty="0" smtClean="0">
                <a:ea typeface="Calibri" panose="020F0502020204030204" pitchFamily="34" charset="0"/>
                <a:cs typeface="Times New Roman" panose="02020603050405020304" pitchFamily="18" charset="0"/>
              </a:rPr>
              <a:t>: Упаковані одиниці, що мають властивість змінюватися в об</a:t>
            </a:r>
            <a:r>
              <a:rPr lang="en-US" altLang="en-US" sz="2400" dirty="0" smtClean="0">
                <a:ea typeface="Calibri" panose="020F0502020204030204" pitchFamily="34" charset="0"/>
                <a:cs typeface="Times New Roman" panose="02020603050405020304" pitchFamily="18" charset="0"/>
              </a:rPr>
              <a:t>’</a:t>
            </a:r>
            <a:r>
              <a:rPr lang="uk-UA" altLang="en-US" sz="2400" dirty="0" err="1" smtClean="0">
                <a:ea typeface="Calibri" panose="020F0502020204030204" pitchFamily="34" charset="0"/>
                <a:cs typeface="Times New Roman" panose="02020603050405020304" pitchFamily="18" charset="0"/>
              </a:rPr>
              <a:t>ємі</a:t>
            </a:r>
            <a:r>
              <a:rPr lang="en-US" altLang="en-US" sz="2400" dirty="0" smtClean="0">
                <a:ea typeface="Calibri" panose="020F0502020204030204" pitchFamily="34" charset="0"/>
                <a:cs typeface="Times New Roman" panose="02020603050405020304" pitchFamily="18" charset="0"/>
              </a:rPr>
              <a:t>;</a:t>
            </a:r>
            <a:endParaRPr lang="en-US" altLang="en-US" sz="2400" dirty="0">
              <a:ea typeface="Calibri" panose="020F0502020204030204" pitchFamily="34" charset="0"/>
              <a:cs typeface="Times New Roman" panose="02020603050405020304" pitchFamily="18" charset="0"/>
            </a:endParaRPr>
          </a:p>
          <a:p>
            <a:pPr marL="0" indent="0">
              <a:buNone/>
            </a:pPr>
            <a:endParaRPr lang="uk-UA" sz="2500" dirty="0"/>
          </a:p>
        </p:txBody>
      </p:sp>
    </p:spTree>
    <p:extLst>
      <p:ext uri="{BB962C8B-B14F-4D97-AF65-F5344CB8AC3E}">
        <p14:creationId xmlns:p14="http://schemas.microsoft.com/office/powerpoint/2010/main" val="34695192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8150" y="1269626"/>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765" y="439365"/>
            <a:ext cx="3838575"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1" y="298450"/>
            <a:ext cx="6788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smtClean="0">
                <a:latin typeface="Arial Bold" panose="020B0704020202020204" pitchFamily="34" charset="0"/>
                <a:cs typeface="Times New Roman" panose="02020603050405020304" pitchFamily="18" charset="0"/>
              </a:rPr>
              <a:t>Пристрій для </a:t>
            </a:r>
          </a:p>
          <a:p>
            <a:pPr algn="ctr"/>
            <a:r>
              <a:rPr lang="uk-UA" altLang="en-US" sz="2000" dirty="0">
                <a:latin typeface="Arial Bold" panose="020B0704020202020204" pitchFamily="34" charset="0"/>
                <a:cs typeface="Times New Roman" panose="02020603050405020304" pitchFamily="18" charset="0"/>
              </a:rPr>
              <a:t>вимірювання температури та вологості повітря</a:t>
            </a:r>
            <a:r>
              <a:rPr lang="en-US" altLang="en-US" sz="2000" dirty="0" smtClean="0">
                <a:latin typeface="Arial Bold" panose="020B0704020202020204" pitchFamily="34" charset="0"/>
                <a:cs typeface="Times New Roman" panose="02020603050405020304" pitchFamily="18" charset="0"/>
              </a:rPr>
              <a:t>, </a:t>
            </a:r>
            <a:endParaRPr lang="en-US" altLang="en-US" sz="2000" dirty="0">
              <a:latin typeface="Arial Bold" panose="020B0704020202020204" pitchFamily="34" charset="0"/>
              <a:cs typeface="Times New Roman" panose="02020603050405020304" pitchFamily="18" charset="0"/>
            </a:endParaRPr>
          </a:p>
          <a:p>
            <a:pPr algn="ctr"/>
            <a:r>
              <a:rPr lang="uk-UA" altLang="en-US" sz="2000" dirty="0" smtClean="0">
                <a:latin typeface="Arial Bold" panose="020B0704020202020204" pitchFamily="34" charset="0"/>
                <a:cs typeface="Times New Roman" panose="02020603050405020304" pitchFamily="18" charset="0"/>
              </a:rPr>
              <a:t>цифрові термометри</a:t>
            </a:r>
            <a:endParaRPr lang="en-US" altLang="en-US" sz="2000" dirty="0">
              <a:latin typeface="Arial Bold" panose="020B0704020202020204" pitchFamily="34" charset="0"/>
              <a:cs typeface="Times New Roman" panose="02020603050405020304" pitchFamily="18" charset="0"/>
            </a:endParaRPr>
          </a:p>
          <a:p>
            <a:pPr algn="ctr"/>
            <a:r>
              <a:rPr lang="uk-UA" altLang="en-US" sz="2000" dirty="0" smtClean="0">
                <a:latin typeface="Arial Bold" panose="020B0704020202020204" pitchFamily="34" charset="0"/>
                <a:cs typeface="Times New Roman" panose="02020603050405020304" pitchFamily="18" charset="0"/>
              </a:rPr>
              <a:t>та</a:t>
            </a:r>
            <a:r>
              <a:rPr lang="en-US" altLang="en-US" sz="2000" dirty="0" smtClean="0">
                <a:latin typeface="Arial Bold" panose="020B0704020202020204" pitchFamily="34" charset="0"/>
                <a:cs typeface="Times New Roman" panose="02020603050405020304" pitchFamily="18" charset="0"/>
              </a:rPr>
              <a:t> </a:t>
            </a:r>
            <a:r>
              <a:rPr lang="uk-UA" altLang="en-US" sz="2000" dirty="0" smtClean="0">
                <a:latin typeface="Arial Bold" panose="020B0704020202020204" pitchFamily="34" charset="0"/>
                <a:cs typeface="Times New Roman" panose="02020603050405020304" pitchFamily="18" charset="0"/>
              </a:rPr>
              <a:t>пірометри</a:t>
            </a:r>
            <a:endParaRPr lang="en-US" altLang="en-US" sz="2000" dirty="0"/>
          </a:p>
        </p:txBody>
      </p:sp>
      <p:sp>
        <p:nvSpPr>
          <p:cNvPr id="5" name="Flowchart: Alternate Process 4"/>
          <p:cNvSpPr/>
          <p:nvPr/>
        </p:nvSpPr>
        <p:spPr>
          <a:xfrm rot="284666">
            <a:off x="7868678" y="3401640"/>
            <a:ext cx="423862" cy="2746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Alternate Process 5"/>
          <p:cNvSpPr/>
          <p:nvPr/>
        </p:nvSpPr>
        <p:spPr>
          <a:xfrm rot="779467">
            <a:off x="3097400" y="1972904"/>
            <a:ext cx="314325" cy="28098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Alternate Process 6"/>
          <p:cNvSpPr/>
          <p:nvPr/>
        </p:nvSpPr>
        <p:spPr>
          <a:xfrm>
            <a:off x="10388040" y="3031752"/>
            <a:ext cx="295275" cy="254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7552765" y="1021977"/>
            <a:ext cx="2438400" cy="434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857565" y="869577"/>
            <a:ext cx="1752600" cy="4267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990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96" y="981636"/>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7435" y="981636"/>
            <a:ext cx="510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2688237" y="298450"/>
            <a:ext cx="4007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smtClean="0">
                <a:latin typeface="Arial Bold" panose="020B0704020202020204" pitchFamily="34" charset="0"/>
                <a:cs typeface="Times New Roman" panose="02020603050405020304" pitchFamily="18" charset="0"/>
              </a:rPr>
              <a:t>Вимірювання часу </a:t>
            </a:r>
            <a:r>
              <a:rPr lang="en-US" altLang="en-US" sz="2000" dirty="0" smtClean="0">
                <a:latin typeface="Arial Bold" panose="020B0704020202020204" pitchFamily="34" charset="0"/>
                <a:cs typeface="Times New Roman" panose="02020603050405020304" pitchFamily="18" charset="0"/>
              </a:rPr>
              <a:t>– </a:t>
            </a:r>
            <a:r>
              <a:rPr lang="uk-UA" altLang="en-US" sz="2000" dirty="0" err="1" smtClean="0">
                <a:latin typeface="Arial Bold" panose="020B0704020202020204" pitchFamily="34" charset="0"/>
                <a:cs typeface="Times New Roman" panose="02020603050405020304" pitchFamily="18" charset="0"/>
              </a:rPr>
              <a:t>стопвотч</a:t>
            </a:r>
            <a:endParaRPr lang="en-US" altLang="en-US" sz="2000" dirty="0"/>
          </a:p>
        </p:txBody>
      </p:sp>
      <p:sp>
        <p:nvSpPr>
          <p:cNvPr id="5" name="Flowchart: Alternate Process 4"/>
          <p:cNvSpPr/>
          <p:nvPr/>
        </p:nvSpPr>
        <p:spPr>
          <a:xfrm>
            <a:off x="2624209" y="1667436"/>
            <a:ext cx="839787" cy="2889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Alternate Process 5"/>
          <p:cNvSpPr/>
          <p:nvPr/>
        </p:nvSpPr>
        <p:spPr>
          <a:xfrm>
            <a:off x="2294009" y="4182036"/>
            <a:ext cx="841375" cy="2889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Alternate Process 6"/>
          <p:cNvSpPr/>
          <p:nvPr/>
        </p:nvSpPr>
        <p:spPr>
          <a:xfrm rot="213925">
            <a:off x="7028610" y="1659499"/>
            <a:ext cx="839787" cy="2889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Alternate Process 7"/>
          <p:cNvSpPr/>
          <p:nvPr/>
        </p:nvSpPr>
        <p:spPr>
          <a:xfrm>
            <a:off x="9309847" y="2124636"/>
            <a:ext cx="839788" cy="2889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a:off x="8624047" y="1134036"/>
            <a:ext cx="236220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309847" y="1286436"/>
            <a:ext cx="990600" cy="2590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3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43" y="2560083"/>
            <a:ext cx="366395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8030" y="2560083"/>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8953" y="2522776"/>
            <a:ext cx="4235823"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295835" y="624741"/>
            <a:ext cx="1169894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solidFill>
                  <a:srgbClr val="FF0000"/>
                </a:solidFill>
              </a:rPr>
              <a:t>Плоске сито </a:t>
            </a:r>
            <a:r>
              <a:rPr lang="uk-UA" altLang="en-US" sz="2800" dirty="0"/>
              <a:t>з </a:t>
            </a:r>
            <a:r>
              <a:rPr lang="uk-UA" altLang="en-US" sz="2800" dirty="0" smtClean="0"/>
              <a:t>квадратними отворами 2,5 мм і товщиною дроту 1,0 мм, що має </a:t>
            </a:r>
            <a:r>
              <a:rPr lang="uk-UA" altLang="en-US" sz="2800" dirty="0">
                <a:solidFill>
                  <a:srgbClr val="FF0000"/>
                </a:solidFill>
              </a:rPr>
              <a:t>піддон для стоку рідини</a:t>
            </a:r>
            <a:r>
              <a:rPr lang="uk-UA" altLang="en-US" sz="2800" dirty="0" smtClean="0">
                <a:solidFill>
                  <a:srgbClr val="FF0000"/>
                </a:solidFill>
              </a:rPr>
              <a:t>:</a:t>
            </a:r>
            <a:endParaRPr lang="en-US" altLang="en-US" sz="2800" dirty="0"/>
          </a:p>
          <a:p>
            <a:pPr algn="just"/>
            <a:r>
              <a:rPr lang="en-US" altLang="en-US" sz="2800" dirty="0"/>
              <a:t>ISO 3310-1 </a:t>
            </a:r>
            <a:r>
              <a:rPr lang="uk-UA" altLang="en-US" sz="2800" dirty="0" smtClean="0"/>
              <a:t>Випробувальні сита «Технічні вимоги та випробування».</a:t>
            </a:r>
            <a:r>
              <a:rPr lang="en-US" altLang="en-US" sz="2800" dirty="0" smtClean="0"/>
              <a:t> </a:t>
            </a:r>
            <a:endParaRPr lang="en-US" altLang="en-US" sz="2800" dirty="0"/>
          </a:p>
        </p:txBody>
      </p:sp>
      <p:sp>
        <p:nvSpPr>
          <p:cNvPr id="6" name="Rectangle 7"/>
          <p:cNvSpPr>
            <a:spLocks noChangeArrowheads="1"/>
          </p:cNvSpPr>
          <p:nvPr/>
        </p:nvSpPr>
        <p:spPr bwMode="auto">
          <a:xfrm>
            <a:off x="3645507" y="-430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3200" dirty="0" smtClean="0"/>
              <a:t>Випробувальні сита</a:t>
            </a:r>
            <a:endParaRPr lang="en-US" altLang="en-US" sz="3200" dirty="0"/>
          </a:p>
        </p:txBody>
      </p:sp>
    </p:spTree>
    <p:extLst>
      <p:ext uri="{BB962C8B-B14F-4D97-AF65-F5344CB8AC3E}">
        <p14:creationId xmlns:p14="http://schemas.microsoft.com/office/powerpoint/2010/main" val="33029409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alf Frame 1"/>
          <p:cNvSpPr/>
          <p:nvPr/>
        </p:nvSpPr>
        <p:spPr>
          <a:xfrm rot="16200000">
            <a:off x="3774142" y="4711701"/>
            <a:ext cx="561975" cy="40005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3" name="Straight Connector 2"/>
          <p:cNvCxnSpPr/>
          <p:nvPr/>
        </p:nvCxnSpPr>
        <p:spPr>
          <a:xfrm>
            <a:off x="4164667" y="5113338"/>
            <a:ext cx="244792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6612592" y="4217988"/>
            <a:ext cx="0" cy="12001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069417" y="5189538"/>
            <a:ext cx="0" cy="228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764617" y="5446713"/>
            <a:ext cx="61912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307792" y="5427663"/>
            <a:ext cx="6477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716992" y="4437063"/>
            <a:ext cx="390525" cy="4762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78942" y="4187825"/>
            <a:ext cx="2457450" cy="7334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307792" y="4151313"/>
            <a:ext cx="609600" cy="18097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536392" y="3598863"/>
            <a:ext cx="0" cy="6191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631267" y="3541713"/>
            <a:ext cx="2981325" cy="8953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69317" y="5503863"/>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rot="461976">
            <a:off x="5688667" y="4351338"/>
            <a:ext cx="419100" cy="1314450"/>
          </a:xfrm>
          <a:prstGeom prst="arc">
            <a:avLst>
              <a:gd name="adj1" fmla="val 16395756"/>
              <a:gd name="adj2" fmla="val 1981623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cxnSp>
        <p:nvCxnSpPr>
          <p:cNvPr id="15" name="Straight Connector 14"/>
          <p:cNvCxnSpPr/>
          <p:nvPr/>
        </p:nvCxnSpPr>
        <p:spPr>
          <a:xfrm flipV="1">
            <a:off x="4107517" y="4913313"/>
            <a:ext cx="2990850" cy="95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36"/>
          <p:cNvSpPr>
            <a:spLocks noChangeArrowheads="1"/>
          </p:cNvSpPr>
          <p:nvPr/>
        </p:nvSpPr>
        <p:spPr bwMode="auto">
          <a:xfrm>
            <a:off x="1716742" y="1047750"/>
            <a:ext cx="98187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t>Оператор повинен нахилити сито під кутом приблизно </a:t>
            </a:r>
            <a:r>
              <a:rPr lang="en-US" altLang="en-US" sz="2800" dirty="0" smtClean="0">
                <a:solidFill>
                  <a:srgbClr val="FF0000"/>
                </a:solidFill>
              </a:rPr>
              <a:t>17</a:t>
            </a:r>
            <a:r>
              <a:rPr lang="en-US" altLang="en-US" sz="2800" dirty="0">
                <a:solidFill>
                  <a:srgbClr val="FF0000"/>
                </a:solidFill>
              </a:rPr>
              <a:t>° </a:t>
            </a:r>
            <a:r>
              <a:rPr lang="uk-UA" altLang="en-US" sz="2800" dirty="0" smtClean="0">
                <a:solidFill>
                  <a:srgbClr val="FF0000"/>
                </a:solidFill>
              </a:rPr>
              <a:t>- </a:t>
            </a:r>
            <a:r>
              <a:rPr lang="en-US" altLang="en-US" sz="2800" dirty="0" smtClean="0">
                <a:solidFill>
                  <a:srgbClr val="FF0000"/>
                </a:solidFill>
              </a:rPr>
              <a:t> 20°</a:t>
            </a:r>
            <a:r>
              <a:rPr lang="uk-UA" altLang="en-US" sz="2800" dirty="0">
                <a:solidFill>
                  <a:srgbClr val="FF0000"/>
                </a:solidFill>
              </a:rPr>
              <a:t> </a:t>
            </a:r>
            <a:r>
              <a:rPr lang="uk-UA" altLang="en-US" sz="2800" dirty="0"/>
              <a:t>до горизонту, </a:t>
            </a:r>
            <a:r>
              <a:rPr lang="en-US" altLang="en-US" sz="2800" dirty="0"/>
              <a:t> </a:t>
            </a:r>
            <a:r>
              <a:rPr lang="uk-UA" altLang="en-US" sz="2800" dirty="0" smtClean="0"/>
              <a:t>що полегшує </a:t>
            </a:r>
            <a:r>
              <a:rPr lang="uk-UA" altLang="en-US" sz="2800" dirty="0" err="1" smtClean="0"/>
              <a:t>процідження</a:t>
            </a:r>
            <a:r>
              <a:rPr lang="uk-UA" altLang="en-US" sz="2800" dirty="0" smtClean="0"/>
              <a:t>, та</a:t>
            </a:r>
            <a:r>
              <a:rPr lang="en-US" altLang="en-US" sz="2800" dirty="0" smtClean="0"/>
              <a:t> </a:t>
            </a:r>
            <a:r>
              <a:rPr lang="uk-UA" altLang="en-US" sz="2800" dirty="0" smtClean="0"/>
              <a:t>дозволити процідитися протягом </a:t>
            </a:r>
            <a:r>
              <a:rPr lang="en-US" altLang="en-US" sz="2800" dirty="0" smtClean="0">
                <a:solidFill>
                  <a:srgbClr val="FF0000"/>
                </a:solidFill>
              </a:rPr>
              <a:t>2 </a:t>
            </a:r>
            <a:r>
              <a:rPr lang="uk-UA" altLang="en-US" sz="2800" dirty="0" smtClean="0">
                <a:solidFill>
                  <a:srgbClr val="FF0000"/>
                </a:solidFill>
              </a:rPr>
              <a:t>хвилини</a:t>
            </a:r>
            <a:r>
              <a:rPr lang="en-US" altLang="en-US" sz="2800" dirty="0" smtClean="0"/>
              <a:t>.</a:t>
            </a:r>
            <a:endParaRPr lang="en-US" altLang="en-US" sz="2800" dirty="0"/>
          </a:p>
        </p:txBody>
      </p:sp>
      <p:sp>
        <p:nvSpPr>
          <p:cNvPr id="17" name="Line Callout 2 16"/>
          <p:cNvSpPr/>
          <p:nvPr/>
        </p:nvSpPr>
        <p:spPr>
          <a:xfrm>
            <a:off x="4255155" y="2955925"/>
            <a:ext cx="2071687" cy="585788"/>
          </a:xfrm>
          <a:prstGeom prst="borderCallout2">
            <a:avLst>
              <a:gd name="adj1" fmla="val 18750"/>
              <a:gd name="adj2" fmla="val -8333"/>
              <a:gd name="adj3" fmla="val 18750"/>
              <a:gd name="adj4" fmla="val -16667"/>
              <a:gd name="adj5" fmla="val 304500"/>
              <a:gd name="adj6" fmla="val -4582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Bef>
                <a:spcPts val="0"/>
              </a:spcBef>
              <a:spcAft>
                <a:spcPts val="800"/>
              </a:spcAft>
              <a:defRPr/>
            </a:pPr>
            <a:r>
              <a:rPr lang="uk-UA"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Випробувальне сито</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18" name="Line Callout 2 17"/>
          <p:cNvSpPr/>
          <p:nvPr/>
        </p:nvSpPr>
        <p:spPr>
          <a:xfrm>
            <a:off x="6955492" y="3327400"/>
            <a:ext cx="2781300" cy="695325"/>
          </a:xfrm>
          <a:prstGeom prst="borderCallout2">
            <a:avLst>
              <a:gd name="adj1" fmla="val 18750"/>
              <a:gd name="adj2" fmla="val -8333"/>
              <a:gd name="adj3" fmla="val 18750"/>
              <a:gd name="adj4" fmla="val -16667"/>
              <a:gd name="adj5" fmla="val 189277"/>
              <a:gd name="adj6" fmla="val -2989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spcBef>
                <a:spcPts val="0"/>
              </a:spcBef>
              <a:spcAft>
                <a:spcPts val="800"/>
              </a:spcAft>
              <a:defRPr/>
            </a:pPr>
            <a:r>
              <a:rPr lang="uk-UA"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Під кутом </a:t>
            </a:r>
            <a:r>
              <a:rPr lang="en-US"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17</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20° </a:t>
            </a:r>
            <a:r>
              <a:rPr lang="uk-UA"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до горизонту</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19" name="Line Callout 2 18"/>
          <p:cNvSpPr/>
          <p:nvPr/>
        </p:nvSpPr>
        <p:spPr>
          <a:xfrm>
            <a:off x="7450792" y="4127500"/>
            <a:ext cx="1381125" cy="419100"/>
          </a:xfrm>
          <a:prstGeom prst="borderCallout2">
            <a:avLst>
              <a:gd name="adj1" fmla="val 18750"/>
              <a:gd name="adj2" fmla="val -8333"/>
              <a:gd name="adj3" fmla="val 18750"/>
              <a:gd name="adj4" fmla="val -16667"/>
              <a:gd name="adj5" fmla="val 228885"/>
              <a:gd name="adj6" fmla="val -16696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Bef>
                <a:spcPts val="0"/>
              </a:spcBef>
              <a:spcAft>
                <a:spcPts val="800"/>
              </a:spcAft>
              <a:defRPr/>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Stand</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20" name="Rectangle 7"/>
          <p:cNvSpPr>
            <a:spLocks noChangeArrowheads="1"/>
          </p:cNvSpPr>
          <p:nvPr/>
        </p:nvSpPr>
        <p:spPr bwMode="auto">
          <a:xfrm>
            <a:off x="3469342" y="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800" dirty="0" smtClean="0"/>
              <a:t>Випробувальні сита</a:t>
            </a:r>
            <a:endParaRPr lang="en-US" altLang="en-US" sz="2800" dirty="0"/>
          </a:p>
        </p:txBody>
      </p:sp>
      <p:sp>
        <p:nvSpPr>
          <p:cNvPr id="21" name="Flowchart: Connector 20"/>
          <p:cNvSpPr/>
          <p:nvPr/>
        </p:nvSpPr>
        <p:spPr>
          <a:xfrm>
            <a:off x="5117167" y="5024438"/>
            <a:ext cx="152400" cy="1444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lowchart: Connector 21"/>
          <p:cNvSpPr/>
          <p:nvPr/>
        </p:nvSpPr>
        <p:spPr>
          <a:xfrm>
            <a:off x="6042680" y="4506913"/>
            <a:ext cx="152400" cy="1444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lowchart: Connector 22"/>
          <p:cNvSpPr/>
          <p:nvPr/>
        </p:nvSpPr>
        <p:spPr>
          <a:xfrm>
            <a:off x="3848755" y="4276725"/>
            <a:ext cx="152400" cy="1460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978635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812" y="739587"/>
            <a:ext cx="3276600" cy="413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612" y="739587"/>
            <a:ext cx="3276600" cy="413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1412" y="739587"/>
            <a:ext cx="3276600" cy="413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309282" y="4873065"/>
            <a:ext cx="117392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400" dirty="0" smtClean="0"/>
              <a:t>Для стандартизованих сит див. </a:t>
            </a:r>
            <a:r>
              <a:rPr lang="en-US" altLang="en-US" sz="2400" dirty="0" smtClean="0"/>
              <a:t>ISO </a:t>
            </a:r>
            <a:r>
              <a:rPr lang="en-US" altLang="en-US" sz="2400" dirty="0"/>
              <a:t>3310-1 </a:t>
            </a:r>
            <a:r>
              <a:rPr lang="uk-UA" altLang="en-US" sz="2400" dirty="0" smtClean="0"/>
              <a:t>Випробувальні сита </a:t>
            </a:r>
            <a:r>
              <a:rPr lang="en-US" altLang="en-US" sz="2400" dirty="0" smtClean="0"/>
              <a:t>– </a:t>
            </a:r>
            <a:r>
              <a:rPr lang="uk-UA" altLang="en-US" sz="2400" dirty="0" smtClean="0"/>
              <a:t>Технічні вимоги та випробування </a:t>
            </a:r>
            <a:r>
              <a:rPr lang="en-US" altLang="en-US" sz="2400" dirty="0" smtClean="0"/>
              <a:t>- </a:t>
            </a:r>
            <a:r>
              <a:rPr lang="uk-UA" altLang="en-US" sz="2400" dirty="0" smtClean="0"/>
              <a:t>Частина</a:t>
            </a:r>
            <a:r>
              <a:rPr lang="en-US" altLang="en-US" sz="2400" dirty="0" smtClean="0"/>
              <a:t> </a:t>
            </a:r>
            <a:r>
              <a:rPr lang="en-US" altLang="en-US" sz="2400" dirty="0"/>
              <a:t>1: </a:t>
            </a:r>
            <a:r>
              <a:rPr lang="uk-UA" altLang="en-US" sz="2400" dirty="0" err="1" smtClean="0"/>
              <a:t>Металодротові</a:t>
            </a:r>
            <a:r>
              <a:rPr lang="uk-UA" altLang="en-US" sz="2400" dirty="0" smtClean="0"/>
              <a:t> випробувальні сита.</a:t>
            </a:r>
            <a:endParaRPr lang="en-US" altLang="en-US" sz="2400" dirty="0"/>
          </a:p>
        </p:txBody>
      </p:sp>
      <p:sp>
        <p:nvSpPr>
          <p:cNvPr id="10" name="Rectangle 1"/>
          <p:cNvSpPr>
            <a:spLocks noChangeArrowheads="1"/>
          </p:cNvSpPr>
          <p:nvPr/>
        </p:nvSpPr>
        <p:spPr bwMode="auto">
          <a:xfrm>
            <a:off x="4139453" y="96838"/>
            <a:ext cx="457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800" dirty="0" smtClean="0"/>
              <a:t>Випробувальні сита</a:t>
            </a:r>
            <a:endParaRPr lang="en-US" altLang="en-US" sz="2800" dirty="0"/>
          </a:p>
        </p:txBody>
      </p:sp>
    </p:spTree>
    <p:extLst>
      <p:ext uri="{BB962C8B-B14F-4D97-AF65-F5344CB8AC3E}">
        <p14:creationId xmlns:p14="http://schemas.microsoft.com/office/powerpoint/2010/main" val="26560648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1721" y="0"/>
            <a:ext cx="6126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800" dirty="0"/>
              <a:t>Випробувальні сита</a:t>
            </a:r>
            <a:endParaRPr lang="en-US" altLang="en-US" sz="2800" dirty="0"/>
          </a:p>
          <a:p>
            <a:pPr algn="ctr"/>
            <a:r>
              <a:rPr lang="en-US" altLang="en-US" sz="2800" dirty="0" smtClean="0"/>
              <a:t>[</a:t>
            </a:r>
            <a:r>
              <a:rPr lang="en-US" altLang="en-US" sz="2800" dirty="0"/>
              <a:t>10]</a:t>
            </a:r>
          </a:p>
        </p:txBody>
      </p:sp>
      <p:sp>
        <p:nvSpPr>
          <p:cNvPr id="3" name="Rectangle 1"/>
          <p:cNvSpPr>
            <a:spLocks noChangeArrowheads="1"/>
          </p:cNvSpPr>
          <p:nvPr/>
        </p:nvSpPr>
        <p:spPr bwMode="auto">
          <a:xfrm>
            <a:off x="228595" y="954107"/>
            <a:ext cx="11752729"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smtClean="0">
                <a:solidFill>
                  <a:srgbClr val="FF0000"/>
                </a:solidFill>
              </a:rPr>
              <a:t>Для сухої ваги або сухої злитої ваги</a:t>
            </a:r>
            <a:r>
              <a:rPr lang="en-US" altLang="en-US" sz="2600" dirty="0" smtClean="0"/>
              <a:t>:</a:t>
            </a:r>
            <a:endParaRPr lang="en-US" altLang="en-US" sz="2600" dirty="0"/>
          </a:p>
          <a:p>
            <a:r>
              <a:rPr lang="en-US" altLang="en-US" sz="2600" dirty="0"/>
              <a:t> </a:t>
            </a:r>
          </a:p>
          <a:p>
            <a:pPr algn="just"/>
            <a:r>
              <a:rPr lang="uk-UA" altLang="en-US" sz="2600" dirty="0" smtClean="0"/>
              <a:t>Плоске </a:t>
            </a:r>
            <a:r>
              <a:rPr lang="uk-UA" altLang="en-US" sz="2600" dirty="0"/>
              <a:t>сито з квадратними отворами 2,5 мм </a:t>
            </a:r>
            <a:r>
              <a:rPr lang="uk-UA" altLang="en-US" sz="2600" dirty="0" smtClean="0"/>
              <a:t>(номінальною товщиною </a:t>
            </a:r>
            <a:r>
              <a:rPr lang="uk-UA" altLang="en-US" sz="2600" dirty="0"/>
              <a:t>дроту 1,0 </a:t>
            </a:r>
            <a:r>
              <a:rPr lang="uk-UA" altLang="en-US" sz="2600" dirty="0" smtClean="0"/>
              <a:t>мм).</a:t>
            </a:r>
            <a:endParaRPr lang="en-US" altLang="en-US" sz="2600" dirty="0"/>
          </a:p>
          <a:p>
            <a:pPr algn="just"/>
            <a:r>
              <a:rPr lang="uk-UA" altLang="en-US" sz="2600" dirty="0" smtClean="0"/>
              <a:t>Діаметр сита повинен становити 200 мм для упаковок </a:t>
            </a:r>
            <a:r>
              <a:rPr lang="uk-UA" altLang="en-US" sz="2600" dirty="0"/>
              <a:t>з місткістю </a:t>
            </a:r>
            <a:r>
              <a:rPr lang="uk-UA" altLang="en-US" sz="2600" dirty="0" smtClean="0"/>
              <a:t>до 850 мл, та 300 мм – для упаковок з місткістю понад 850 мл.</a:t>
            </a:r>
          </a:p>
          <a:p>
            <a:pPr algn="just"/>
            <a:r>
              <a:rPr lang="en-US" altLang="en-US" sz="2600" dirty="0" smtClean="0"/>
              <a:t> </a:t>
            </a:r>
            <a:endParaRPr lang="en-US" altLang="en-US" sz="2600" dirty="0"/>
          </a:p>
          <a:p>
            <a:pPr algn="just"/>
            <a:r>
              <a:rPr lang="uk-UA" altLang="en-US" sz="2600" dirty="0" smtClean="0"/>
              <a:t>Якщо номінальна маса упакованої одиниці становить 2,5 кг або більше, після попереднього зважування або попереднього визначення маси тари сит вміст упакованої одиниці рівними частинами викладається на два чи більше сит однакового розміру.</a:t>
            </a:r>
          </a:p>
        </p:txBody>
      </p:sp>
    </p:spTree>
    <p:extLst>
      <p:ext uri="{BB962C8B-B14F-4D97-AF65-F5344CB8AC3E}">
        <p14:creationId xmlns:p14="http://schemas.microsoft.com/office/powerpoint/2010/main" val="8826553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76517" y="1371600"/>
            <a:ext cx="1167204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3200" dirty="0" smtClean="0"/>
              <a:t>Для </a:t>
            </a:r>
            <a:r>
              <a:rPr lang="uk-UA" altLang="en-US" sz="3200" dirty="0">
                <a:solidFill>
                  <a:srgbClr val="FF0000"/>
                </a:solidFill>
              </a:rPr>
              <a:t>сухої гранульованої </a:t>
            </a:r>
            <a:r>
              <a:rPr lang="uk-UA" altLang="en-US" sz="3200" dirty="0" smtClean="0">
                <a:solidFill>
                  <a:srgbClr val="FF0000"/>
                </a:solidFill>
              </a:rPr>
              <a:t>ваги</a:t>
            </a:r>
            <a:r>
              <a:rPr lang="en-US" altLang="en-US" sz="3200" dirty="0" smtClean="0">
                <a:solidFill>
                  <a:srgbClr val="FF0000"/>
                </a:solidFill>
              </a:rPr>
              <a:t>:</a:t>
            </a:r>
            <a:endParaRPr lang="en-US" altLang="en-US" sz="3200" dirty="0">
              <a:solidFill>
                <a:srgbClr val="FF0000"/>
              </a:solidFill>
            </a:endParaRPr>
          </a:p>
          <a:p>
            <a:endParaRPr lang="en-US" altLang="en-US" sz="3200" dirty="0"/>
          </a:p>
          <a:p>
            <a:pPr algn="just"/>
            <a:r>
              <a:rPr lang="uk-UA" altLang="en-US" sz="3200" dirty="0"/>
              <a:t>Плоске сито з квадратними отворами 2,5 мм (номінальною товщиною дроту 1,0 мм).</a:t>
            </a:r>
            <a:endParaRPr lang="en-US" altLang="en-US" sz="3200" dirty="0"/>
          </a:p>
          <a:p>
            <a:r>
              <a:rPr lang="en-US" altLang="en-US" sz="3200" dirty="0" smtClean="0"/>
              <a:t> </a:t>
            </a:r>
            <a:endParaRPr lang="en-US" altLang="en-US" sz="3200" dirty="0"/>
          </a:p>
          <a:p>
            <a:pPr algn="just"/>
            <a:r>
              <a:rPr lang="uk-UA" altLang="en-US" sz="3200" dirty="0" smtClean="0"/>
              <a:t>Відповідними є квадратний отвір </a:t>
            </a:r>
            <a:r>
              <a:rPr lang="en-US" altLang="en-US" sz="3200" dirty="0" smtClean="0"/>
              <a:t>2.8 </a:t>
            </a:r>
            <a:r>
              <a:rPr lang="uk-UA" altLang="en-US" sz="3200" dirty="0" smtClean="0"/>
              <a:t>мм</a:t>
            </a:r>
            <a:r>
              <a:rPr lang="en-US" altLang="en-US" sz="3200" dirty="0" smtClean="0"/>
              <a:t> (</a:t>
            </a:r>
            <a:r>
              <a:rPr lang="uk-UA" altLang="en-US" sz="3200" dirty="0" smtClean="0"/>
              <a:t>Рекомендація </a:t>
            </a:r>
            <a:r>
              <a:rPr lang="en-US" altLang="en-US" sz="3200" dirty="0" smtClean="0"/>
              <a:t>ISO R </a:t>
            </a:r>
            <a:r>
              <a:rPr lang="en-US" altLang="en-US" sz="3200" dirty="0"/>
              <a:t>565) </a:t>
            </a:r>
            <a:r>
              <a:rPr lang="uk-UA" altLang="en-US" sz="3200" dirty="0" smtClean="0"/>
              <a:t>або, альтернативно, </a:t>
            </a:r>
            <a:r>
              <a:rPr lang="en-US" altLang="en-US" sz="3200" dirty="0" smtClean="0"/>
              <a:t>2.38 </a:t>
            </a:r>
            <a:r>
              <a:rPr lang="uk-UA" altLang="en-US" sz="3200" dirty="0" smtClean="0"/>
              <a:t>мм</a:t>
            </a:r>
            <a:r>
              <a:rPr lang="en-US" altLang="en-US" sz="3200" dirty="0" smtClean="0"/>
              <a:t> </a:t>
            </a:r>
            <a:r>
              <a:rPr lang="en-US" altLang="en-US" sz="3200" dirty="0"/>
              <a:t>(US No. 8 Standard screen</a:t>
            </a:r>
            <a:r>
              <a:rPr lang="en-US" altLang="en-US" sz="3200" dirty="0" smtClean="0"/>
              <a:t>). </a:t>
            </a:r>
            <a:endParaRPr lang="en-US" altLang="en-US" sz="3200" dirty="0"/>
          </a:p>
          <a:p>
            <a:endParaRPr lang="en-US" altLang="en-US" sz="1000" dirty="0"/>
          </a:p>
        </p:txBody>
      </p:sp>
      <p:sp>
        <p:nvSpPr>
          <p:cNvPr id="3" name="Rectangle 1"/>
          <p:cNvSpPr>
            <a:spLocks noChangeArrowheads="1"/>
          </p:cNvSpPr>
          <p:nvPr/>
        </p:nvSpPr>
        <p:spPr bwMode="auto">
          <a:xfrm>
            <a:off x="1348740" y="233363"/>
            <a:ext cx="81381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800" dirty="0"/>
              <a:t>Випробувальні сита</a:t>
            </a:r>
            <a:endParaRPr lang="en-US" altLang="en-US" sz="2800" dirty="0"/>
          </a:p>
          <a:p>
            <a:pPr algn="ctr"/>
            <a:r>
              <a:rPr lang="en-US" altLang="en-US" sz="2800" dirty="0" smtClean="0"/>
              <a:t>[</a:t>
            </a:r>
            <a:r>
              <a:rPr lang="en-US" altLang="en-US" sz="2800" dirty="0"/>
              <a:t>10]</a:t>
            </a:r>
          </a:p>
        </p:txBody>
      </p:sp>
    </p:spTree>
    <p:extLst>
      <p:ext uri="{BB962C8B-B14F-4D97-AF65-F5344CB8AC3E}">
        <p14:creationId xmlns:p14="http://schemas.microsoft.com/office/powerpoint/2010/main" val="24544527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0039" y="1050281"/>
            <a:ext cx="11362765"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endParaRPr lang="en-US" altLang="en-US" sz="1000" dirty="0"/>
          </a:p>
          <a:p>
            <a:pPr algn="just"/>
            <a:r>
              <a:rPr lang="uk-UA" altLang="en-US" sz="2800" dirty="0" smtClean="0"/>
              <a:t>Для </a:t>
            </a:r>
            <a:r>
              <a:rPr lang="uk-UA" altLang="en-US" sz="2800" dirty="0" smtClean="0">
                <a:solidFill>
                  <a:srgbClr val="FF0000"/>
                </a:solidFill>
              </a:rPr>
              <a:t>глазурованих морепродуктів</a:t>
            </a:r>
            <a:r>
              <a:rPr lang="en-US" altLang="en-US" sz="2800" dirty="0" smtClean="0">
                <a:solidFill>
                  <a:srgbClr val="FF0000"/>
                </a:solidFill>
              </a:rPr>
              <a:t>: </a:t>
            </a:r>
            <a:endParaRPr lang="en-US" altLang="en-US" sz="2800" dirty="0">
              <a:solidFill>
                <a:srgbClr val="FF0000"/>
              </a:solidFill>
            </a:endParaRPr>
          </a:p>
          <a:p>
            <a:pPr algn="just"/>
            <a:endParaRPr lang="en-US" altLang="en-US" sz="2800" dirty="0">
              <a:solidFill>
                <a:srgbClr val="FF0000"/>
              </a:solidFill>
            </a:endParaRPr>
          </a:p>
          <a:p>
            <a:pPr algn="just"/>
            <a:r>
              <a:rPr lang="uk-UA" altLang="en-US" sz="2800" dirty="0" smtClean="0"/>
              <a:t>Сита діаметром 200 мм – для упакованих одиниць з сухою гранульованою вагою до 900 г</a:t>
            </a:r>
            <a:r>
              <a:rPr lang="uk-UA" altLang="en-US" sz="2800" dirty="0"/>
              <a:t>; </a:t>
            </a:r>
            <a:r>
              <a:rPr lang="uk-UA" altLang="en-US" sz="2800" dirty="0" smtClean="0"/>
              <a:t>сита </a:t>
            </a:r>
            <a:r>
              <a:rPr lang="uk-UA" altLang="en-US" sz="2800" dirty="0"/>
              <a:t>з діаметром </a:t>
            </a:r>
            <a:r>
              <a:rPr lang="uk-UA" altLang="en-US" sz="2800" dirty="0" smtClean="0"/>
              <a:t>300 </a:t>
            </a:r>
            <a:r>
              <a:rPr lang="uk-UA" altLang="en-US" sz="2800" dirty="0"/>
              <a:t>мм – для упакованих одиниць з сухою гранульованою </a:t>
            </a:r>
            <a:r>
              <a:rPr lang="uk-UA" altLang="en-US" sz="2800" dirty="0" smtClean="0"/>
              <a:t>вагою понад</a:t>
            </a:r>
            <a:r>
              <a:rPr lang="en-US" altLang="en-US" sz="2800" dirty="0" smtClean="0"/>
              <a:t>  </a:t>
            </a:r>
            <a:r>
              <a:rPr lang="en-US" altLang="en-US" sz="2800" dirty="0"/>
              <a:t>900 </a:t>
            </a:r>
            <a:r>
              <a:rPr lang="uk-UA" altLang="en-US" sz="2800" dirty="0" smtClean="0"/>
              <a:t>г</a:t>
            </a:r>
            <a:r>
              <a:rPr lang="en-US" altLang="en-US" sz="2800" dirty="0" smtClean="0"/>
              <a:t>. </a:t>
            </a:r>
            <a:endParaRPr lang="en-US" altLang="en-US" sz="2800" dirty="0"/>
          </a:p>
          <a:p>
            <a:pPr algn="just"/>
            <a:r>
              <a:rPr lang="en-US" altLang="en-US" sz="2800" dirty="0"/>
              <a:t> </a:t>
            </a:r>
            <a:r>
              <a:rPr lang="uk-UA" altLang="en-US" sz="2800" dirty="0" smtClean="0"/>
              <a:t>Примітка</a:t>
            </a:r>
            <a:r>
              <a:rPr lang="en-US" altLang="en-US" sz="2800" dirty="0" smtClean="0"/>
              <a:t>: </a:t>
            </a:r>
            <a:r>
              <a:rPr lang="uk-UA" altLang="en-US" sz="2800" dirty="0" smtClean="0"/>
              <a:t>розміри можуть варіюватися в залежності від розміру продукту, з якого необхідно прибрати глазур. Наприклад, сита </a:t>
            </a:r>
            <a:r>
              <a:rPr lang="en-US" altLang="en-US" sz="2800" dirty="0" smtClean="0"/>
              <a:t>20 </a:t>
            </a:r>
            <a:r>
              <a:rPr lang="en-US" altLang="en-US" sz="2800" dirty="0"/>
              <a:t>x 30 cm </a:t>
            </a:r>
            <a:r>
              <a:rPr lang="uk-UA" altLang="en-US" sz="2800" dirty="0" smtClean="0"/>
              <a:t>для зразків рибного філе масою </a:t>
            </a:r>
            <a:r>
              <a:rPr lang="en-US" altLang="en-US" sz="2800" dirty="0" smtClean="0"/>
              <a:t>500 </a:t>
            </a:r>
            <a:r>
              <a:rPr lang="uk-UA" altLang="en-US" sz="2800" dirty="0" smtClean="0"/>
              <a:t>г</a:t>
            </a:r>
            <a:r>
              <a:rPr lang="en-US" altLang="en-US" sz="2800" dirty="0" smtClean="0"/>
              <a:t>. </a:t>
            </a:r>
            <a:endParaRPr lang="en-US" altLang="en-US" sz="2800" dirty="0"/>
          </a:p>
        </p:txBody>
      </p:sp>
      <p:sp>
        <p:nvSpPr>
          <p:cNvPr id="3" name="Rectangle 1"/>
          <p:cNvSpPr>
            <a:spLocks noChangeArrowheads="1"/>
          </p:cNvSpPr>
          <p:nvPr/>
        </p:nvSpPr>
        <p:spPr bwMode="auto">
          <a:xfrm>
            <a:off x="2659380" y="233363"/>
            <a:ext cx="61978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a:t>Випробувальні сита</a:t>
            </a:r>
            <a:endParaRPr lang="en-US" altLang="en-US" sz="2400" dirty="0"/>
          </a:p>
          <a:p>
            <a:pPr algn="ctr"/>
            <a:r>
              <a:rPr lang="en-US" altLang="en-US" sz="2400" dirty="0" smtClean="0"/>
              <a:t>[</a:t>
            </a:r>
            <a:r>
              <a:rPr lang="en-US" altLang="en-US" sz="2400" dirty="0"/>
              <a:t>10]</a:t>
            </a:r>
          </a:p>
        </p:txBody>
      </p:sp>
    </p:spTree>
    <p:extLst>
      <p:ext uri="{BB962C8B-B14F-4D97-AF65-F5344CB8AC3E}">
        <p14:creationId xmlns:p14="http://schemas.microsoft.com/office/powerpoint/2010/main" val="4197198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8321" y="1230456"/>
            <a:ext cx="1122314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t>Тільки для </a:t>
            </a:r>
            <a:r>
              <a:rPr lang="ru-RU" altLang="en-US" sz="2800" dirty="0" err="1">
                <a:solidFill>
                  <a:srgbClr val="FF0000"/>
                </a:solidFill>
              </a:rPr>
              <a:t>заморожених</a:t>
            </a:r>
            <a:r>
              <a:rPr lang="ru-RU" altLang="en-US" sz="2800" dirty="0">
                <a:solidFill>
                  <a:srgbClr val="FF0000"/>
                </a:solidFill>
              </a:rPr>
              <a:t> креветок та </a:t>
            </a:r>
            <a:r>
              <a:rPr lang="ru-RU" altLang="en-US" sz="2800" dirty="0" smtClean="0">
                <a:solidFill>
                  <a:srgbClr val="FF0000"/>
                </a:solidFill>
              </a:rPr>
              <a:t>крабового </a:t>
            </a:r>
            <a:r>
              <a:rPr lang="ru-RU" altLang="en-US" sz="2800" dirty="0" err="1" smtClean="0">
                <a:solidFill>
                  <a:srgbClr val="FF0000"/>
                </a:solidFill>
              </a:rPr>
              <a:t>м'яса</a:t>
            </a:r>
            <a:r>
              <a:rPr lang="ru-RU" altLang="en-US" sz="2800" dirty="0" smtClean="0">
                <a:solidFill>
                  <a:srgbClr val="FF0000"/>
                </a:solidFill>
              </a:rPr>
              <a:t>:</a:t>
            </a:r>
          </a:p>
          <a:p>
            <a:pPr algn="just"/>
            <a:endParaRPr lang="en-US" altLang="en-US" sz="2800" dirty="0"/>
          </a:p>
          <a:p>
            <a:pPr algn="just"/>
            <a:r>
              <a:rPr lang="uk-UA" altLang="en-US" sz="2800" dirty="0"/>
              <a:t>Сита </a:t>
            </a:r>
            <a:r>
              <a:rPr lang="uk-UA" altLang="en-US" sz="2800" dirty="0" smtClean="0"/>
              <a:t>діаметром </a:t>
            </a:r>
            <a:r>
              <a:rPr lang="uk-UA" altLang="en-US" sz="2800" dirty="0"/>
              <a:t>200 мм – для упакованих одиниць з </a:t>
            </a:r>
            <a:r>
              <a:rPr lang="uk-UA" altLang="en-US" sz="2800" dirty="0" smtClean="0"/>
              <a:t>сухою вагою до 450 г; </a:t>
            </a:r>
            <a:r>
              <a:rPr lang="uk-UA" altLang="en-US" sz="2800" dirty="0"/>
              <a:t>Сита з діаметром </a:t>
            </a:r>
            <a:r>
              <a:rPr lang="uk-UA" altLang="en-US" sz="2800" dirty="0" smtClean="0"/>
              <a:t>300 </a:t>
            </a:r>
            <a:r>
              <a:rPr lang="uk-UA" altLang="en-US" sz="2800" dirty="0"/>
              <a:t>мм – для упакованих одиниць з сухою </a:t>
            </a:r>
            <a:r>
              <a:rPr lang="uk-UA" altLang="en-US" sz="2800" dirty="0" smtClean="0"/>
              <a:t>вагою понад </a:t>
            </a:r>
            <a:r>
              <a:rPr lang="uk-UA" altLang="en-US" sz="2800" dirty="0"/>
              <a:t>450 </a:t>
            </a:r>
            <a:r>
              <a:rPr lang="uk-UA" altLang="en-US" sz="2800" dirty="0" smtClean="0"/>
              <a:t>г.</a:t>
            </a:r>
          </a:p>
          <a:p>
            <a:pPr algn="just">
              <a:spcBef>
                <a:spcPts val="1200"/>
              </a:spcBef>
            </a:pPr>
            <a:r>
              <a:rPr lang="uk-UA" altLang="en-US" sz="2800" dirty="0" smtClean="0"/>
              <a:t>Якщо суха маса становить </a:t>
            </a:r>
            <a:r>
              <a:rPr lang="uk-UA" altLang="en-US" sz="2800" dirty="0"/>
              <a:t>2,5 кг або більше, після попереднього зважування або </a:t>
            </a:r>
            <a:r>
              <a:rPr lang="uk-UA" altLang="en-US" sz="2800" dirty="0" smtClean="0"/>
              <a:t>визначення </a:t>
            </a:r>
            <a:r>
              <a:rPr lang="uk-UA" altLang="en-US" sz="2800" dirty="0"/>
              <a:t>маси тари сит вміст упакованої одиниці рівними частинами викладається на два чи більше сит однакового розміру.</a:t>
            </a:r>
          </a:p>
          <a:p>
            <a:pPr algn="just"/>
            <a:endParaRPr lang="en-US" altLang="en-US" sz="2800" dirty="0"/>
          </a:p>
          <a:p>
            <a:r>
              <a:rPr lang="en-US" altLang="en-US" sz="2800" dirty="0"/>
              <a:t> </a:t>
            </a:r>
          </a:p>
        </p:txBody>
      </p:sp>
      <p:sp>
        <p:nvSpPr>
          <p:cNvPr id="3" name="Rectangle 1"/>
          <p:cNvSpPr>
            <a:spLocks noChangeArrowheads="1"/>
          </p:cNvSpPr>
          <p:nvPr/>
        </p:nvSpPr>
        <p:spPr bwMode="auto">
          <a:xfrm>
            <a:off x="4137212" y="287151"/>
            <a:ext cx="4206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a:t>Випробувальні сита</a:t>
            </a:r>
            <a:endParaRPr lang="en-US" altLang="en-US" sz="2400" dirty="0"/>
          </a:p>
          <a:p>
            <a:pPr algn="ctr"/>
            <a:r>
              <a:rPr lang="en-US" altLang="en-US" sz="2400" dirty="0" smtClean="0"/>
              <a:t>[</a:t>
            </a:r>
            <a:r>
              <a:rPr lang="en-US" altLang="en-US" sz="2400" dirty="0"/>
              <a:t>10]</a:t>
            </a:r>
          </a:p>
        </p:txBody>
      </p:sp>
    </p:spTree>
    <p:extLst>
      <p:ext uri="{BB962C8B-B14F-4D97-AF65-F5344CB8AC3E}">
        <p14:creationId xmlns:p14="http://schemas.microsoft.com/office/powerpoint/2010/main" val="12477993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388" y="746125"/>
            <a:ext cx="10995212" cy="477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1941465" y="46878"/>
            <a:ext cx="843905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ru-RU" altLang="en-US" sz="2600" dirty="0" err="1"/>
              <a:t>Калібровані</a:t>
            </a:r>
            <a:r>
              <a:rPr lang="ru-RU" altLang="en-US" sz="2600" dirty="0"/>
              <a:t> </a:t>
            </a:r>
            <a:r>
              <a:rPr lang="ru-RU" altLang="en-US" sz="2600" dirty="0" err="1"/>
              <a:t>циліндри</a:t>
            </a:r>
            <a:r>
              <a:rPr lang="ru-RU" altLang="en-US" sz="2600" dirty="0"/>
              <a:t> - для </a:t>
            </a:r>
            <a:r>
              <a:rPr lang="ru-RU" altLang="en-US" sz="2600" dirty="0" err="1"/>
              <a:t>вимірювання</a:t>
            </a:r>
            <a:r>
              <a:rPr lang="ru-RU" altLang="en-US" sz="2600" dirty="0"/>
              <a:t> </a:t>
            </a:r>
            <a:r>
              <a:rPr lang="ru-RU" altLang="en-US" sz="2600" dirty="0" err="1"/>
              <a:t>об'єму</a:t>
            </a:r>
            <a:endParaRPr lang="en-US" altLang="en-US" sz="2600" dirty="0"/>
          </a:p>
        </p:txBody>
      </p:sp>
    </p:spTree>
    <p:extLst>
      <p:ext uri="{BB962C8B-B14F-4D97-AF65-F5344CB8AC3E}">
        <p14:creationId xmlns:p14="http://schemas.microsoft.com/office/powerpoint/2010/main" val="204304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920B0-48E2-4E23-91D3-722B55D6BCAC}"/>
              </a:ext>
            </a:extLst>
          </p:cNvPr>
          <p:cNvSpPr>
            <a:spLocks noGrp="1"/>
          </p:cNvSpPr>
          <p:nvPr>
            <p:ph type="title"/>
          </p:nvPr>
        </p:nvSpPr>
        <p:spPr>
          <a:xfrm>
            <a:off x="838200" y="365126"/>
            <a:ext cx="10515600" cy="414804"/>
          </a:xfrm>
        </p:spPr>
        <p:txBody>
          <a:bodyPr>
            <a:normAutofit/>
          </a:bodyPr>
          <a:lstStyle/>
          <a:p>
            <a:pPr algn="ctr"/>
            <a:r>
              <a:rPr lang="uk-UA" altLang="en-US" sz="2000" b="1" dirty="0">
                <a:latin typeface="Arial" panose="020B0604020202020204" pitchFamily="34" charset="0"/>
                <a:cs typeface="Arial" panose="020B0604020202020204" pitchFamily="34" charset="0"/>
              </a:rPr>
              <a:t>Довідкові документи</a:t>
            </a:r>
            <a:endParaRPr lang="uk-UA" sz="2000" dirty="0"/>
          </a:p>
        </p:txBody>
      </p:sp>
      <p:sp>
        <p:nvSpPr>
          <p:cNvPr id="3" name="Content Placeholder 2">
            <a:extLst>
              <a:ext uri="{FF2B5EF4-FFF2-40B4-BE49-F238E27FC236}">
                <a16:creationId xmlns:a16="http://schemas.microsoft.com/office/drawing/2014/main" xmlns="" id="{AE03630D-08AA-496F-896F-9AC295D86067}"/>
              </a:ext>
            </a:extLst>
          </p:cNvPr>
          <p:cNvSpPr>
            <a:spLocks noGrp="1"/>
          </p:cNvSpPr>
          <p:nvPr>
            <p:ph idx="1"/>
          </p:nvPr>
        </p:nvSpPr>
        <p:spPr>
          <a:xfrm>
            <a:off x="838200" y="1369253"/>
            <a:ext cx="10515600" cy="3913947"/>
          </a:xfrm>
        </p:spPr>
        <p:txBody>
          <a:bodyPr>
            <a:normAutofit lnSpcReduction="10000"/>
          </a:bodyPr>
          <a:lstStyle/>
          <a:p>
            <a:pPr marL="0" indent="0" algn="just">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12]</a:t>
            </a:r>
            <a:r>
              <a:rPr lang="uk-UA" altLang="en-US" sz="2400" dirty="0" smtClean="0">
                <a:latin typeface="Arial" panose="020B0604020202020204" pitchFamily="34" charset="0"/>
                <a:cs typeface="Arial" panose="020B0604020202020204" pitchFamily="34" charset="0"/>
              </a:rPr>
              <a:t> </a:t>
            </a:r>
            <a:r>
              <a:rPr lang="uk-UA" altLang="en-US" sz="2400" b="1" dirty="0" smtClean="0">
                <a:latin typeface="Arial" panose="020B0604020202020204" pitchFamily="34" charset="0"/>
                <a:cs typeface="Arial" panose="020B0604020202020204" pitchFamily="34" charset="0"/>
              </a:rPr>
              <a:t>Об</a:t>
            </a:r>
            <a:r>
              <a:rPr lang="en-US" altLang="en-US" sz="2400" b="1" dirty="0" smtClean="0">
                <a:latin typeface="Arial" panose="020B0604020202020204" pitchFamily="34" charset="0"/>
                <a:cs typeface="Arial" panose="020B0604020202020204" pitchFamily="34" charset="0"/>
              </a:rPr>
              <a:t>’</a:t>
            </a:r>
            <a:r>
              <a:rPr lang="uk-UA" altLang="en-US" sz="2400" b="1" dirty="0" err="1" smtClean="0">
                <a:latin typeface="Arial" panose="020B0604020202020204" pitchFamily="34" charset="0"/>
                <a:cs typeface="Arial" panose="020B0604020202020204" pitchFamily="34" charset="0"/>
              </a:rPr>
              <a:t>єм</a:t>
            </a:r>
            <a:r>
              <a:rPr lang="uk-UA" altLang="en-US" sz="2400" b="1" dirty="0" smtClean="0">
                <a:latin typeface="Arial" panose="020B0604020202020204" pitchFamily="34" charset="0"/>
                <a:cs typeface="Arial" panose="020B0604020202020204" pitchFamily="34" charset="0"/>
              </a:rPr>
              <a:t> товару в упакованих одиницях</a:t>
            </a:r>
            <a:r>
              <a:rPr lang="en-US" altLang="en-US" sz="2400" dirty="0" smtClean="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OIML R 87 </a:t>
            </a:r>
            <a:r>
              <a:rPr lang="uk-UA" altLang="en-US" sz="2400" dirty="0" smtClean="0">
                <a:latin typeface="Arial" panose="020B0604020202020204" pitchFamily="34" charset="0"/>
                <a:cs typeface="Arial" panose="020B0604020202020204" pitchFamily="34" charset="0"/>
              </a:rPr>
              <a:t>видання</a:t>
            </a:r>
            <a:r>
              <a:rPr lang="en-US" altLang="en-US" sz="2400" dirty="0" smtClean="0">
                <a:latin typeface="Arial" panose="020B0604020202020204" pitchFamily="34" charset="0"/>
                <a:cs typeface="Arial" panose="020B0604020202020204" pitchFamily="34" charset="0"/>
              </a:rPr>
              <a:t> 2016</a:t>
            </a:r>
            <a:r>
              <a:rPr lang="uk-UA" altLang="en-US" sz="2400" dirty="0" smtClean="0">
                <a:latin typeface="Arial" panose="020B0604020202020204" pitchFamily="34" charset="0"/>
                <a:cs typeface="Arial" panose="020B0604020202020204" pitchFamily="34" charset="0"/>
              </a:rPr>
              <a:t> р.</a:t>
            </a:r>
            <a:r>
              <a:rPr lang="en-US" altLang="en-US" sz="2400" dirty="0" smtClean="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(E);</a:t>
            </a:r>
          </a:p>
          <a:p>
            <a:pPr marL="0" indent="0" algn="just">
              <a:buFont typeface="Wingdings 2" panose="05020102010507070707" pitchFamily="18" charset="2"/>
              <a:buNone/>
            </a:pPr>
            <a:endParaRPr lang="en-US" altLang="en-US" sz="90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[13</a:t>
            </a:r>
            <a:r>
              <a:rPr lang="en-US" altLang="en-US" sz="2400" dirty="0" smtClean="0">
                <a:latin typeface="Arial" panose="020B0604020202020204" pitchFamily="34" charset="0"/>
                <a:cs typeface="Arial" panose="020B0604020202020204" pitchFamily="34" charset="0"/>
              </a:rPr>
              <a:t>]</a:t>
            </a:r>
            <a:r>
              <a:rPr lang="uk-UA" altLang="en-US" sz="2400" dirty="0" smtClean="0">
                <a:latin typeface="Arial" panose="020B0604020202020204" pitchFamily="34" charset="0"/>
                <a:cs typeface="Arial" panose="020B0604020202020204" pitchFamily="34" charset="0"/>
              </a:rPr>
              <a:t> </a:t>
            </a:r>
            <a:r>
              <a:rPr lang="uk-UA" altLang="en-US" sz="2400" b="1" dirty="0" smtClean="0">
                <a:latin typeface="Arial" panose="020B0604020202020204" pitchFamily="34" charset="0"/>
                <a:cs typeface="Arial" panose="020B0604020202020204" pitchFamily="34" charset="0"/>
              </a:rPr>
              <a:t>Метрологічні вимоги до розфасованих товарів</a:t>
            </a:r>
            <a:r>
              <a:rPr lang="en-US" altLang="en-US" sz="2400" dirty="0" smtClean="0">
                <a:latin typeface="Arial" panose="020B0604020202020204" pitchFamily="34" charset="0"/>
                <a:cs typeface="Arial" panose="020B0604020202020204" pitchFamily="34" charset="0"/>
              </a:rPr>
              <a:t>: </a:t>
            </a:r>
            <a:r>
              <a:rPr lang="uk-UA" altLang="en-US" sz="2400" dirty="0" smtClean="0">
                <a:latin typeface="Arial" panose="020B0604020202020204" pitchFamily="34" charset="0"/>
                <a:cs typeface="Arial" panose="020B0604020202020204" pitchFamily="34" charset="0"/>
              </a:rPr>
              <a:t>після проведення громадських консультацій та консультації РГ6 </a:t>
            </a:r>
            <a:r>
              <a:rPr lang="en-US" altLang="en-US" sz="2400" dirty="0" smtClean="0">
                <a:latin typeface="Arial" panose="020B0604020202020204" pitchFamily="34" charset="0"/>
                <a:cs typeface="Arial" panose="020B0604020202020204" pitchFamily="34" charset="0"/>
              </a:rPr>
              <a:t>WELMEC: </a:t>
            </a:r>
            <a:r>
              <a:rPr lang="uk-UA" altLang="en-US" sz="2400" dirty="0" smtClean="0">
                <a:latin typeface="Arial" panose="020B0604020202020204" pitchFamily="34" charset="0"/>
                <a:cs typeface="Arial" panose="020B0604020202020204" pitchFamily="34" charset="0"/>
              </a:rPr>
              <a:t>Брюссель</a:t>
            </a:r>
            <a:r>
              <a:rPr lang="en-US" altLang="en-US" sz="2400" dirty="0" smtClean="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24 </a:t>
            </a:r>
            <a:r>
              <a:rPr lang="uk-UA" altLang="en-US" sz="2400" dirty="0" smtClean="0">
                <a:latin typeface="Arial" panose="020B0604020202020204" pitchFamily="34" charset="0"/>
                <a:cs typeface="Arial" panose="020B0604020202020204" pitchFamily="34" charset="0"/>
              </a:rPr>
              <a:t>серпня</a:t>
            </a:r>
            <a:r>
              <a:rPr lang="en-US" altLang="en-US" sz="2400" dirty="0" smtClean="0">
                <a:latin typeface="Arial" panose="020B0604020202020204" pitchFamily="34" charset="0"/>
                <a:cs typeface="Arial" panose="020B0604020202020204" pitchFamily="34" charset="0"/>
              </a:rPr>
              <a:t> 2005</a:t>
            </a:r>
            <a:r>
              <a:rPr lang="uk-UA" altLang="en-US" sz="2400" dirty="0" smtClean="0">
                <a:latin typeface="Arial" panose="020B0604020202020204" pitchFamily="34" charset="0"/>
                <a:cs typeface="Arial" panose="020B0604020202020204" pitchFamily="34" charset="0"/>
              </a:rPr>
              <a:t> р.</a:t>
            </a:r>
            <a:r>
              <a:rPr lang="en-US" altLang="en-US" sz="2400" dirty="0" smtClean="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endParaRPr lang="en-US" altLang="en-US" sz="900" dirty="0">
              <a:latin typeface="Arial" panose="020B0604020202020204" pitchFamily="34" charset="0"/>
              <a:cs typeface="Arial" panose="020B0604020202020204" pitchFamily="34" charset="0"/>
            </a:endParaRPr>
          </a:p>
          <a:p>
            <a:pPr algn="just">
              <a:buFont typeface="Wingdings 2" panose="05020102010507070707" pitchFamily="18" charset="2"/>
              <a:buNone/>
              <a:defRPr/>
            </a:pPr>
            <a:r>
              <a:rPr lang="en-US" altLang="en-US" sz="2400" dirty="0">
                <a:latin typeface="Arial" panose="020B0604020202020204" pitchFamily="34" charset="0"/>
                <a:cs typeface="Arial" panose="020B0604020202020204" pitchFamily="34" charset="0"/>
              </a:rPr>
              <a:t>[14</a:t>
            </a:r>
            <a:r>
              <a:rPr lang="en-US" altLang="en-US" sz="2400" dirty="0" smtClean="0">
                <a:latin typeface="Arial" panose="020B0604020202020204" pitchFamily="34" charset="0"/>
                <a:cs typeface="Arial" panose="020B0604020202020204" pitchFamily="34" charset="0"/>
              </a:rPr>
              <a:t>]</a:t>
            </a:r>
            <a:r>
              <a:rPr lang="uk-UA" altLang="en-US" sz="2400" dirty="0" smtClean="0">
                <a:latin typeface="Arial" panose="020B0604020202020204" pitchFamily="34" charset="0"/>
                <a:cs typeface="Arial" panose="020B0604020202020204" pitchFamily="34" charset="0"/>
              </a:rPr>
              <a:t> </a:t>
            </a:r>
            <a:r>
              <a:rPr lang="ro-RO" altLang="en-US" sz="2400" b="1" dirty="0" smtClean="0">
                <a:latin typeface="Arial" panose="020B0604020202020204" pitchFamily="34" charset="0"/>
                <a:cs typeface="Arial" panose="020B0604020202020204" pitchFamily="34" charset="0"/>
              </a:rPr>
              <a:t>ISO/CEI </a:t>
            </a:r>
            <a:r>
              <a:rPr lang="uk-UA" altLang="en-US" sz="2400" b="1" dirty="0" smtClean="0">
                <a:latin typeface="Arial" panose="020B0604020202020204" pitchFamily="34" charset="0"/>
                <a:cs typeface="Arial" panose="020B0604020202020204" pitchFamily="34" charset="0"/>
              </a:rPr>
              <a:t>Настанова</a:t>
            </a:r>
            <a:r>
              <a:rPr lang="ro-RO" altLang="en-US" sz="2400" b="1" dirty="0" smtClean="0">
                <a:latin typeface="Arial" panose="020B0604020202020204" pitchFamily="34" charset="0"/>
                <a:cs typeface="Arial" panose="020B0604020202020204" pitchFamily="34" charset="0"/>
              </a:rPr>
              <a:t> </a:t>
            </a:r>
            <a:r>
              <a:rPr lang="ro-RO" altLang="en-US" sz="2400" b="1" dirty="0">
                <a:latin typeface="Arial" panose="020B0604020202020204" pitchFamily="34" charset="0"/>
                <a:cs typeface="Arial" panose="020B0604020202020204" pitchFamily="34" charset="0"/>
              </a:rPr>
              <a:t>99:2007</a:t>
            </a:r>
            <a:r>
              <a:rPr lang="en-US" altLang="en-US" sz="2400" b="1" dirty="0">
                <a:latin typeface="Arial" panose="020B0604020202020204" pitchFamily="34" charset="0"/>
                <a:cs typeface="Arial" panose="020B0604020202020204" pitchFamily="34" charset="0"/>
              </a:rPr>
              <a:t> </a:t>
            </a:r>
            <a:r>
              <a:rPr lang="uk-UA" sz="2400" dirty="0">
                <a:cs typeface="Arial" panose="020B0604020202020204" pitchFamily="34" charset="0"/>
              </a:rPr>
              <a:t>Міжнародний словник з метрології – Основні та загальні поняття та пов’язанні терміни </a:t>
            </a:r>
            <a:r>
              <a:rPr lang="en-US" altLang="en-US" sz="2400" dirty="0">
                <a:cs typeface="Arial" panose="020B0604020202020204" pitchFamily="34" charset="0"/>
              </a:rPr>
              <a:t>(VIM)</a:t>
            </a:r>
            <a:r>
              <a:rPr lang="uk-UA" altLang="en-US" sz="2400" dirty="0" smtClean="0">
                <a:cs typeface="Arial" panose="020B0604020202020204" pitchFamily="34" charset="0"/>
              </a:rPr>
              <a:t>;</a:t>
            </a:r>
            <a:endParaRPr lang="en-US" altLang="en-US" sz="900" dirty="0">
              <a:latin typeface="Arial" panose="020B0604020202020204" pitchFamily="34" charset="0"/>
              <a:cs typeface="Arial" panose="020B0604020202020204" pitchFamily="34" charset="0"/>
            </a:endParaRPr>
          </a:p>
          <a:p>
            <a:pPr marL="0" indent="0" algn="just">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[15</a:t>
            </a:r>
            <a:r>
              <a:rPr lang="en-US" altLang="en-US" sz="2400" dirty="0" smtClean="0">
                <a:latin typeface="Arial" panose="020B0604020202020204" pitchFamily="34" charset="0"/>
                <a:cs typeface="Arial" panose="020B0604020202020204" pitchFamily="34" charset="0"/>
              </a:rPr>
              <a:t>]</a:t>
            </a:r>
            <a:r>
              <a:rPr lang="uk-UA" altLang="en-US" sz="2400" dirty="0" smtClean="0">
                <a:latin typeface="Arial" panose="020B0604020202020204" pitchFamily="34" charset="0"/>
                <a:cs typeface="Arial" panose="020B0604020202020204" pitchFamily="34" charset="0"/>
              </a:rPr>
              <a:t> </a:t>
            </a:r>
            <a:r>
              <a:rPr lang="pt-BR" altLang="en-US" sz="2400" b="1" dirty="0" smtClean="0">
                <a:latin typeface="Arial" panose="020B0604020202020204" pitchFamily="34" charset="0"/>
                <a:cs typeface="Arial" panose="020B0604020202020204" pitchFamily="34" charset="0"/>
              </a:rPr>
              <a:t>OIML </a:t>
            </a:r>
            <a:r>
              <a:rPr lang="pt-BR" altLang="en-US" sz="2400" b="1" dirty="0">
                <a:latin typeface="Arial" panose="020B0604020202020204" pitchFamily="34" charset="0"/>
                <a:cs typeface="Arial" panose="020B0604020202020204" pitchFamily="34" charset="0"/>
              </a:rPr>
              <a:t>R 79 </a:t>
            </a:r>
            <a:r>
              <a:rPr lang="uk-UA" altLang="en-US" sz="2400" b="1" dirty="0" smtClean="0">
                <a:latin typeface="Arial" panose="020B0604020202020204" pitchFamily="34" charset="0"/>
                <a:cs typeface="Arial" panose="020B0604020202020204" pitchFamily="34" charset="0"/>
              </a:rPr>
              <a:t>Видання</a:t>
            </a:r>
            <a:r>
              <a:rPr lang="pt-BR" altLang="en-US" sz="2400" b="1" dirty="0" smtClean="0">
                <a:latin typeface="Arial" panose="020B0604020202020204" pitchFamily="34" charset="0"/>
                <a:cs typeface="Arial" panose="020B0604020202020204" pitchFamily="34" charset="0"/>
              </a:rPr>
              <a:t> 2015</a:t>
            </a:r>
            <a:r>
              <a:rPr lang="uk-UA" altLang="en-US" sz="2400" b="1" dirty="0" smtClean="0">
                <a:latin typeface="Arial" panose="020B0604020202020204" pitchFamily="34" charset="0"/>
                <a:cs typeface="Arial" panose="020B0604020202020204" pitchFamily="34" charset="0"/>
              </a:rPr>
              <a:t> р.</a:t>
            </a:r>
            <a:r>
              <a:rPr lang="pt-BR" altLang="en-US" sz="2400" b="1" dirty="0" smtClean="0">
                <a:latin typeface="Arial" panose="020B0604020202020204" pitchFamily="34" charset="0"/>
                <a:cs typeface="Arial" panose="020B0604020202020204" pitchFamily="34" charset="0"/>
              </a:rPr>
              <a:t> </a:t>
            </a:r>
            <a:r>
              <a:rPr lang="uk-UA" altLang="en-US" sz="2400" dirty="0" smtClean="0">
                <a:latin typeface="Arial" panose="020B0604020202020204" pitchFamily="34" charset="0"/>
                <a:cs typeface="Arial" panose="020B0604020202020204" pitchFamily="34" charset="0"/>
              </a:rPr>
              <a:t>Вимоги до маркування упакованих одиниць</a:t>
            </a:r>
            <a:r>
              <a:rPr lang="en-US" altLang="en-US" sz="2400" dirty="0" smtClean="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0" indent="0">
              <a:buNone/>
            </a:pPr>
            <a:endParaRPr lang="uk-UA" sz="2500" dirty="0"/>
          </a:p>
        </p:txBody>
      </p:sp>
    </p:spTree>
    <p:extLst>
      <p:ext uri="{BB962C8B-B14F-4D97-AF65-F5344CB8AC3E}">
        <p14:creationId xmlns:p14="http://schemas.microsoft.com/office/powerpoint/2010/main" val="20502606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8" y="934569"/>
            <a:ext cx="5800166" cy="44509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930" y="934569"/>
            <a:ext cx="5934635" cy="4450976"/>
          </a:xfrm>
          <a:prstGeom prst="rect">
            <a:avLst/>
          </a:prstGeom>
        </p:spPr>
      </p:pic>
      <p:sp>
        <p:nvSpPr>
          <p:cNvPr id="4" name="TextBox 4"/>
          <p:cNvSpPr txBox="1">
            <a:spLocks noChangeArrowheads="1"/>
          </p:cNvSpPr>
          <p:nvPr/>
        </p:nvSpPr>
        <p:spPr bwMode="auto">
          <a:xfrm>
            <a:off x="2040077" y="107577"/>
            <a:ext cx="704117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600" dirty="0" smtClean="0"/>
              <a:t>Пікнометри</a:t>
            </a:r>
            <a:r>
              <a:rPr lang="en-US" altLang="en-US" sz="2600" dirty="0" smtClean="0"/>
              <a:t> –  </a:t>
            </a:r>
            <a:r>
              <a:rPr lang="ru-RU" altLang="en-US" sz="2600" dirty="0" err="1" smtClean="0"/>
              <a:t>еталони</a:t>
            </a:r>
            <a:r>
              <a:rPr lang="ru-RU" altLang="en-US" sz="2600" dirty="0" smtClean="0"/>
              <a:t> об</a:t>
            </a:r>
            <a:r>
              <a:rPr lang="en-US" altLang="en-US" sz="2600" dirty="0" smtClean="0"/>
              <a:t>’</a:t>
            </a:r>
            <a:r>
              <a:rPr lang="uk-UA" altLang="en-US" sz="2600" dirty="0" err="1" smtClean="0"/>
              <a:t>єму</a:t>
            </a:r>
            <a:r>
              <a:rPr lang="en-US" altLang="en-US" sz="2600" dirty="0" smtClean="0"/>
              <a:t>- NAWI </a:t>
            </a:r>
            <a:endParaRPr lang="en-US" altLang="en-US" sz="2600" dirty="0"/>
          </a:p>
        </p:txBody>
      </p:sp>
    </p:spTree>
    <p:extLst>
      <p:ext uri="{BB962C8B-B14F-4D97-AF65-F5344CB8AC3E}">
        <p14:creationId xmlns:p14="http://schemas.microsoft.com/office/powerpoint/2010/main" val="2740392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799" y="1006141"/>
            <a:ext cx="1139414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solidFill>
                  <a:srgbClr val="FF0000"/>
                </a:solidFill>
              </a:rPr>
              <a:t>Вибірка може проводитися у будь-який час</a:t>
            </a:r>
            <a:r>
              <a:rPr lang="en-US" altLang="en-US" sz="2800" dirty="0" smtClean="0">
                <a:solidFill>
                  <a:srgbClr val="FF0000"/>
                </a:solidFill>
              </a:rPr>
              <a:t>. </a:t>
            </a:r>
            <a:endParaRPr lang="en-US" altLang="en-US" sz="2800" dirty="0">
              <a:solidFill>
                <a:srgbClr val="FF0000"/>
              </a:solidFill>
            </a:endParaRPr>
          </a:p>
          <a:p>
            <a:pPr algn="just"/>
            <a:r>
              <a:rPr lang="uk-UA" altLang="en-US" sz="2800" dirty="0" smtClean="0"/>
              <a:t>Проте, випробування проводитися тоді, коли, на думку виробника, продукт </a:t>
            </a:r>
            <a:r>
              <a:rPr lang="uk-UA" altLang="en-US" sz="2800" dirty="0">
                <a:solidFill>
                  <a:srgbClr val="7030A0"/>
                </a:solidFill>
              </a:rPr>
              <a:t>готовий до споживання </a:t>
            </a:r>
            <a:r>
              <a:rPr lang="uk-UA" altLang="en-US" sz="2800" dirty="0" smtClean="0"/>
              <a:t>і </a:t>
            </a:r>
            <a:r>
              <a:rPr lang="uk-UA" altLang="en-US" sz="2800" dirty="0">
                <a:solidFill>
                  <a:srgbClr val="7030A0"/>
                </a:solidFill>
              </a:rPr>
              <a:t>доступний для продажу або </a:t>
            </a:r>
            <a:r>
              <a:rPr lang="uk-UA" altLang="en-US" sz="2800" dirty="0" smtClean="0">
                <a:solidFill>
                  <a:srgbClr val="7030A0"/>
                </a:solidFill>
              </a:rPr>
              <a:t>постачання.</a:t>
            </a:r>
            <a:endParaRPr lang="uk-UA" altLang="en-US" sz="2800" dirty="0">
              <a:solidFill>
                <a:srgbClr val="7030A0"/>
              </a:solidFill>
            </a:endParaRPr>
          </a:p>
          <a:p>
            <a:pPr algn="just"/>
            <a:r>
              <a:rPr lang="uk-UA" altLang="en-US" sz="2800" dirty="0" smtClean="0"/>
              <a:t>Якщо продукт </a:t>
            </a:r>
            <a:r>
              <a:rPr lang="uk-UA" altLang="en-US" sz="2800" dirty="0">
                <a:solidFill>
                  <a:srgbClr val="7030A0"/>
                </a:solidFill>
              </a:rPr>
              <a:t>пропонується для продажу або постачається для продажу</a:t>
            </a:r>
            <a:r>
              <a:rPr lang="uk-UA" altLang="en-US" sz="2800" dirty="0" smtClean="0"/>
              <a:t>, такий продукт підлягає перевірці і повинен відповідати вимогам. </a:t>
            </a:r>
            <a:endParaRPr lang="uk-UA" altLang="en-US" sz="2800" dirty="0"/>
          </a:p>
          <a:p>
            <a:pPr algn="just"/>
            <a:r>
              <a:rPr lang="uk-UA" altLang="en-US" sz="2800" dirty="0" smtClean="0"/>
              <a:t>Якщо випробування повинно проводиться за певних умов (наприклад, «необхідні вологі приміщення» або «при температурі навколишнього середовища, що регулюється»), продукт переміщується у відповідне місце.</a:t>
            </a:r>
          </a:p>
        </p:txBody>
      </p:sp>
      <p:sp>
        <p:nvSpPr>
          <p:cNvPr id="3" name="Rectangle 1"/>
          <p:cNvSpPr>
            <a:spLocks noChangeArrowheads="1"/>
          </p:cNvSpPr>
          <p:nvPr/>
        </p:nvSpPr>
        <p:spPr bwMode="auto">
          <a:xfrm>
            <a:off x="3200400" y="544476"/>
            <a:ext cx="5966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400" dirty="0" smtClean="0"/>
              <a:t>Умови для проведення випробування</a:t>
            </a:r>
            <a:endParaRPr lang="en-US" altLang="en-US" sz="2400" dirty="0"/>
          </a:p>
        </p:txBody>
      </p:sp>
    </p:spTree>
    <p:extLst>
      <p:ext uri="{BB962C8B-B14F-4D97-AF65-F5344CB8AC3E}">
        <p14:creationId xmlns:p14="http://schemas.microsoft.com/office/powerpoint/2010/main" val="21622218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3320" y="163922"/>
            <a:ext cx="4747861" cy="769441"/>
          </a:xfrm>
          <a:prstGeom prst="rect">
            <a:avLst/>
          </a:prstGeom>
        </p:spPr>
        <p:txBody>
          <a:bodyPr wrap="square">
            <a:spAutoFit/>
          </a:bodyPr>
          <a:lstStyle/>
          <a:p>
            <a:r>
              <a:rPr lang="uk-UA" altLang="en-US" sz="2200" dirty="0" smtClean="0">
                <a:latin typeface="Calibri" panose="020F0502020204030204" pitchFamily="34" charset="0"/>
              </a:rPr>
              <a:t>Процедура випробування </a:t>
            </a:r>
            <a:r>
              <a:rPr lang="en-GB" altLang="en-US" sz="2200" dirty="0" smtClean="0">
                <a:latin typeface="Calibri" panose="020F0502020204030204" pitchFamily="34" charset="0"/>
              </a:rPr>
              <a:t>(</a:t>
            </a:r>
            <a:r>
              <a:rPr lang="uk-UA" altLang="en-US" sz="2200" dirty="0" smtClean="0">
                <a:latin typeface="Calibri" panose="020F0502020204030204" pitchFamily="34" charset="0"/>
              </a:rPr>
              <a:t>руйнівний метод</a:t>
            </a:r>
            <a:r>
              <a:rPr lang="en-GB" altLang="en-US" sz="2200" dirty="0" smtClean="0">
                <a:latin typeface="Calibri" panose="020F0502020204030204" pitchFamily="34" charset="0"/>
              </a:rPr>
              <a:t>) </a:t>
            </a:r>
            <a:r>
              <a:rPr lang="en-GB" altLang="en-US" sz="2200" dirty="0">
                <a:latin typeface="Calibri" panose="020F0502020204030204" pitchFamily="34" charset="0"/>
              </a:rPr>
              <a:t>[10] </a:t>
            </a:r>
            <a:endParaRPr lang="en-US" sz="2200" dirty="0"/>
          </a:p>
        </p:txBody>
      </p:sp>
      <p:sp>
        <p:nvSpPr>
          <p:cNvPr id="4" name="Title 1"/>
          <p:cNvSpPr txBox="1">
            <a:spLocks/>
          </p:cNvSpPr>
          <p:nvPr/>
        </p:nvSpPr>
        <p:spPr bwMode="auto">
          <a:xfrm>
            <a:off x="8451181" y="163922"/>
            <a:ext cx="3860800" cy="148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uk-UA" altLang="en-US" sz="2400" dirty="0" smtClean="0">
                <a:solidFill>
                  <a:srgbClr val="FF0000"/>
                </a:solidFill>
                <a:latin typeface="Calibri" panose="020F0502020204030204" pitchFamily="34" charset="0"/>
              </a:rPr>
              <a:t>Розмір вибірки </a:t>
            </a:r>
            <a:r>
              <a:rPr lang="en-US" altLang="en-US" sz="2400" dirty="0" smtClean="0">
                <a:solidFill>
                  <a:srgbClr val="FF0000"/>
                </a:solidFill>
                <a:latin typeface="Calibri" panose="020F0502020204030204" pitchFamily="34" charset="0"/>
              </a:rPr>
              <a:t>n </a:t>
            </a:r>
            <a:r>
              <a:rPr lang="en-US" altLang="en-US" sz="2400" dirty="0">
                <a:solidFill>
                  <a:srgbClr val="FF0000"/>
                </a:solidFill>
                <a:latin typeface="Calibri" panose="020F0502020204030204" pitchFamily="34" charset="0"/>
              </a:rPr>
              <a:t>= 20 </a:t>
            </a:r>
            <a:r>
              <a:rPr lang="uk-UA" altLang="en-US" sz="2400" dirty="0" smtClean="0">
                <a:solidFill>
                  <a:srgbClr val="FF0000"/>
                </a:solidFill>
                <a:latin typeface="Calibri" panose="020F0502020204030204" pitchFamily="34" charset="0"/>
              </a:rPr>
              <a:t>упакованих одиниць</a:t>
            </a:r>
            <a:r>
              <a:rPr lang="en-US" altLang="en-US" sz="2400" dirty="0" smtClean="0">
                <a:solidFill>
                  <a:srgbClr val="FF0000"/>
                </a:solidFill>
                <a:latin typeface="Calibri" panose="020F0502020204030204" pitchFamily="34" charset="0"/>
              </a:rPr>
              <a:t>, </a:t>
            </a:r>
            <a:r>
              <a:rPr lang="uk-UA" altLang="en-US" sz="2400" dirty="0" smtClean="0">
                <a:solidFill>
                  <a:srgbClr val="FF0000"/>
                </a:solidFill>
                <a:latin typeface="Calibri" panose="020F0502020204030204" pitchFamily="34" charset="0"/>
              </a:rPr>
              <a:t>довільно відібраних з партії</a:t>
            </a:r>
            <a:endParaRPr lang="en-US" altLang="en-US" sz="2400" dirty="0">
              <a:solidFill>
                <a:srgbClr val="FF0000"/>
              </a:solidFill>
              <a:latin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54" y="941798"/>
            <a:ext cx="8382727" cy="5953654"/>
          </a:xfrm>
          <a:prstGeom prst="rect">
            <a:avLst/>
          </a:prstGeom>
        </p:spPr>
      </p:pic>
      <p:sp>
        <p:nvSpPr>
          <p:cNvPr id="2" name="Прямоугольник 1"/>
          <p:cNvSpPr/>
          <p:nvPr/>
        </p:nvSpPr>
        <p:spPr>
          <a:xfrm>
            <a:off x="2366972" y="923309"/>
            <a:ext cx="3579826" cy="369332"/>
          </a:xfrm>
          <a:prstGeom prst="rect">
            <a:avLst/>
          </a:prstGeom>
        </p:spPr>
        <p:txBody>
          <a:bodyPr wrap="none">
            <a:spAutoFit/>
          </a:bodyPr>
          <a:lstStyle/>
          <a:p>
            <a:r>
              <a:rPr lang="uk-UA" altLang="en-US" dirty="0" smtClean="0"/>
              <a:t>Перевірка середнього значення</a:t>
            </a:r>
            <a:endParaRPr lang="en-US" dirty="0"/>
          </a:p>
        </p:txBody>
      </p:sp>
      <p:sp>
        <p:nvSpPr>
          <p:cNvPr id="5" name="Прямоугольник 4"/>
          <p:cNvSpPr/>
          <p:nvPr/>
        </p:nvSpPr>
        <p:spPr>
          <a:xfrm>
            <a:off x="8451181" y="1338632"/>
            <a:ext cx="3740819" cy="1947008"/>
          </a:xfrm>
          <a:prstGeom prst="rect">
            <a:avLst/>
          </a:prstGeom>
        </p:spPr>
        <p:txBody>
          <a:bodyPr wrap="square">
            <a:spAutoFit/>
          </a:bodyPr>
          <a:lstStyle/>
          <a:p>
            <a:pPr indent="285750" algn="just">
              <a:lnSpc>
                <a:spcPct val="107000"/>
              </a:lnSpc>
              <a:spcAft>
                <a:spcPts val="750"/>
              </a:spcAft>
            </a:pPr>
            <a:r>
              <a:rPr lang="ru-RU" sz="1900" dirty="0" err="1"/>
              <a:t>Партію</a:t>
            </a:r>
            <a:r>
              <a:rPr lang="ru-RU" sz="1900" dirty="0"/>
              <a:t> </a:t>
            </a:r>
            <a:r>
              <a:rPr lang="ru-RU" sz="1900" dirty="0" err="1"/>
              <a:t>упакованих</a:t>
            </a:r>
            <a:r>
              <a:rPr lang="ru-RU" sz="1900" dirty="0"/>
              <a:t> </a:t>
            </a:r>
            <a:r>
              <a:rPr lang="ru-RU" sz="1900" dirty="0" err="1"/>
              <a:t>одиниць</a:t>
            </a:r>
            <a:r>
              <a:rPr lang="ru-RU" sz="1900" dirty="0"/>
              <a:t> </a:t>
            </a:r>
            <a:r>
              <a:rPr lang="ru-RU" sz="1900" dirty="0" err="1"/>
              <a:t>вважають</a:t>
            </a:r>
            <a:r>
              <a:rPr lang="ru-RU" sz="1900" dirty="0"/>
              <a:t> </a:t>
            </a:r>
            <a:r>
              <a:rPr lang="ru-RU" sz="1900" dirty="0" err="1" smtClean="0"/>
              <a:t>прийнятною</a:t>
            </a:r>
            <a:r>
              <a:rPr lang="ru-RU" sz="1900" dirty="0" smtClean="0"/>
              <a:t> для </a:t>
            </a:r>
            <a:r>
              <a:rPr lang="ru-RU" sz="1900" dirty="0" err="1" smtClean="0"/>
              <a:t>цілей</a:t>
            </a:r>
            <a:r>
              <a:rPr lang="ru-RU" sz="1900" dirty="0" smtClean="0"/>
              <a:t> </a:t>
            </a:r>
            <a:r>
              <a:rPr lang="ru-RU" sz="1900" dirty="0" err="1" smtClean="0"/>
              <a:t>даної</a:t>
            </a:r>
            <a:r>
              <a:rPr lang="ru-RU" sz="1900" dirty="0" smtClean="0"/>
              <a:t> </a:t>
            </a:r>
            <a:r>
              <a:rPr lang="ru-RU" sz="1900" dirty="0" err="1" smtClean="0"/>
              <a:t>перевірки</a:t>
            </a:r>
            <a:r>
              <a:rPr lang="ru-RU" sz="1900" dirty="0" smtClean="0"/>
              <a:t>, </a:t>
            </a:r>
            <a:r>
              <a:rPr lang="ru-RU" sz="1900" dirty="0" err="1" smtClean="0"/>
              <a:t>якщо</a:t>
            </a:r>
            <a:r>
              <a:rPr lang="ru-RU" sz="1900" dirty="0" smtClean="0"/>
              <a:t> </a:t>
            </a:r>
            <a:r>
              <a:rPr lang="ru-RU" sz="1900" dirty="0" err="1" smtClean="0"/>
              <a:t>середнє</a:t>
            </a:r>
            <a:r>
              <a:rPr lang="ru-RU" sz="1900" dirty="0" smtClean="0"/>
              <a:t> </a:t>
            </a:r>
            <a:r>
              <a:rPr lang="ru-RU" sz="1900" dirty="0" err="1" smtClean="0"/>
              <a:t>значення</a:t>
            </a:r>
            <a:r>
              <a:rPr lang="ru-RU" sz="1900" dirty="0" smtClean="0"/>
              <a:t> </a:t>
            </a:r>
            <a:r>
              <a:rPr lang="ru-RU" sz="1900" dirty="0" err="1" smtClean="0"/>
              <a:t>фактичної</a:t>
            </a:r>
            <a:r>
              <a:rPr lang="ru-RU" sz="1900" dirty="0" smtClean="0"/>
              <a:t> </a:t>
            </a:r>
            <a:r>
              <a:rPr lang="ru-RU" sz="1900" dirty="0" err="1" smtClean="0"/>
              <a:t>сухої</a:t>
            </a:r>
            <a:r>
              <a:rPr lang="ru-RU" sz="1900" dirty="0" smtClean="0"/>
              <a:t> </a:t>
            </a:r>
            <a:r>
              <a:rPr lang="ru-RU" sz="1900" dirty="0" err="1" smtClean="0"/>
              <a:t>маси</a:t>
            </a:r>
            <a:r>
              <a:rPr lang="ru-RU" sz="1900" dirty="0" smtClean="0"/>
              <a:t> </a:t>
            </a:r>
            <a:r>
              <a:rPr lang="ru-RU" sz="1900" dirty="0" err="1" smtClean="0"/>
              <a:t>дорівнює</a:t>
            </a:r>
            <a:r>
              <a:rPr lang="ru-RU" sz="1900" dirty="0" smtClean="0"/>
              <a:t> </a:t>
            </a:r>
            <a:r>
              <a:rPr lang="ru-RU" sz="1900" dirty="0" err="1" smtClean="0"/>
              <a:t>чи</a:t>
            </a:r>
            <a:r>
              <a:rPr lang="ru-RU" sz="1900" dirty="0" smtClean="0"/>
              <a:t> є </a:t>
            </a:r>
            <a:r>
              <a:rPr lang="ru-RU" sz="1900" dirty="0" err="1" smtClean="0"/>
              <a:t>більшем</a:t>
            </a:r>
            <a:r>
              <a:rPr lang="ru-RU" sz="1900" dirty="0" smtClean="0"/>
              <a:t> за </a:t>
            </a:r>
            <a:r>
              <a:rPr lang="ru-RU" sz="1900" dirty="0" err="1" smtClean="0"/>
              <a:t>таке</a:t>
            </a:r>
            <a:r>
              <a:rPr lang="ru-RU" sz="1900" dirty="0" smtClean="0"/>
              <a:t> </a:t>
            </a:r>
            <a:r>
              <a:rPr lang="ru-RU" sz="1900" dirty="0" err="1" smtClean="0"/>
              <a:t>значення</a:t>
            </a:r>
            <a:r>
              <a:rPr lang="ru-RU" sz="1900" dirty="0" smtClean="0"/>
              <a:t>:</a:t>
            </a:r>
            <a:endPar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Прямоугольник 6"/>
          <p:cNvSpPr/>
          <p:nvPr/>
        </p:nvSpPr>
        <p:spPr>
          <a:xfrm>
            <a:off x="8451181" y="3818485"/>
            <a:ext cx="3740819" cy="1030860"/>
          </a:xfrm>
          <a:prstGeom prst="rect">
            <a:avLst/>
          </a:prstGeom>
        </p:spPr>
        <p:txBody>
          <a:bodyPr wrap="square">
            <a:spAutoFit/>
          </a:bodyPr>
          <a:lstStyle/>
          <a:p>
            <a:pPr indent="285750" algn="just">
              <a:lnSpc>
                <a:spcPct val="107000"/>
              </a:lnSpc>
              <a:spcAft>
                <a:spcPts val="750"/>
              </a:spcAft>
            </a:pPr>
            <a:r>
              <a:rPr lang="ru-RU" sz="1900" dirty="0" smtClean="0"/>
              <a:t>Сума </a:t>
            </a:r>
            <a:r>
              <a:rPr lang="ru-RU" sz="1900" dirty="0" err="1" smtClean="0"/>
              <a:t>фактичної</a:t>
            </a:r>
            <a:r>
              <a:rPr lang="ru-RU" sz="1900" dirty="0" smtClean="0"/>
              <a:t> </a:t>
            </a:r>
            <a:r>
              <a:rPr lang="ru-RU" sz="1900" dirty="0" err="1" smtClean="0"/>
              <a:t>сухої</a:t>
            </a:r>
            <a:r>
              <a:rPr lang="ru-RU" sz="1900" dirty="0" smtClean="0"/>
              <a:t> </a:t>
            </a:r>
            <a:r>
              <a:rPr lang="ru-RU" sz="1900" dirty="0" err="1" smtClean="0"/>
              <a:t>маси</a:t>
            </a:r>
            <a:r>
              <a:rPr lang="ru-RU" sz="1900" dirty="0" smtClean="0"/>
              <a:t> </a:t>
            </a:r>
            <a:r>
              <a:rPr lang="ru-RU" sz="1900" dirty="0" err="1" smtClean="0"/>
              <a:t>зразка</a:t>
            </a:r>
            <a:r>
              <a:rPr lang="ru-RU" sz="1900" dirty="0" smtClean="0"/>
              <a:t> </a:t>
            </a:r>
            <a:r>
              <a:rPr lang="ru-RU" sz="1900" dirty="0" err="1" smtClean="0"/>
              <a:t>або</a:t>
            </a:r>
            <a:r>
              <a:rPr lang="ru-RU" sz="1900" dirty="0" smtClean="0"/>
              <a:t> </a:t>
            </a:r>
            <a:r>
              <a:rPr lang="ru-RU" sz="1900" dirty="0" err="1" smtClean="0"/>
              <a:t>упакованої</a:t>
            </a:r>
            <a:r>
              <a:rPr lang="ru-RU" sz="1900" dirty="0" smtClean="0"/>
              <a:t> </a:t>
            </a:r>
            <a:r>
              <a:rPr lang="ru-RU" sz="1900" dirty="0" err="1" smtClean="0"/>
              <a:t>одиниці</a:t>
            </a:r>
            <a:r>
              <a:rPr lang="ru-RU" sz="1900" dirty="0" smtClean="0"/>
              <a:t> </a:t>
            </a:r>
            <a:r>
              <a:rPr lang="ru-RU" sz="1900" dirty="0" err="1" smtClean="0"/>
              <a:t>ділиться</a:t>
            </a:r>
            <a:r>
              <a:rPr lang="ru-RU" sz="1900" dirty="0" smtClean="0"/>
              <a:t> на 20.</a:t>
            </a:r>
            <a:endPar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052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4650"/>
            <a:ext cx="7890744" cy="5171145"/>
          </a:xfrm>
          <a:prstGeom prst="rect">
            <a:avLst/>
          </a:prstGeom>
        </p:spPr>
      </p:pic>
      <p:sp>
        <p:nvSpPr>
          <p:cNvPr id="4" name="Rectangle 3"/>
          <p:cNvSpPr/>
          <p:nvPr/>
        </p:nvSpPr>
        <p:spPr>
          <a:xfrm>
            <a:off x="2400300" y="161364"/>
            <a:ext cx="6152257" cy="430887"/>
          </a:xfrm>
          <a:prstGeom prst="rect">
            <a:avLst/>
          </a:prstGeom>
        </p:spPr>
        <p:txBody>
          <a:bodyPr wrap="square">
            <a:spAutoFit/>
          </a:bodyPr>
          <a:lstStyle/>
          <a:p>
            <a:r>
              <a:rPr lang="uk-UA" altLang="en-US" sz="2200" dirty="0">
                <a:latin typeface="Calibri" panose="020F0502020204030204" pitchFamily="34" charset="0"/>
              </a:rPr>
              <a:t>Процедура випробування </a:t>
            </a:r>
            <a:r>
              <a:rPr lang="en-GB" altLang="en-US" sz="2200" dirty="0">
                <a:latin typeface="Calibri" panose="020F0502020204030204" pitchFamily="34" charset="0"/>
              </a:rPr>
              <a:t>(</a:t>
            </a:r>
            <a:r>
              <a:rPr lang="uk-UA" altLang="en-US" sz="2200" dirty="0">
                <a:latin typeface="Calibri" panose="020F0502020204030204" pitchFamily="34" charset="0"/>
              </a:rPr>
              <a:t>руйнівний метод</a:t>
            </a:r>
            <a:r>
              <a:rPr lang="en-GB" altLang="en-US" sz="2200" dirty="0" smtClean="0">
                <a:latin typeface="Calibri" panose="020F0502020204030204" pitchFamily="34" charset="0"/>
              </a:rPr>
              <a:t>) </a:t>
            </a:r>
            <a:r>
              <a:rPr lang="en-GB" altLang="en-US" sz="2200" dirty="0">
                <a:latin typeface="Calibri" panose="020F0502020204030204" pitchFamily="34" charset="0"/>
              </a:rPr>
              <a:t>[</a:t>
            </a:r>
            <a:r>
              <a:rPr lang="en-GB" altLang="en-US" sz="2200" dirty="0" smtClean="0">
                <a:latin typeface="Calibri" panose="020F0502020204030204" pitchFamily="34" charset="0"/>
              </a:rPr>
              <a:t>10]</a:t>
            </a:r>
            <a:endParaRPr lang="en-US" sz="2200" dirty="0"/>
          </a:p>
        </p:txBody>
      </p:sp>
      <p:sp>
        <p:nvSpPr>
          <p:cNvPr id="2" name="Прямоугольник 1"/>
          <p:cNvSpPr/>
          <p:nvPr/>
        </p:nvSpPr>
        <p:spPr>
          <a:xfrm>
            <a:off x="7890744" y="734650"/>
            <a:ext cx="4301256" cy="1323439"/>
          </a:xfrm>
          <a:prstGeom prst="rect">
            <a:avLst/>
          </a:prstGeom>
        </p:spPr>
        <p:txBody>
          <a:bodyPr wrap="square">
            <a:spAutoFit/>
          </a:bodyPr>
          <a:lstStyle/>
          <a:p>
            <a:r>
              <a:rPr lang="en-US" sz="2000" dirty="0" err="1"/>
              <a:t>Q</a:t>
            </a:r>
            <a:r>
              <a:rPr lang="en-US" sz="2000" b="1" baseline="-25000" dirty="0" err="1"/>
              <a:t>n</a:t>
            </a:r>
            <a:r>
              <a:rPr lang="en-US" sz="2000" dirty="0"/>
              <a:t> </a:t>
            </a:r>
            <a:r>
              <a:rPr lang="ru-RU" sz="2000" dirty="0"/>
              <a:t>- </a:t>
            </a:r>
            <a:r>
              <a:rPr lang="ru-RU" sz="2000" dirty="0" err="1" smtClean="0"/>
              <a:t>номінальна</a:t>
            </a:r>
            <a:r>
              <a:rPr lang="ru-RU" sz="2000" dirty="0" smtClean="0"/>
              <a:t> суха вага, </a:t>
            </a:r>
            <a:r>
              <a:rPr lang="ru-RU" sz="2000" dirty="0" err="1" smtClean="0"/>
              <a:t>номінальна</a:t>
            </a:r>
            <a:r>
              <a:rPr lang="ru-RU" sz="2000" dirty="0" smtClean="0"/>
              <a:t> суха </a:t>
            </a:r>
            <a:r>
              <a:rPr lang="ru-RU" sz="2000" dirty="0" err="1" smtClean="0"/>
              <a:t>злита</a:t>
            </a:r>
            <a:r>
              <a:rPr lang="ru-RU" sz="2000" dirty="0" smtClean="0"/>
              <a:t> вага </a:t>
            </a:r>
            <a:r>
              <a:rPr lang="ru-RU" sz="2000" dirty="0" err="1" smtClean="0"/>
              <a:t>або</a:t>
            </a:r>
            <a:r>
              <a:rPr lang="ru-RU" sz="2000" dirty="0" smtClean="0"/>
              <a:t> </a:t>
            </a:r>
            <a:r>
              <a:rPr lang="ru-RU" sz="2000" dirty="0" err="1" smtClean="0"/>
              <a:t>номінальна</a:t>
            </a:r>
            <a:r>
              <a:rPr lang="ru-RU" sz="2000" dirty="0" smtClean="0"/>
              <a:t> суха </a:t>
            </a:r>
            <a:r>
              <a:rPr lang="ru-RU" sz="2000" dirty="0" err="1" smtClean="0"/>
              <a:t>гранульована</a:t>
            </a:r>
            <a:r>
              <a:rPr lang="ru-RU" sz="2000" dirty="0" smtClean="0"/>
              <a:t> вага </a:t>
            </a:r>
            <a:r>
              <a:rPr lang="ru-RU" sz="2000" dirty="0" err="1" smtClean="0"/>
              <a:t>упакованої</a:t>
            </a:r>
            <a:r>
              <a:rPr lang="ru-RU" sz="2000" dirty="0" smtClean="0"/>
              <a:t> </a:t>
            </a:r>
            <a:r>
              <a:rPr lang="ru-RU" sz="2000" dirty="0" err="1" smtClean="0"/>
              <a:t>одиниці</a:t>
            </a:r>
            <a:r>
              <a:rPr lang="en-GB" altLang="en-US" sz="2000" dirty="0" smtClean="0">
                <a:latin typeface="Calibri" panose="020F0502020204030204" pitchFamily="34" charset="0"/>
              </a:rPr>
              <a:t> </a:t>
            </a:r>
            <a:endParaRPr lang="en-US" sz="2000" dirty="0"/>
          </a:p>
        </p:txBody>
      </p:sp>
      <p:sp>
        <p:nvSpPr>
          <p:cNvPr id="5" name="Прямоугольник 4"/>
          <p:cNvSpPr/>
          <p:nvPr/>
        </p:nvSpPr>
        <p:spPr>
          <a:xfrm>
            <a:off x="7890744" y="2058089"/>
            <a:ext cx="4301256" cy="1015663"/>
          </a:xfrm>
          <a:prstGeom prst="rect">
            <a:avLst/>
          </a:prstGeom>
        </p:spPr>
        <p:txBody>
          <a:bodyPr wrap="square">
            <a:spAutoFit/>
          </a:bodyPr>
          <a:lstStyle/>
          <a:p>
            <a:r>
              <a:rPr lang="en-US" sz="2000" dirty="0"/>
              <a:t>s</a:t>
            </a:r>
            <a:r>
              <a:rPr lang="ru-RU" sz="2000" dirty="0"/>
              <a:t> - </a:t>
            </a:r>
            <a:r>
              <a:rPr lang="ru-RU" sz="2000" dirty="0" err="1"/>
              <a:t>розрахункове</a:t>
            </a:r>
            <a:r>
              <a:rPr lang="ru-RU" sz="2000" dirty="0"/>
              <a:t> </a:t>
            </a:r>
            <a:r>
              <a:rPr lang="ru-RU" sz="2000" dirty="0" err="1"/>
              <a:t>стандартне</a:t>
            </a:r>
            <a:r>
              <a:rPr lang="ru-RU" sz="2000" dirty="0"/>
              <a:t> </a:t>
            </a:r>
            <a:r>
              <a:rPr lang="ru-RU" sz="2000" dirty="0" err="1"/>
              <a:t>відхилення</a:t>
            </a:r>
            <a:r>
              <a:rPr lang="ru-RU" sz="2000" dirty="0"/>
              <a:t> фактичного </a:t>
            </a:r>
            <a:r>
              <a:rPr lang="ru-RU" sz="2000" dirty="0" err="1"/>
              <a:t>вмісту</a:t>
            </a:r>
            <a:r>
              <a:rPr lang="ru-RU" sz="2000" dirty="0"/>
              <a:t> </a:t>
            </a:r>
            <a:r>
              <a:rPr lang="ru-RU" sz="2000" dirty="0" err="1"/>
              <a:t>партії</a:t>
            </a:r>
            <a:endParaRPr lang="en-US" sz="2000" dirty="0"/>
          </a:p>
        </p:txBody>
      </p:sp>
      <p:sp>
        <p:nvSpPr>
          <p:cNvPr id="6" name="Прямоугольник 5"/>
          <p:cNvSpPr/>
          <p:nvPr/>
        </p:nvSpPr>
        <p:spPr>
          <a:xfrm>
            <a:off x="7890744" y="2966279"/>
            <a:ext cx="4301256" cy="1015663"/>
          </a:xfrm>
          <a:prstGeom prst="rect">
            <a:avLst/>
          </a:prstGeom>
        </p:spPr>
        <p:txBody>
          <a:bodyPr wrap="square">
            <a:spAutoFit/>
          </a:bodyPr>
          <a:lstStyle/>
          <a:p>
            <a:r>
              <a:rPr lang="en-US" sz="2000" dirty="0" smtClean="0"/>
              <a:t>t=</a:t>
            </a:r>
            <a:r>
              <a:rPr lang="uk-UA" sz="2000" dirty="0" smtClean="0"/>
              <a:t>2,86 </a:t>
            </a:r>
            <a:r>
              <a:rPr lang="ru-RU" sz="2000" dirty="0" err="1"/>
              <a:t>довірчий</a:t>
            </a:r>
            <a:r>
              <a:rPr lang="ru-RU" sz="2000" dirty="0"/>
              <a:t> </a:t>
            </a:r>
            <a:r>
              <a:rPr lang="ru-RU" sz="2000" dirty="0" err="1"/>
              <a:t>рівень</a:t>
            </a:r>
            <a:r>
              <a:rPr lang="ru-RU" sz="2000" dirty="0"/>
              <a:t> 0,995 </a:t>
            </a:r>
            <a:r>
              <a:rPr lang="ru-RU" sz="2000" dirty="0" err="1"/>
              <a:t>розподілу</a:t>
            </a:r>
            <a:r>
              <a:rPr lang="ru-RU" sz="2000" dirty="0"/>
              <a:t> Стьюдента </a:t>
            </a:r>
            <a:r>
              <a:rPr lang="ru-RU" sz="2000" dirty="0" err="1"/>
              <a:t>із</a:t>
            </a:r>
            <a:r>
              <a:rPr lang="ru-RU" sz="2000" dirty="0"/>
              <a:t> </a:t>
            </a:r>
            <a:r>
              <a:rPr lang="ru-RU" sz="2000" dirty="0" err="1"/>
              <a:t>ступенем</a:t>
            </a:r>
            <a:r>
              <a:rPr lang="ru-RU" sz="2000" dirty="0"/>
              <a:t> </a:t>
            </a:r>
            <a:r>
              <a:rPr lang="ru-RU" sz="2000" dirty="0" err="1" smtClean="0"/>
              <a:t>свободи</a:t>
            </a:r>
            <a:r>
              <a:rPr lang="ru-RU" sz="2000" dirty="0" smtClean="0"/>
              <a:t> 19</a:t>
            </a:r>
            <a:endParaRPr lang="en-US" sz="2000" dirty="0"/>
          </a:p>
        </p:txBody>
      </p:sp>
      <p:sp>
        <p:nvSpPr>
          <p:cNvPr id="7" name="Прямоугольник 6"/>
          <p:cNvSpPr/>
          <p:nvPr/>
        </p:nvSpPr>
        <p:spPr>
          <a:xfrm>
            <a:off x="7890744" y="3873372"/>
            <a:ext cx="4301256" cy="1015663"/>
          </a:xfrm>
          <a:prstGeom prst="rect">
            <a:avLst/>
          </a:prstGeom>
        </p:spPr>
        <p:txBody>
          <a:bodyPr wrap="square">
            <a:spAutoFit/>
          </a:bodyPr>
          <a:lstStyle/>
          <a:p>
            <a:r>
              <a:rPr lang="ru-RU" sz="2000" dirty="0" err="1" smtClean="0"/>
              <a:t>розрахункове</a:t>
            </a:r>
            <a:r>
              <a:rPr lang="ru-RU" sz="2000" dirty="0" smtClean="0"/>
              <a:t> </a:t>
            </a:r>
            <a:r>
              <a:rPr lang="ru-RU" sz="2000" dirty="0" err="1"/>
              <a:t>стандартне</a:t>
            </a:r>
            <a:r>
              <a:rPr lang="ru-RU" sz="2000" dirty="0"/>
              <a:t> </a:t>
            </a:r>
            <a:r>
              <a:rPr lang="ru-RU" sz="2000" dirty="0" err="1" smtClean="0"/>
              <a:t>відхилення</a:t>
            </a:r>
            <a:r>
              <a:rPr lang="ru-RU" sz="2000" dirty="0" smtClean="0"/>
              <a:t> </a:t>
            </a:r>
            <a:r>
              <a:rPr lang="en-US" sz="2000" dirty="0" smtClean="0"/>
              <a:t>‘s’</a:t>
            </a:r>
            <a:r>
              <a:rPr lang="ru-RU" sz="2000" dirty="0" smtClean="0"/>
              <a:t> </a:t>
            </a:r>
            <a:r>
              <a:rPr lang="uk-UA" sz="2000" dirty="0" smtClean="0"/>
              <a:t>вираховується за формулою:</a:t>
            </a:r>
            <a:endParaRPr lang="en-US" sz="2000" dirty="0"/>
          </a:p>
        </p:txBody>
      </p:sp>
    </p:spTree>
    <p:extLst>
      <p:ext uri="{BB962C8B-B14F-4D97-AF65-F5344CB8AC3E}">
        <p14:creationId xmlns:p14="http://schemas.microsoft.com/office/powerpoint/2010/main" val="42553744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65485791"/>
              </p:ext>
            </p:extLst>
          </p:nvPr>
        </p:nvGraphicFramePr>
        <p:xfrm>
          <a:off x="455920" y="1089789"/>
          <a:ext cx="10972798" cy="1316783"/>
        </p:xfrm>
        <a:graphic>
          <a:graphicData uri="http://schemas.openxmlformats.org/drawingml/2006/table">
            <a:tbl>
              <a:tblPr firstRow="1" firstCol="1" bandRow="1">
                <a:tableStyleId>{5C22544A-7EE6-4342-B048-85BDC9FD1C3A}</a:tableStyleId>
              </a:tblPr>
              <a:tblGrid>
                <a:gridCol w="3788228">
                  <a:extLst>
                    <a:ext uri="{9D8B030D-6E8A-4147-A177-3AD203B41FA5}">
                      <a16:colId xmlns:a16="http://schemas.microsoft.com/office/drawing/2014/main" xmlns="" val="20000"/>
                    </a:ext>
                  </a:extLst>
                </a:gridCol>
                <a:gridCol w="1422400">
                  <a:extLst>
                    <a:ext uri="{9D8B030D-6E8A-4147-A177-3AD203B41FA5}">
                      <a16:colId xmlns:a16="http://schemas.microsoft.com/office/drawing/2014/main" xmlns="" val="20001"/>
                    </a:ext>
                  </a:extLst>
                </a:gridCol>
                <a:gridCol w="2892785">
                  <a:extLst>
                    <a:ext uri="{9D8B030D-6E8A-4147-A177-3AD203B41FA5}">
                      <a16:colId xmlns:a16="http://schemas.microsoft.com/office/drawing/2014/main" xmlns="" val="20002"/>
                    </a:ext>
                  </a:extLst>
                </a:gridCol>
                <a:gridCol w="2869385">
                  <a:extLst>
                    <a:ext uri="{9D8B030D-6E8A-4147-A177-3AD203B41FA5}">
                      <a16:colId xmlns:a16="http://schemas.microsoft.com/office/drawing/2014/main" xmlns="" val="20003"/>
                    </a:ext>
                  </a:extLst>
                </a:gridCol>
              </a:tblGrid>
              <a:tr h="307871">
                <a:tc rowSpan="2">
                  <a:txBody>
                    <a:bodyPr/>
                    <a:lstStyle/>
                    <a:p>
                      <a:pPr marL="0" marR="0" algn="ctr">
                        <a:lnSpc>
                          <a:spcPct val="115000"/>
                        </a:lnSpc>
                        <a:spcBef>
                          <a:spcPts val="0"/>
                        </a:spcBef>
                        <a:spcAft>
                          <a:spcPts val="0"/>
                        </a:spcAft>
                      </a:pPr>
                      <a:r>
                        <a:rPr lang="uk-UA" sz="2000" b="1" kern="1200" dirty="0" smtClean="0">
                          <a:solidFill>
                            <a:schemeClr val="tx1"/>
                          </a:solidFill>
                          <a:effectLst/>
                          <a:latin typeface="Arial" panose="020B0604020202020204" pitchFamily="34" charset="0"/>
                          <a:ea typeface="+mn-ea"/>
                          <a:cs typeface="Arial" panose="020B0604020202020204" pitchFamily="34" charset="0"/>
                        </a:rPr>
                        <a:t>Кількість упакованих одиниць у партії</a:t>
                      </a:r>
                      <a:endParaRPr lang="en-US" sz="2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marL="0" marR="0" algn="ctr">
                        <a:lnSpc>
                          <a:spcPct val="115000"/>
                        </a:lnSpc>
                        <a:spcBef>
                          <a:spcPts val="0"/>
                        </a:spcBef>
                        <a:spcAft>
                          <a:spcPts val="0"/>
                        </a:spcAft>
                      </a:pPr>
                      <a:r>
                        <a:rPr lang="uk-UA" sz="2000" b="1" kern="1200" dirty="0" smtClean="0">
                          <a:solidFill>
                            <a:schemeClr val="tx1"/>
                          </a:solidFill>
                          <a:effectLst/>
                          <a:latin typeface="Arial" panose="020B0604020202020204" pitchFamily="34" charset="0"/>
                          <a:ea typeface="+mn-ea"/>
                          <a:cs typeface="Arial" panose="020B0604020202020204" pitchFamily="34" charset="0"/>
                        </a:rPr>
                        <a:t>Кількість у вибірці</a:t>
                      </a:r>
                      <a:endParaRPr lang="en-US" sz="2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uk-UA" sz="2000" b="1" kern="1200" dirty="0" smtClean="0">
                          <a:solidFill>
                            <a:schemeClr val="tx1"/>
                          </a:solidFill>
                          <a:effectLst/>
                          <a:latin typeface="Arial" panose="020B0604020202020204" pitchFamily="34" charset="0"/>
                          <a:ea typeface="+mn-ea"/>
                          <a:cs typeface="Arial" panose="020B0604020202020204" pitchFamily="34" charset="0"/>
                        </a:rPr>
                        <a:t>Критерії</a:t>
                      </a:r>
                      <a:endParaRPr lang="en-US" sz="2000" b="1" kern="120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xmlns="" val="10000"/>
                  </a:ext>
                </a:extLst>
              </a:tr>
              <a:tr h="307871">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uk-UA" sz="2000" b="1" kern="1200" dirty="0" smtClean="0">
                          <a:solidFill>
                            <a:schemeClr val="tx1"/>
                          </a:solidFill>
                          <a:effectLst/>
                          <a:latin typeface="Arial" panose="020B0604020202020204" pitchFamily="34" charset="0"/>
                          <a:ea typeface="+mn-ea"/>
                          <a:cs typeface="Arial" panose="020B0604020202020204" pitchFamily="34" charset="0"/>
                        </a:rPr>
                        <a:t>Прийняття</a:t>
                      </a:r>
                      <a:endParaRPr lang="en-US" sz="2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1000"/>
                        </a:spcAft>
                      </a:pPr>
                      <a:r>
                        <a:rPr lang="uk-UA" sz="2000" b="1" kern="1200" dirty="0" smtClean="0">
                          <a:solidFill>
                            <a:schemeClr val="tx1"/>
                          </a:solidFill>
                          <a:effectLst/>
                          <a:latin typeface="Arial" panose="020B0604020202020204" pitchFamily="34" charset="0"/>
                          <a:ea typeface="+mn-ea"/>
                          <a:cs typeface="Arial" panose="020B0604020202020204" pitchFamily="34" charset="0"/>
                        </a:rPr>
                        <a:t>Неприйняття</a:t>
                      </a:r>
                      <a:endParaRPr lang="en-US" sz="2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615743">
                <a:tc>
                  <a:txBody>
                    <a:bodyPr/>
                    <a:lstStyle/>
                    <a:p>
                      <a:pPr marL="0" marR="0" algn="ctr">
                        <a:lnSpc>
                          <a:spcPct val="115000"/>
                        </a:lnSpc>
                        <a:spcBef>
                          <a:spcPts val="0"/>
                        </a:spcBef>
                        <a:spcAft>
                          <a:spcPts val="0"/>
                        </a:spcAft>
                      </a:pPr>
                      <a:r>
                        <a:rPr lang="uk-UA" sz="2000" dirty="0" smtClean="0">
                          <a:solidFill>
                            <a:schemeClr val="tx1"/>
                          </a:solidFill>
                          <a:effectLst/>
                          <a:latin typeface="Arial" panose="020B0604020202020204" pitchFamily="34" charset="0"/>
                          <a:cs typeface="Arial" panose="020B0604020202020204" pitchFamily="34" charset="0"/>
                        </a:rPr>
                        <a:t>Будь-яка </a:t>
                      </a:r>
                      <a:r>
                        <a:rPr lang="en-GB" sz="2000" dirty="0" smtClean="0">
                          <a:solidFill>
                            <a:schemeClr val="tx1"/>
                          </a:solidFill>
                          <a:effectLst/>
                          <a:latin typeface="Arial" panose="020B0604020202020204" pitchFamily="34" charset="0"/>
                          <a:cs typeface="Arial" panose="020B0604020202020204" pitchFamily="34" charset="0"/>
                        </a:rPr>
                        <a:t>(</a:t>
                      </a:r>
                      <a:r>
                        <a:rPr lang="en-GB" sz="2000" dirty="0">
                          <a:solidFill>
                            <a:schemeClr val="tx1"/>
                          </a:solidFill>
                          <a:effectLst/>
                          <a:latin typeface="Arial" panose="020B0604020202020204" pitchFamily="34" charset="0"/>
                          <a:cs typeface="Arial" panose="020B0604020202020204" pitchFamily="34" charset="0"/>
                        </a:rPr>
                        <a:t>≥100)</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GB" sz="2400" dirty="0">
                          <a:solidFill>
                            <a:schemeClr val="tx1"/>
                          </a:solidFill>
                          <a:effectLst/>
                          <a:latin typeface="Arial" panose="020B0604020202020204" pitchFamily="34" charset="0"/>
                          <a:cs typeface="Arial" panose="020B0604020202020204" pitchFamily="34" charset="0"/>
                        </a:rPr>
                        <a:t>20</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49061" t="-107826" r="-88498" b="-19130"/>
                      </a:stretch>
                    </a:blipFill>
                  </a:tcPr>
                </a:tc>
                <a:tc>
                  <a:txBody>
                    <a:bodyPr/>
                    <a:lstStyle/>
                    <a:p>
                      <a:endParaRPr lang="en-US" dirty="0">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282933" t="-107826" r="-533" b="-19130"/>
                      </a:stretch>
                    </a:blipFill>
                  </a:tcPr>
                </a:tc>
                <a:extLst>
                  <a:ext uri="{0D108BD9-81ED-4DB2-BD59-A6C34878D82A}">
                    <a16:rowId xmlns:a16="http://schemas.microsoft.com/office/drawing/2014/main" xmlns="" val="10002"/>
                  </a:ext>
                </a:extLst>
              </a:tr>
            </a:tbl>
          </a:graphicData>
        </a:graphic>
      </p:graphicFrame>
      <p:sp>
        <p:nvSpPr>
          <p:cNvPr id="3" name="Rectangle 2"/>
          <p:cNvSpPr>
            <a:spLocks noChangeArrowheads="1"/>
          </p:cNvSpPr>
          <p:nvPr/>
        </p:nvSpPr>
        <p:spPr bwMode="auto">
          <a:xfrm>
            <a:off x="754380" y="591527"/>
            <a:ext cx="10674338"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smtClean="0"/>
              <a:t>Критерії прийняття або неприйняття середнього значення</a:t>
            </a:r>
            <a:endParaRPr lang="en-US" altLang="en-US" sz="2600" dirty="0"/>
          </a:p>
        </p:txBody>
      </p:sp>
      <p:graphicFrame>
        <p:nvGraphicFramePr>
          <p:cNvPr id="4" name="Table 3"/>
          <p:cNvGraphicFramePr>
            <a:graphicFrameLocks noGrp="1"/>
          </p:cNvGraphicFramePr>
          <p:nvPr>
            <p:extLst>
              <p:ext uri="{D42A27DB-BD31-4B8C-83A1-F6EECF244321}">
                <p14:modId xmlns:p14="http://schemas.microsoft.com/office/powerpoint/2010/main" val="2052083133"/>
              </p:ext>
            </p:extLst>
          </p:nvPr>
        </p:nvGraphicFramePr>
        <p:xfrm>
          <a:off x="455918" y="3203826"/>
          <a:ext cx="11441952" cy="1617413"/>
        </p:xfrm>
        <a:graphic>
          <a:graphicData uri="http://schemas.openxmlformats.org/drawingml/2006/table">
            <a:tbl>
              <a:tblPr firstRow="1" firstCol="1" bandRow="1">
                <a:tableStyleId>{5C22544A-7EE6-4342-B048-85BDC9FD1C3A}</a:tableStyleId>
              </a:tblPr>
              <a:tblGrid>
                <a:gridCol w="3813985">
                  <a:extLst>
                    <a:ext uri="{9D8B030D-6E8A-4147-A177-3AD203B41FA5}">
                      <a16:colId xmlns:a16="http://schemas.microsoft.com/office/drawing/2014/main" xmlns="" val="20000"/>
                    </a:ext>
                  </a:extLst>
                </a:gridCol>
                <a:gridCol w="1937262">
                  <a:extLst>
                    <a:ext uri="{9D8B030D-6E8A-4147-A177-3AD203B41FA5}">
                      <a16:colId xmlns:a16="http://schemas.microsoft.com/office/drawing/2014/main" xmlns="" val="20001"/>
                    </a:ext>
                  </a:extLst>
                </a:gridCol>
                <a:gridCol w="3057241">
                  <a:extLst>
                    <a:ext uri="{9D8B030D-6E8A-4147-A177-3AD203B41FA5}">
                      <a16:colId xmlns:a16="http://schemas.microsoft.com/office/drawing/2014/main" xmlns="" val="20002"/>
                    </a:ext>
                  </a:extLst>
                </a:gridCol>
                <a:gridCol w="2633464">
                  <a:extLst>
                    <a:ext uri="{9D8B030D-6E8A-4147-A177-3AD203B41FA5}">
                      <a16:colId xmlns:a16="http://schemas.microsoft.com/office/drawing/2014/main" xmlns="" val="20003"/>
                    </a:ext>
                  </a:extLst>
                </a:gridCol>
              </a:tblGrid>
              <a:tr h="347300">
                <a:tc rowSpan="2">
                  <a:txBody>
                    <a:bodyPr/>
                    <a:lstStyle/>
                    <a:p>
                      <a:pPr marL="0" marR="0" algn="ctr">
                        <a:lnSpc>
                          <a:spcPct val="115000"/>
                        </a:lnSpc>
                        <a:spcBef>
                          <a:spcPts val="0"/>
                        </a:spcBef>
                        <a:spcAft>
                          <a:spcPts val="0"/>
                        </a:spcAft>
                      </a:pPr>
                      <a:r>
                        <a:rPr lang="uk-UA" sz="2000" dirty="0" smtClean="0">
                          <a:solidFill>
                            <a:schemeClr val="tx1"/>
                          </a:solidFill>
                          <a:effectLst/>
                          <a:latin typeface="Arial" panose="020B0604020202020204" pitchFamily="34" charset="0"/>
                          <a:cs typeface="Arial" panose="020B0604020202020204" pitchFamily="34" charset="0"/>
                        </a:rPr>
                        <a:t>Кількість у партії</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rowSpan="2">
                  <a:txBody>
                    <a:bodyPr/>
                    <a:lstStyle/>
                    <a:p>
                      <a:pPr marL="0" marR="0" algn="ctr">
                        <a:lnSpc>
                          <a:spcPct val="115000"/>
                        </a:lnSpc>
                        <a:spcBef>
                          <a:spcPts val="0"/>
                        </a:spcBef>
                        <a:spcAft>
                          <a:spcPts val="0"/>
                        </a:spcAft>
                      </a:pPr>
                      <a:r>
                        <a:rPr lang="uk-UA" sz="2000" dirty="0" smtClean="0">
                          <a:solidFill>
                            <a:schemeClr val="tx1"/>
                          </a:solidFill>
                          <a:effectLst/>
                          <a:latin typeface="Arial" panose="020B0604020202020204" pitchFamily="34" charset="0"/>
                          <a:cs typeface="Arial" panose="020B0604020202020204" pitchFamily="34" charset="0"/>
                        </a:rPr>
                        <a:t>Кількість у вибірці</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gridSpan="2">
                  <a:txBody>
                    <a:bodyPr/>
                    <a:lstStyle/>
                    <a:p>
                      <a:pPr marL="0" marR="0" algn="ctr">
                        <a:lnSpc>
                          <a:spcPct val="115000"/>
                        </a:lnSpc>
                        <a:spcBef>
                          <a:spcPts val="0"/>
                        </a:spcBef>
                        <a:spcAft>
                          <a:spcPts val="1000"/>
                        </a:spcAft>
                      </a:pPr>
                      <a:r>
                        <a:rPr lang="uk-UA" sz="2000" dirty="0" smtClean="0">
                          <a:solidFill>
                            <a:schemeClr val="tx1"/>
                          </a:solidFill>
                          <a:effectLst/>
                          <a:latin typeface="Arial" panose="020B0604020202020204" pitchFamily="34" charset="0"/>
                          <a:cs typeface="Arial" panose="020B0604020202020204" pitchFamily="34" charset="0"/>
                        </a:rPr>
                        <a:t>Кількість невідповідних одиниць</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xmlns="" val="10000"/>
                  </a:ext>
                </a:extLst>
              </a:tr>
              <a:tr h="282927">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uk-UA" sz="2000" dirty="0" smtClean="0">
                          <a:solidFill>
                            <a:schemeClr val="tx1"/>
                          </a:solidFill>
                          <a:effectLst/>
                          <a:latin typeface="Arial" panose="020B0604020202020204" pitchFamily="34" charset="0"/>
                          <a:cs typeface="Arial" panose="020B0604020202020204" pitchFamily="34" charset="0"/>
                        </a:rPr>
                        <a:t>Критерії прийняття</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marL="0" marR="0" algn="ctr">
                        <a:lnSpc>
                          <a:spcPct val="115000"/>
                        </a:lnSpc>
                        <a:spcBef>
                          <a:spcPts val="0"/>
                        </a:spcBef>
                        <a:spcAft>
                          <a:spcPts val="0"/>
                        </a:spcAft>
                      </a:pPr>
                      <a:r>
                        <a:rPr lang="uk-UA" sz="2000" dirty="0" smtClean="0">
                          <a:solidFill>
                            <a:schemeClr val="tx1"/>
                          </a:solidFill>
                          <a:effectLst/>
                          <a:latin typeface="Arial" panose="020B0604020202020204" pitchFamily="34" charset="0"/>
                          <a:cs typeface="Arial" panose="020B0604020202020204" pitchFamily="34" charset="0"/>
                        </a:rPr>
                        <a:t>Критерії неприйняття</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extLst>
                  <a:ext uri="{0D108BD9-81ED-4DB2-BD59-A6C34878D82A}">
                    <a16:rowId xmlns:a16="http://schemas.microsoft.com/office/drawing/2014/main" xmlns="" val="10001"/>
                  </a:ext>
                </a:extLst>
              </a:tr>
              <a:tr h="565853">
                <a:tc>
                  <a:txBody>
                    <a:bodyPr/>
                    <a:lstStyle/>
                    <a:p>
                      <a:pPr marL="0" marR="0" algn="ctr">
                        <a:lnSpc>
                          <a:spcPct val="115000"/>
                        </a:lnSpc>
                        <a:spcBef>
                          <a:spcPts val="0"/>
                        </a:spcBef>
                        <a:spcAft>
                          <a:spcPts val="0"/>
                        </a:spcAft>
                      </a:pPr>
                      <a:r>
                        <a:rPr lang="uk-UA" sz="2000" dirty="0" smtClean="0">
                          <a:solidFill>
                            <a:schemeClr val="tx1"/>
                          </a:solidFill>
                          <a:effectLst/>
                          <a:latin typeface="Arial" panose="020B0604020202020204" pitchFamily="34" charset="0"/>
                          <a:cs typeface="Arial" panose="020B0604020202020204" pitchFamily="34" charset="0"/>
                        </a:rPr>
                        <a:t>Будь-яка</a:t>
                      </a:r>
                      <a:r>
                        <a:rPr lang="uk-UA" sz="2000" baseline="0" dirty="0" smtClean="0">
                          <a:solidFill>
                            <a:schemeClr val="tx1"/>
                          </a:solidFill>
                          <a:effectLst/>
                          <a:latin typeface="Arial" panose="020B0604020202020204" pitchFamily="34" charset="0"/>
                          <a:cs typeface="Arial" panose="020B0604020202020204" pitchFamily="34" charset="0"/>
                        </a:rPr>
                        <a:t> </a:t>
                      </a:r>
                      <a:r>
                        <a:rPr lang="en-GB" sz="2000" dirty="0" smtClean="0">
                          <a:solidFill>
                            <a:schemeClr val="tx1"/>
                          </a:solidFill>
                          <a:effectLst/>
                          <a:latin typeface="Arial" panose="020B0604020202020204" pitchFamily="34" charset="0"/>
                          <a:cs typeface="Arial" panose="020B0604020202020204" pitchFamily="34" charset="0"/>
                        </a:rPr>
                        <a:t>(</a:t>
                      </a:r>
                      <a:r>
                        <a:rPr lang="en-GB" sz="2000" dirty="0">
                          <a:solidFill>
                            <a:schemeClr val="tx1"/>
                          </a:solidFill>
                          <a:effectLst/>
                          <a:latin typeface="Arial" panose="020B0604020202020204" pitchFamily="34" charset="0"/>
                          <a:cs typeface="Arial" panose="020B0604020202020204" pitchFamily="34" charset="0"/>
                        </a:rPr>
                        <a:t>≥100)</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marL="0" marR="0" algn="ctr">
                        <a:lnSpc>
                          <a:spcPct val="115000"/>
                        </a:lnSpc>
                        <a:spcBef>
                          <a:spcPts val="0"/>
                        </a:spcBef>
                        <a:spcAft>
                          <a:spcPts val="0"/>
                        </a:spcAft>
                      </a:pPr>
                      <a:r>
                        <a:rPr lang="en-GB" sz="2400" dirty="0">
                          <a:solidFill>
                            <a:schemeClr val="tx1"/>
                          </a:solidFill>
                          <a:effectLst/>
                          <a:latin typeface="Arial" panose="020B0604020202020204" pitchFamily="34" charset="0"/>
                          <a:cs typeface="Arial" panose="020B0604020202020204" pitchFamily="34" charset="0"/>
                        </a:rPr>
                        <a:t>20</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endParaRPr lang="en-US" dirty="0">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49061" t="-107826" r="-88498" b="-19130"/>
                      </a:stretch>
                    </a:blipFill>
                  </a:tcPr>
                </a:tc>
                <a:tc>
                  <a:txBody>
                    <a:bodyPr/>
                    <a:lstStyle/>
                    <a:p>
                      <a:endParaRPr lang="en-US" dirty="0">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82933" t="-107826" r="-533" b="-19130"/>
                      </a:stretch>
                    </a:blipFill>
                  </a:tcPr>
                </a:tc>
                <a:extLst>
                  <a:ext uri="{0D108BD9-81ED-4DB2-BD59-A6C34878D82A}">
                    <a16:rowId xmlns:a16="http://schemas.microsoft.com/office/drawing/2014/main" xmlns="" val="10002"/>
                  </a:ext>
                </a:extLst>
              </a:tr>
            </a:tbl>
          </a:graphicData>
        </a:graphic>
      </p:graphicFrame>
      <p:sp>
        <p:nvSpPr>
          <p:cNvPr id="5" name="Rectangle 7"/>
          <p:cNvSpPr>
            <a:spLocks noChangeArrowheads="1"/>
          </p:cNvSpPr>
          <p:nvPr/>
        </p:nvSpPr>
        <p:spPr bwMode="auto">
          <a:xfrm>
            <a:off x="455919" y="2376791"/>
            <a:ext cx="11509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400" dirty="0" smtClean="0"/>
              <a:t>Перевірка мінімально допустимої кількість невідповідних одиниць в партії</a:t>
            </a:r>
            <a:endParaRPr lang="en-US" altLang="en-US" sz="2400" dirty="0"/>
          </a:p>
        </p:txBody>
      </p:sp>
      <p:sp>
        <p:nvSpPr>
          <p:cNvPr id="6" name="Title 1"/>
          <p:cNvSpPr txBox="1">
            <a:spLocks/>
          </p:cNvSpPr>
          <p:nvPr/>
        </p:nvSpPr>
        <p:spPr bwMode="auto">
          <a:xfrm>
            <a:off x="1920240" y="71705"/>
            <a:ext cx="828534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en-GB" altLang="en-US" sz="2800" dirty="0">
                <a:latin typeface="Calibri" panose="020F0502020204030204" pitchFamily="34" charset="0"/>
              </a:rPr>
              <a:t> </a:t>
            </a:r>
            <a:r>
              <a:rPr lang="uk-UA" altLang="en-US" sz="2800" dirty="0">
                <a:latin typeface="Calibri" panose="020F0502020204030204" pitchFamily="34" charset="0"/>
              </a:rPr>
              <a:t>Процедура випробування </a:t>
            </a:r>
            <a:r>
              <a:rPr lang="en-GB" altLang="en-US" sz="2800" dirty="0">
                <a:latin typeface="Calibri" panose="020F0502020204030204" pitchFamily="34" charset="0"/>
              </a:rPr>
              <a:t>(</a:t>
            </a:r>
            <a:r>
              <a:rPr lang="uk-UA" altLang="en-US" sz="2800" dirty="0">
                <a:latin typeface="Calibri" panose="020F0502020204030204" pitchFamily="34" charset="0"/>
              </a:rPr>
              <a:t>руйнівний метод</a:t>
            </a:r>
            <a:r>
              <a:rPr lang="en-GB" altLang="en-US" sz="2800" dirty="0">
                <a:latin typeface="Calibri" panose="020F0502020204030204" pitchFamily="34" charset="0"/>
              </a:rPr>
              <a:t>)[10] </a:t>
            </a:r>
            <a:endParaRPr lang="en-US" altLang="en-US" sz="2400" dirty="0">
              <a:latin typeface="Arial" panose="020B0604020202020204" pitchFamily="34" charset="0"/>
            </a:endParaRPr>
          </a:p>
        </p:txBody>
      </p:sp>
      <p:sp>
        <p:nvSpPr>
          <p:cNvPr id="7" name="Rectangle 7"/>
          <p:cNvSpPr>
            <a:spLocks noChangeArrowheads="1"/>
          </p:cNvSpPr>
          <p:nvPr/>
        </p:nvSpPr>
        <p:spPr bwMode="auto">
          <a:xfrm>
            <a:off x="455919" y="4817277"/>
            <a:ext cx="10972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400" dirty="0"/>
              <a:t>Партія не приймається, </a:t>
            </a:r>
            <a:r>
              <a:rPr lang="uk-UA" altLang="en-US" sz="2400" dirty="0" smtClean="0"/>
              <a:t>якщо </a:t>
            </a:r>
            <a:r>
              <a:rPr lang="uk-UA" altLang="en-US" sz="2400" dirty="0"/>
              <a:t>у вибірці знайдені невідповідні </a:t>
            </a:r>
            <a:r>
              <a:rPr lang="uk-UA" altLang="en-US" sz="2400" dirty="0" smtClean="0"/>
              <a:t>одиниці. </a:t>
            </a:r>
          </a:p>
        </p:txBody>
      </p:sp>
    </p:spTree>
    <p:extLst>
      <p:ext uri="{BB962C8B-B14F-4D97-AF65-F5344CB8AC3E}">
        <p14:creationId xmlns:p14="http://schemas.microsoft.com/office/powerpoint/2010/main" val="12268772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81000" y="1447800"/>
            <a:ext cx="11506200" cy="364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lnSpc>
                <a:spcPct val="107000"/>
              </a:lnSpc>
            </a:pPr>
            <a:r>
              <a:rPr lang="uk-UA" altLang="en-US" sz="3600" dirty="0" smtClean="0">
                <a:cs typeface="Times New Roman" panose="02020603050405020304" pitchFamily="18" charset="0"/>
              </a:rPr>
              <a:t>Також зазначається суха вага нетто, якщо </a:t>
            </a:r>
            <a:r>
              <a:rPr lang="uk-UA" altLang="en-US" sz="3600" dirty="0">
                <a:solidFill>
                  <a:srgbClr val="FF0000"/>
                </a:solidFill>
                <a:cs typeface="Times New Roman" panose="02020603050405020304" pitchFamily="18" charset="0"/>
              </a:rPr>
              <a:t>твердий продукт </a:t>
            </a:r>
            <a:r>
              <a:rPr lang="uk-UA" altLang="en-US" sz="3600" dirty="0" smtClean="0">
                <a:cs typeface="Times New Roman" panose="02020603050405020304" pitchFamily="18" charset="0"/>
              </a:rPr>
              <a:t>харчування знаходиться в </a:t>
            </a:r>
            <a:r>
              <a:rPr lang="uk-UA" altLang="en-US" sz="3600" dirty="0">
                <a:solidFill>
                  <a:srgbClr val="FF0000"/>
                </a:solidFill>
                <a:cs typeface="Times New Roman" panose="02020603050405020304" pitchFamily="18" charset="0"/>
              </a:rPr>
              <a:t>рідкому середовищі</a:t>
            </a:r>
            <a:r>
              <a:rPr lang="uk-UA" altLang="en-US" sz="3600" dirty="0" smtClean="0">
                <a:cs typeface="Times New Roman" panose="02020603050405020304" pitchFamily="18" charset="0"/>
              </a:rPr>
              <a:t>. </a:t>
            </a:r>
          </a:p>
          <a:p>
            <a:pPr algn="just">
              <a:lnSpc>
                <a:spcPct val="107000"/>
              </a:lnSpc>
            </a:pPr>
            <a:endParaRPr lang="uk-UA" altLang="en-US" sz="3600" dirty="0" smtClean="0">
              <a:cs typeface="Times New Roman" panose="02020603050405020304" pitchFamily="18" charset="0"/>
            </a:endParaRPr>
          </a:p>
          <a:p>
            <a:pPr algn="just">
              <a:lnSpc>
                <a:spcPct val="107000"/>
              </a:lnSpc>
            </a:pPr>
            <a:r>
              <a:rPr lang="uk-UA" altLang="en-US" sz="3600" dirty="0" smtClean="0">
                <a:cs typeface="Times New Roman" panose="02020603050405020304" pitchFamily="18" charset="0"/>
              </a:rPr>
              <a:t>Якщо продукт </a:t>
            </a:r>
            <a:r>
              <a:rPr lang="uk-UA" altLang="en-US" sz="3600" dirty="0">
                <a:solidFill>
                  <a:srgbClr val="FF0000"/>
                </a:solidFill>
                <a:cs typeface="Times New Roman" panose="02020603050405020304" pitchFamily="18" charset="0"/>
              </a:rPr>
              <a:t>глазурований</a:t>
            </a:r>
            <a:r>
              <a:rPr lang="uk-UA" altLang="en-US" sz="3600" dirty="0" smtClean="0">
                <a:cs typeface="Times New Roman" panose="02020603050405020304" pitchFamily="18" charset="0"/>
              </a:rPr>
              <a:t>, вказується вага нетто продукту без глазурі.</a:t>
            </a:r>
            <a:endParaRPr lang="en-US" altLang="en-US" sz="3600" dirty="0">
              <a:cs typeface="Times New Roman" panose="02020603050405020304" pitchFamily="18" charset="0"/>
            </a:endParaRPr>
          </a:p>
        </p:txBody>
      </p:sp>
      <p:sp>
        <p:nvSpPr>
          <p:cNvPr id="3" name="Rectangle 2"/>
          <p:cNvSpPr>
            <a:spLocks noChangeArrowheads="1"/>
          </p:cNvSpPr>
          <p:nvPr/>
        </p:nvSpPr>
        <p:spPr bwMode="auto">
          <a:xfrm>
            <a:off x="3516086" y="290286"/>
            <a:ext cx="6301014" cy="4921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a:t>
            </a:r>
            <a:r>
              <a:rPr lang="uk-UA" altLang="en-US" sz="2600" dirty="0" smtClean="0"/>
              <a:t>вага нетто </a:t>
            </a:r>
            <a:r>
              <a:rPr lang="en-US" altLang="en-US" sz="2600" dirty="0" smtClean="0"/>
              <a:t>[21</a:t>
            </a:r>
            <a:r>
              <a:rPr lang="en-US" altLang="en-US" sz="2600" dirty="0"/>
              <a:t>]</a:t>
            </a:r>
          </a:p>
        </p:txBody>
      </p:sp>
    </p:spTree>
    <p:extLst>
      <p:ext uri="{BB962C8B-B14F-4D97-AF65-F5344CB8AC3E}">
        <p14:creationId xmlns:p14="http://schemas.microsoft.com/office/powerpoint/2010/main" val="28814299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81000" y="1143000"/>
            <a:ext cx="114046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uk-UA" altLang="en-US" sz="2800" dirty="0" smtClean="0"/>
              <a:t>На</a:t>
            </a:r>
            <a:r>
              <a:rPr lang="en-US" altLang="en-US" sz="2800" dirty="0" smtClean="0"/>
              <a:t> </a:t>
            </a:r>
            <a:r>
              <a:rPr lang="uk-UA" altLang="en-US" sz="2800" dirty="0" smtClean="0"/>
              <a:t>етикетці упаковки повинна вказуватися номінальна суха вага (яка також може включати в себе гранульовану вагу) або номінальна суха злита вага, які повинні зазначатися як «суха </a:t>
            </a:r>
            <a:r>
              <a:rPr lang="uk-UA" altLang="en-US" sz="2800" dirty="0"/>
              <a:t>вага» </a:t>
            </a:r>
            <a:r>
              <a:rPr lang="uk-UA" altLang="en-US" sz="2800" dirty="0" smtClean="0"/>
              <a:t>або «суха злита </a:t>
            </a:r>
            <a:r>
              <a:rPr lang="uk-UA" altLang="en-US" sz="2800" dirty="0"/>
              <a:t>вага» </a:t>
            </a:r>
            <a:r>
              <a:rPr lang="uk-UA" altLang="en-US" sz="2800" dirty="0" smtClean="0"/>
              <a:t>відповідно. </a:t>
            </a:r>
          </a:p>
          <a:p>
            <a:pPr algn="just">
              <a:spcBef>
                <a:spcPts val="1200"/>
              </a:spcBef>
            </a:pPr>
            <a:r>
              <a:rPr lang="uk-UA" altLang="en-US" sz="2800" dirty="0" smtClean="0"/>
              <a:t>Одиницями вимірювання вказуються грами (г) або кілограми (кг), які повинні бути розміщені на однаковій відстані, мати однаковий шрифт і розмір, що і номінальна вага, вказана на упаковці. </a:t>
            </a:r>
            <a:endParaRPr lang="en-US" altLang="en-US" sz="2800" dirty="0"/>
          </a:p>
          <a:p>
            <a:pPr algn="just"/>
            <a:r>
              <a:rPr lang="en-US" altLang="en-US" sz="1000" dirty="0" smtClean="0"/>
              <a:t> </a:t>
            </a:r>
            <a:endParaRPr lang="en-US" altLang="en-US" sz="1000" dirty="0"/>
          </a:p>
        </p:txBody>
      </p:sp>
      <p:sp>
        <p:nvSpPr>
          <p:cNvPr id="3" name="Rectangle 2"/>
          <p:cNvSpPr>
            <a:spLocks noChangeArrowheads="1"/>
          </p:cNvSpPr>
          <p:nvPr/>
        </p:nvSpPr>
        <p:spPr bwMode="auto">
          <a:xfrm>
            <a:off x="3392714" y="235404"/>
            <a:ext cx="6358928" cy="4921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a:t>
            </a:r>
            <a:r>
              <a:rPr lang="uk-UA" altLang="en-US" sz="2600" dirty="0" smtClean="0"/>
              <a:t> вага нетто </a:t>
            </a:r>
            <a:r>
              <a:rPr lang="en-US" altLang="en-US" sz="2600" dirty="0" smtClean="0"/>
              <a:t>[10</a:t>
            </a:r>
            <a:r>
              <a:rPr lang="en-US" altLang="en-US" sz="2600" dirty="0"/>
              <a:t>]</a:t>
            </a:r>
          </a:p>
        </p:txBody>
      </p:sp>
    </p:spTree>
    <p:extLst>
      <p:ext uri="{BB962C8B-B14F-4D97-AF65-F5344CB8AC3E}">
        <p14:creationId xmlns:p14="http://schemas.microsoft.com/office/powerpoint/2010/main" val="28430892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8" y="1198335"/>
            <a:ext cx="11103429" cy="4401205"/>
          </a:xfrm>
          <a:prstGeom prst="rect">
            <a:avLst/>
          </a:prstGeom>
        </p:spPr>
        <p:txBody>
          <a:bodyPr wrap="square">
            <a:spAutoFit/>
          </a:bodyPr>
          <a:lstStyle/>
          <a:p>
            <a:pPr algn="just">
              <a:defRPr/>
            </a:pPr>
            <a:r>
              <a:rPr lang="uk-UA" sz="2800" dirty="0" smtClean="0"/>
              <a:t>Вимоги щодо сухої кількості застосовуються до продуктів харчування, упакованих в таких рідких середовищах, окремо чи в поєднанні, які вважаються пакувальним матеріалом і </a:t>
            </a:r>
            <a:r>
              <a:rPr lang="uk-UA" sz="2800" dirty="0">
                <a:solidFill>
                  <a:srgbClr val="7030A0"/>
                </a:solidFill>
              </a:rPr>
              <a:t>не </a:t>
            </a:r>
            <a:r>
              <a:rPr lang="uk-UA" sz="2800" dirty="0" smtClean="0">
                <a:solidFill>
                  <a:srgbClr val="7030A0"/>
                </a:solidFill>
              </a:rPr>
              <a:t>становлять номінальну кількість </a:t>
            </a:r>
            <a:r>
              <a:rPr lang="uk-UA" sz="2800" dirty="0">
                <a:solidFill>
                  <a:srgbClr val="7030A0"/>
                </a:solidFill>
              </a:rPr>
              <a:t>продукту:</a:t>
            </a:r>
          </a:p>
          <a:p>
            <a:pPr marL="514350" indent="-514350">
              <a:buFontTx/>
              <a:buAutoNum type="alphaLcParenR"/>
              <a:defRPr/>
            </a:pPr>
            <a:r>
              <a:rPr lang="uk-UA" sz="2800" dirty="0" smtClean="0"/>
              <a:t>вода</a:t>
            </a:r>
            <a:r>
              <a:rPr lang="en-US" sz="2800" dirty="0" smtClean="0"/>
              <a:t>; </a:t>
            </a:r>
            <a:endParaRPr lang="en-US" sz="2800" dirty="0"/>
          </a:p>
          <a:p>
            <a:pPr>
              <a:defRPr/>
            </a:pPr>
            <a:r>
              <a:rPr lang="uk-UA" sz="2800" dirty="0"/>
              <a:t>б</a:t>
            </a:r>
            <a:r>
              <a:rPr lang="en-US" sz="2800" dirty="0" smtClean="0"/>
              <a:t>) </a:t>
            </a:r>
            <a:r>
              <a:rPr lang="uk-UA" sz="2800" dirty="0" smtClean="0"/>
              <a:t>водні розчини солі </a:t>
            </a:r>
            <a:r>
              <a:rPr lang="en-US" sz="2800" dirty="0" smtClean="0"/>
              <a:t>(</a:t>
            </a:r>
            <a:r>
              <a:rPr lang="uk-UA" sz="2800" dirty="0" smtClean="0"/>
              <a:t>розсіл</a:t>
            </a:r>
            <a:r>
              <a:rPr lang="en-US" sz="2800" dirty="0" smtClean="0"/>
              <a:t>); </a:t>
            </a:r>
            <a:endParaRPr lang="en-US" sz="2800" dirty="0"/>
          </a:p>
          <a:p>
            <a:pPr>
              <a:defRPr/>
            </a:pPr>
            <a:r>
              <a:rPr lang="uk-UA" sz="2800" dirty="0"/>
              <a:t>в</a:t>
            </a:r>
            <a:r>
              <a:rPr lang="en-US" sz="2800" dirty="0" smtClean="0"/>
              <a:t>) </a:t>
            </a:r>
            <a:r>
              <a:rPr lang="uk-UA" sz="2800" dirty="0" smtClean="0"/>
              <a:t>водні розчини цукру або інші </a:t>
            </a:r>
            <a:r>
              <a:rPr lang="uk-UA" sz="2800" dirty="0" err="1" smtClean="0"/>
              <a:t>підсолоджуючі</a:t>
            </a:r>
            <a:r>
              <a:rPr lang="uk-UA" sz="2800" dirty="0" smtClean="0"/>
              <a:t> речовини</a:t>
            </a:r>
            <a:r>
              <a:rPr lang="en-US" sz="2800" dirty="0" smtClean="0"/>
              <a:t>; </a:t>
            </a:r>
            <a:endParaRPr lang="en-US" sz="2800" dirty="0"/>
          </a:p>
          <a:p>
            <a:pPr>
              <a:defRPr/>
            </a:pPr>
            <a:r>
              <a:rPr lang="uk-UA" sz="2800" dirty="0"/>
              <a:t>г</a:t>
            </a:r>
            <a:r>
              <a:rPr lang="en-US" sz="2800" dirty="0" smtClean="0"/>
              <a:t>) </a:t>
            </a:r>
            <a:r>
              <a:rPr lang="ru-RU" sz="2800" dirty="0" err="1" smtClean="0"/>
              <a:t>фруктові</a:t>
            </a:r>
            <a:r>
              <a:rPr lang="ru-RU" sz="2800" dirty="0" smtClean="0"/>
              <a:t> </a:t>
            </a:r>
            <a:r>
              <a:rPr lang="ru-RU" sz="2800" dirty="0" err="1"/>
              <a:t>або</a:t>
            </a:r>
            <a:r>
              <a:rPr lang="ru-RU" sz="2800" dirty="0"/>
              <a:t> </a:t>
            </a:r>
            <a:r>
              <a:rPr lang="ru-RU" sz="2800" dirty="0" err="1"/>
              <a:t>овочеві</a:t>
            </a:r>
            <a:r>
              <a:rPr lang="ru-RU" sz="2800" dirty="0"/>
              <a:t> соки </a:t>
            </a:r>
            <a:r>
              <a:rPr lang="ru-RU" sz="2800" dirty="0" err="1"/>
              <a:t>лише</a:t>
            </a:r>
            <a:r>
              <a:rPr lang="ru-RU" sz="2800" dirty="0"/>
              <a:t> в </a:t>
            </a:r>
            <a:r>
              <a:rPr lang="ru-RU" sz="2800" dirty="0" err="1"/>
              <a:t>консервованих</a:t>
            </a:r>
            <a:r>
              <a:rPr lang="ru-RU" sz="2800" dirty="0"/>
              <a:t> фруктах </a:t>
            </a:r>
            <a:r>
              <a:rPr lang="ru-RU" sz="2800" dirty="0" err="1"/>
              <a:t>або</a:t>
            </a:r>
            <a:r>
              <a:rPr lang="ru-RU" sz="2800" dirty="0"/>
              <a:t> </a:t>
            </a:r>
            <a:r>
              <a:rPr lang="ru-RU" sz="2800" dirty="0" err="1"/>
              <a:t>овочах</a:t>
            </a:r>
            <a:r>
              <a:rPr lang="ru-RU" sz="2800" dirty="0"/>
              <a:t>;</a:t>
            </a:r>
            <a:endParaRPr lang="en-US" sz="2800" dirty="0"/>
          </a:p>
          <a:p>
            <a:pPr>
              <a:defRPr/>
            </a:pPr>
            <a:r>
              <a:rPr lang="ru-RU" sz="2800" dirty="0"/>
              <a:t>ґ</a:t>
            </a:r>
            <a:r>
              <a:rPr lang="en-US" sz="2800" dirty="0"/>
              <a:t>) </a:t>
            </a:r>
            <a:r>
              <a:rPr lang="uk-UA" sz="2800" dirty="0" smtClean="0"/>
              <a:t>оцет</a:t>
            </a:r>
            <a:r>
              <a:rPr lang="en-US" sz="2800" dirty="0" smtClean="0"/>
              <a:t>. </a:t>
            </a:r>
            <a:endParaRPr lang="en-US" sz="2800" dirty="0"/>
          </a:p>
        </p:txBody>
      </p:sp>
      <p:sp>
        <p:nvSpPr>
          <p:cNvPr id="3" name="Rectangle 2"/>
          <p:cNvSpPr>
            <a:spLocks noChangeArrowheads="1"/>
          </p:cNvSpPr>
          <p:nvPr/>
        </p:nvSpPr>
        <p:spPr bwMode="auto">
          <a:xfrm>
            <a:off x="1219199" y="98425"/>
            <a:ext cx="8352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smtClean="0"/>
              <a:t>Суха кількість  продукту, запакованого в рідкому середовищі </a:t>
            </a:r>
            <a:r>
              <a:rPr lang="en-US" altLang="en-US" sz="2400" dirty="0" smtClean="0"/>
              <a:t>[12</a:t>
            </a:r>
            <a:r>
              <a:rPr lang="en-US" altLang="en-US" sz="2400" dirty="0"/>
              <a:t>]</a:t>
            </a:r>
          </a:p>
        </p:txBody>
      </p:sp>
    </p:spTree>
    <p:extLst>
      <p:ext uri="{BB962C8B-B14F-4D97-AF65-F5344CB8AC3E}">
        <p14:creationId xmlns:p14="http://schemas.microsoft.com/office/powerpoint/2010/main" val="12311321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312" y="869803"/>
            <a:ext cx="4898572" cy="479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869803"/>
            <a:ext cx="5359543" cy="479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1378856" y="119250"/>
            <a:ext cx="8186057"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600" dirty="0" smtClean="0"/>
              <a:t>Заявлена вага нетто та суха вага</a:t>
            </a:r>
            <a:endParaRPr lang="en-US" altLang="en-US" sz="2600" dirty="0"/>
          </a:p>
        </p:txBody>
      </p:sp>
    </p:spTree>
    <p:extLst>
      <p:ext uri="{BB962C8B-B14F-4D97-AF65-F5344CB8AC3E}">
        <p14:creationId xmlns:p14="http://schemas.microsoft.com/office/powerpoint/2010/main" val="27938928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5484" y="867811"/>
            <a:ext cx="6705146" cy="475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004207" y="105044"/>
            <a:ext cx="9806668"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600" dirty="0" smtClean="0"/>
              <a:t>Заявлена вага брутто та суха </a:t>
            </a:r>
            <a:r>
              <a:rPr lang="uk-UA" altLang="en-US" sz="2600" dirty="0"/>
              <a:t>вага</a:t>
            </a:r>
            <a:r>
              <a:rPr lang="en-US" altLang="en-US" sz="2600" dirty="0" smtClean="0">
                <a:solidFill>
                  <a:srgbClr val="FF0000"/>
                </a:solidFill>
              </a:rPr>
              <a:t> </a:t>
            </a:r>
            <a:endParaRPr lang="en-US" altLang="en-US" sz="2600" dirty="0">
              <a:solidFill>
                <a:srgbClr val="FF0000"/>
              </a:solidFill>
            </a:endParaRPr>
          </a:p>
        </p:txBody>
      </p:sp>
      <p:sp>
        <p:nvSpPr>
          <p:cNvPr id="4" name="Flowchart: Alternate Process 3"/>
          <p:cNvSpPr/>
          <p:nvPr/>
        </p:nvSpPr>
        <p:spPr>
          <a:xfrm>
            <a:off x="6408057" y="1683657"/>
            <a:ext cx="1866900" cy="653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54370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920B0-48E2-4E23-91D3-722B55D6BCAC}"/>
              </a:ext>
            </a:extLst>
          </p:cNvPr>
          <p:cNvSpPr>
            <a:spLocks noGrp="1"/>
          </p:cNvSpPr>
          <p:nvPr>
            <p:ph type="title"/>
          </p:nvPr>
        </p:nvSpPr>
        <p:spPr>
          <a:xfrm>
            <a:off x="838200" y="365126"/>
            <a:ext cx="10515600" cy="414804"/>
          </a:xfrm>
        </p:spPr>
        <p:txBody>
          <a:bodyPr>
            <a:normAutofit/>
          </a:bodyPr>
          <a:lstStyle/>
          <a:p>
            <a:pPr algn="ctr"/>
            <a:r>
              <a:rPr lang="uk-UA" altLang="en-US" sz="2000" b="1" dirty="0">
                <a:latin typeface="Arial" panose="020B0604020202020204" pitchFamily="34" charset="0"/>
                <a:cs typeface="Arial" panose="020B0604020202020204" pitchFamily="34" charset="0"/>
              </a:rPr>
              <a:t>Довідкові документи</a:t>
            </a:r>
            <a:endParaRPr lang="uk-UA" sz="2000" dirty="0"/>
          </a:p>
        </p:txBody>
      </p:sp>
      <p:sp>
        <p:nvSpPr>
          <p:cNvPr id="3" name="Content Placeholder 2">
            <a:extLst>
              <a:ext uri="{FF2B5EF4-FFF2-40B4-BE49-F238E27FC236}">
                <a16:creationId xmlns:a16="http://schemas.microsoft.com/office/drawing/2014/main" xmlns="" id="{AE03630D-08AA-496F-896F-9AC295D86067}"/>
              </a:ext>
            </a:extLst>
          </p:cNvPr>
          <p:cNvSpPr>
            <a:spLocks noGrp="1"/>
          </p:cNvSpPr>
          <p:nvPr>
            <p:ph idx="1"/>
          </p:nvPr>
        </p:nvSpPr>
        <p:spPr>
          <a:xfrm>
            <a:off x="838200" y="1035424"/>
            <a:ext cx="10515600" cy="4917489"/>
          </a:xfrm>
        </p:spPr>
        <p:txBody>
          <a:bodyPr>
            <a:normAutofit/>
          </a:bodyPr>
          <a:lstStyle/>
          <a:p>
            <a:pPr algn="just">
              <a:buFont typeface="Wingdings 2" panose="05020102010507070707" pitchFamily="18" charset="2"/>
              <a:buNone/>
              <a:defRPr/>
            </a:pPr>
            <a:r>
              <a:rPr lang="en-AU" altLang="en-US" sz="2400" dirty="0">
                <a:cs typeface="Arial" panose="020B0604020202020204" pitchFamily="34" charset="0"/>
              </a:rPr>
              <a:t>[16</a:t>
            </a:r>
            <a:r>
              <a:rPr lang="en-AU" altLang="en-US" sz="2400" dirty="0" smtClean="0">
                <a:cs typeface="Arial" panose="020B0604020202020204" pitchFamily="34" charset="0"/>
              </a:rPr>
              <a:t>]</a:t>
            </a:r>
            <a:r>
              <a:rPr lang="uk-UA" altLang="en-US" sz="2400" dirty="0" smtClean="0">
                <a:cs typeface="Arial" panose="020B0604020202020204" pitchFamily="34" charset="0"/>
              </a:rPr>
              <a:t> Вибірковий контроль та процедури випробування розфасованого товару</a:t>
            </a:r>
            <a:r>
              <a:rPr lang="en-AU" altLang="en-US" sz="2400" dirty="0" smtClean="0">
                <a:cs typeface="Arial" panose="020B0604020202020204" pitchFamily="34" charset="0"/>
              </a:rPr>
              <a:t>:  </a:t>
            </a:r>
            <a:r>
              <a:rPr lang="en-AU" altLang="en-US" sz="2400" dirty="0">
                <a:cs typeface="Arial" panose="020B0604020202020204" pitchFamily="34" charset="0"/>
              </a:rPr>
              <a:t>NMI V 20, Ed. 1/Rev. 1/02.2017;</a:t>
            </a:r>
          </a:p>
          <a:p>
            <a:pPr algn="just">
              <a:buFont typeface="Wingdings 2" panose="05020102010507070707" pitchFamily="18" charset="2"/>
              <a:buNone/>
              <a:defRPr/>
            </a:pPr>
            <a:endParaRPr lang="en-US" altLang="en-US" sz="900" dirty="0">
              <a:cs typeface="Arial" panose="020B0604020202020204" pitchFamily="34" charset="0"/>
            </a:endParaRPr>
          </a:p>
          <a:p>
            <a:pPr algn="just">
              <a:buFont typeface="Wingdings 2" panose="05020102010507070707" pitchFamily="18" charset="2"/>
              <a:buNone/>
              <a:defRPr/>
            </a:pPr>
            <a:r>
              <a:rPr lang="en-US" altLang="en-US" sz="2400" dirty="0">
                <a:cs typeface="Arial" panose="020B0604020202020204" pitchFamily="34" charset="0"/>
              </a:rPr>
              <a:t>[17</a:t>
            </a:r>
            <a:r>
              <a:rPr lang="en-US" altLang="en-US" sz="2400" dirty="0" smtClean="0">
                <a:cs typeface="Arial" panose="020B0604020202020204" pitchFamily="34" charset="0"/>
              </a:rPr>
              <a:t>]</a:t>
            </a:r>
            <a:r>
              <a:rPr lang="uk-UA" altLang="en-US" sz="2400" dirty="0" smtClean="0">
                <a:cs typeface="Arial" panose="020B0604020202020204" pitchFamily="34" charset="0"/>
              </a:rPr>
              <a:t> Перевірка тари для зберігання зважених</a:t>
            </a:r>
            <a:r>
              <a:rPr lang="en-US" altLang="en-US" sz="2400" dirty="0" smtClean="0">
                <a:cs typeface="Arial" panose="020B0604020202020204" pitchFamily="34" charset="0"/>
              </a:rPr>
              <a:t> </a:t>
            </a:r>
            <a:r>
              <a:rPr lang="uk-UA" altLang="en-US" sz="2400" dirty="0" smtClean="0">
                <a:cs typeface="Arial" panose="020B0604020202020204" pitchFamily="34" charset="0"/>
              </a:rPr>
              <a:t>масових товарів, </a:t>
            </a:r>
            <a:r>
              <a:rPr lang="uk-UA" altLang="en-US" sz="2400" dirty="0" err="1" smtClean="0">
                <a:cs typeface="Arial" panose="020B0604020202020204" pitchFamily="34" charset="0"/>
              </a:rPr>
              <a:t>Джуді</a:t>
            </a:r>
            <a:r>
              <a:rPr lang="uk-UA" altLang="en-US" sz="2400" dirty="0" smtClean="0">
                <a:cs typeface="Arial" panose="020B0604020202020204" pitchFamily="34" charset="0"/>
              </a:rPr>
              <a:t> </a:t>
            </a:r>
            <a:r>
              <a:rPr lang="uk-UA" altLang="en-US" sz="2400" dirty="0" err="1" smtClean="0">
                <a:cs typeface="Arial" panose="020B0604020202020204" pitchFamily="34" charset="0"/>
              </a:rPr>
              <a:t>Кардінд</a:t>
            </a:r>
            <a:r>
              <a:rPr lang="uk-UA" altLang="en-US" sz="2400" dirty="0" smtClean="0">
                <a:cs typeface="Arial" panose="020B0604020202020204" pitchFamily="34" charset="0"/>
              </a:rPr>
              <a:t> / </a:t>
            </a:r>
            <a:r>
              <a:rPr lang="uk-UA" altLang="en-US" sz="2400" dirty="0">
                <a:cs typeface="Arial" panose="020B0604020202020204" pitchFamily="34" charset="0"/>
              </a:rPr>
              <a:t>Шеллі Міллер, </a:t>
            </a:r>
            <a:r>
              <a:rPr lang="uk-UA" altLang="en-US" sz="2400" dirty="0" smtClean="0">
                <a:cs typeface="Arial" panose="020B0604020202020204" pitchFamily="34" charset="0"/>
              </a:rPr>
              <a:t>штат </a:t>
            </a:r>
            <a:r>
              <a:rPr lang="uk-UA" altLang="en-US" sz="2400" dirty="0" err="1" smtClean="0">
                <a:cs typeface="Arial" panose="020B0604020202020204" pitchFamily="34" charset="0"/>
              </a:rPr>
              <a:t>Вісконсин</a:t>
            </a:r>
            <a:r>
              <a:rPr lang="uk-UA" altLang="en-US" sz="2400" dirty="0" smtClean="0">
                <a:cs typeface="Arial" panose="020B0604020202020204" pitchFamily="34" charset="0"/>
              </a:rPr>
              <a:t> 2006 р., презентація щорічної конференції </a:t>
            </a:r>
            <a:r>
              <a:rPr lang="en-US" altLang="en-US" sz="2400" dirty="0" smtClean="0">
                <a:cs typeface="Arial" panose="020B0604020202020204" pitchFamily="34" charset="0"/>
              </a:rPr>
              <a:t>CWMA</a:t>
            </a:r>
            <a:r>
              <a:rPr lang="uk-UA" altLang="en-US" sz="2400" dirty="0" smtClean="0">
                <a:cs typeface="Arial" panose="020B0604020202020204" pitchFamily="34" charset="0"/>
              </a:rPr>
              <a:t>;</a:t>
            </a:r>
          </a:p>
          <a:p>
            <a:pPr algn="just">
              <a:buFont typeface="Wingdings 2" panose="05020102010507070707" pitchFamily="18" charset="2"/>
              <a:buNone/>
              <a:defRPr/>
            </a:pPr>
            <a:endParaRPr lang="en-US" altLang="en-US" sz="900" dirty="0">
              <a:cs typeface="Arial" panose="020B0604020202020204" pitchFamily="34" charset="0"/>
            </a:endParaRPr>
          </a:p>
          <a:p>
            <a:pPr marL="0" indent="0" algn="just">
              <a:buNone/>
              <a:defRPr/>
            </a:pPr>
            <a:r>
              <a:rPr lang="en-US" altLang="en-US" sz="2400" dirty="0"/>
              <a:t>[18</a:t>
            </a:r>
            <a:r>
              <a:rPr lang="en-US" altLang="en-US" sz="2400" dirty="0" smtClean="0"/>
              <a:t>]</a:t>
            </a:r>
            <a:r>
              <a:rPr lang="uk-UA" altLang="en-US" sz="2400" dirty="0" smtClean="0"/>
              <a:t> </a:t>
            </a:r>
            <a:r>
              <a:rPr lang="en-US" altLang="en-US" sz="2400" dirty="0" smtClean="0"/>
              <a:t>EN </a:t>
            </a:r>
            <a:r>
              <a:rPr lang="en-US" altLang="en-US" sz="2400" dirty="0"/>
              <a:t>45501:2015: </a:t>
            </a:r>
            <a:r>
              <a:rPr lang="uk-UA" altLang="en-US" sz="2400" dirty="0" smtClean="0"/>
              <a:t>Метрологічні аспекти неавтоматичних зважувальних приладів</a:t>
            </a:r>
            <a:r>
              <a:rPr lang="en-US" altLang="en-US" sz="2400" dirty="0" smtClean="0"/>
              <a:t>; </a:t>
            </a:r>
            <a:endParaRPr lang="en-US" altLang="en-US" sz="2400" dirty="0"/>
          </a:p>
          <a:p>
            <a:pPr algn="just">
              <a:defRPr/>
            </a:pPr>
            <a:endParaRPr lang="en-US" altLang="en-US" sz="800" dirty="0"/>
          </a:p>
          <a:p>
            <a:pPr marL="0" indent="0" algn="just">
              <a:buNone/>
              <a:defRPr/>
            </a:pPr>
            <a:r>
              <a:rPr lang="en-US" altLang="en-US" sz="2400" dirty="0"/>
              <a:t>[19</a:t>
            </a:r>
            <a:r>
              <a:rPr lang="en-US" altLang="en-US" sz="2400" dirty="0" smtClean="0"/>
              <a:t>]</a:t>
            </a:r>
            <a:r>
              <a:rPr lang="uk-UA" altLang="en-US" sz="2400" dirty="0" smtClean="0"/>
              <a:t> </a:t>
            </a:r>
            <a:r>
              <a:rPr lang="en-US" altLang="en-US" sz="2400" dirty="0" smtClean="0"/>
              <a:t>EURAMET </a:t>
            </a:r>
            <a:r>
              <a:rPr lang="uk-UA" altLang="en-US" sz="2400" dirty="0" smtClean="0"/>
              <a:t>Настанова №</a:t>
            </a:r>
            <a:r>
              <a:rPr lang="en-US" altLang="en-US" sz="2400" dirty="0" smtClean="0"/>
              <a:t>18</a:t>
            </a:r>
            <a:r>
              <a:rPr lang="en-US" altLang="en-US" sz="2400" dirty="0"/>
              <a:t>, </a:t>
            </a:r>
            <a:r>
              <a:rPr lang="uk-UA" altLang="en-US" sz="2400" dirty="0" smtClean="0"/>
              <a:t>Настанова </a:t>
            </a:r>
            <a:r>
              <a:rPr lang="uk-UA" altLang="en-US" sz="2400" dirty="0"/>
              <a:t>щодо калібрування неавтоматичних зважувальних </a:t>
            </a:r>
            <a:r>
              <a:rPr lang="uk-UA" altLang="en-US" sz="2400" dirty="0" smtClean="0"/>
              <a:t>приладів.</a:t>
            </a:r>
            <a:endParaRPr lang="en-US" altLang="en-US" sz="2400" dirty="0"/>
          </a:p>
        </p:txBody>
      </p:sp>
    </p:spTree>
    <p:extLst>
      <p:ext uri="{BB962C8B-B14F-4D97-AF65-F5344CB8AC3E}">
        <p14:creationId xmlns:p14="http://schemas.microsoft.com/office/powerpoint/2010/main" val="4000862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8800" y="910631"/>
            <a:ext cx="6233886" cy="467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6215743" y="5218160"/>
            <a:ext cx="1527302" cy="36788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lowchart: Alternate Process 3"/>
          <p:cNvSpPr/>
          <p:nvPr/>
        </p:nvSpPr>
        <p:spPr>
          <a:xfrm>
            <a:off x="3098799" y="1122823"/>
            <a:ext cx="1870166" cy="29180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Alternate Process 4"/>
          <p:cNvSpPr/>
          <p:nvPr/>
        </p:nvSpPr>
        <p:spPr>
          <a:xfrm>
            <a:off x="6293666" y="1122823"/>
            <a:ext cx="1714319" cy="155127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2"/>
          <p:cNvSpPr>
            <a:spLocks noChangeArrowheads="1"/>
          </p:cNvSpPr>
          <p:nvPr/>
        </p:nvSpPr>
        <p:spPr bwMode="auto">
          <a:xfrm>
            <a:off x="1110342" y="-45848"/>
            <a:ext cx="9876971" cy="89255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600" dirty="0" smtClean="0"/>
              <a:t>Заявлена </a:t>
            </a:r>
            <a:r>
              <a:rPr lang="uk-UA" altLang="en-US" sz="2600" dirty="0"/>
              <a:t>вага </a:t>
            </a:r>
            <a:r>
              <a:rPr lang="uk-UA" altLang="en-US" sz="2600" dirty="0" smtClean="0"/>
              <a:t>нетто та суха </a:t>
            </a:r>
            <a:r>
              <a:rPr lang="uk-UA" altLang="en-US" sz="2600" dirty="0"/>
              <a:t>вага </a:t>
            </a:r>
            <a:r>
              <a:rPr lang="en-US" altLang="en-US" sz="2600" dirty="0">
                <a:solidFill>
                  <a:srgbClr val="FF0000"/>
                </a:solidFill>
              </a:rPr>
              <a:t>?</a:t>
            </a:r>
          </a:p>
          <a:p>
            <a:pPr algn="ctr"/>
            <a:r>
              <a:rPr lang="en-US" altLang="en-US" sz="2600" dirty="0" smtClean="0"/>
              <a:t> </a:t>
            </a:r>
            <a:endParaRPr lang="en-US" altLang="en-US" sz="2600" dirty="0"/>
          </a:p>
        </p:txBody>
      </p:sp>
    </p:spTree>
    <p:extLst>
      <p:ext uri="{BB962C8B-B14F-4D97-AF65-F5344CB8AC3E}">
        <p14:creationId xmlns:p14="http://schemas.microsoft.com/office/powerpoint/2010/main" val="8855186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7813" y="488977"/>
            <a:ext cx="6600823" cy="5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99" y="488977"/>
            <a:ext cx="4545014" cy="507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3543755" y="3233057"/>
            <a:ext cx="958850" cy="1295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Alternate Process 4"/>
          <p:cNvSpPr/>
          <p:nvPr/>
        </p:nvSpPr>
        <p:spPr>
          <a:xfrm>
            <a:off x="10815636" y="1099457"/>
            <a:ext cx="1143000" cy="2133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Alternate Process 5"/>
          <p:cNvSpPr/>
          <p:nvPr/>
        </p:nvSpPr>
        <p:spPr>
          <a:xfrm>
            <a:off x="10815636" y="3919395"/>
            <a:ext cx="1143000" cy="17192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2"/>
          <p:cNvSpPr>
            <a:spLocks noChangeArrowheads="1"/>
          </p:cNvSpPr>
          <p:nvPr/>
        </p:nvSpPr>
        <p:spPr bwMode="auto">
          <a:xfrm>
            <a:off x="1143000" y="-79420"/>
            <a:ext cx="9925050"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600" dirty="0"/>
              <a:t>Заявлена вага нетто та суха вага</a:t>
            </a:r>
            <a:r>
              <a:rPr lang="en-US" altLang="en-US" sz="2600" dirty="0" smtClean="0"/>
              <a:t> </a:t>
            </a:r>
            <a:r>
              <a:rPr lang="en-US" altLang="en-US" sz="2600" dirty="0" smtClean="0">
                <a:solidFill>
                  <a:srgbClr val="FF0000"/>
                </a:solidFill>
              </a:rPr>
              <a:t>?</a:t>
            </a:r>
            <a:endParaRPr lang="en-US" altLang="en-US" sz="2600" dirty="0">
              <a:solidFill>
                <a:srgbClr val="FF0000"/>
              </a:solidFill>
            </a:endParaRPr>
          </a:p>
        </p:txBody>
      </p:sp>
    </p:spTree>
    <p:extLst>
      <p:ext uri="{BB962C8B-B14F-4D97-AF65-F5344CB8AC3E}">
        <p14:creationId xmlns:p14="http://schemas.microsoft.com/office/powerpoint/2010/main" val="14922139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531" y="653370"/>
            <a:ext cx="4049486" cy="49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931" y="653370"/>
            <a:ext cx="4049486" cy="49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3291353" y="635"/>
            <a:ext cx="6131807"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600" dirty="0"/>
              <a:t>Заявлена вага нетто та суха вага</a:t>
            </a:r>
            <a:r>
              <a:rPr lang="en-US" altLang="en-US" sz="2600" dirty="0" smtClean="0">
                <a:solidFill>
                  <a:srgbClr val="FF0000"/>
                </a:solidFill>
              </a:rPr>
              <a:t>?</a:t>
            </a:r>
            <a:r>
              <a:rPr lang="en-US" altLang="en-US" sz="2600" dirty="0" smtClean="0"/>
              <a:t> </a:t>
            </a:r>
            <a:endParaRPr lang="en-US" altLang="en-US" sz="2600" dirty="0"/>
          </a:p>
        </p:txBody>
      </p:sp>
      <p:sp>
        <p:nvSpPr>
          <p:cNvPr id="5" name="Flowchart: Alternate Process 4"/>
          <p:cNvSpPr/>
          <p:nvPr/>
        </p:nvSpPr>
        <p:spPr>
          <a:xfrm>
            <a:off x="9566074" y="2547484"/>
            <a:ext cx="862441" cy="249246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071791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9179" y="478971"/>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794923" y="-119334"/>
            <a:ext cx="6224781"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600" dirty="0"/>
              <a:t>Заявлена вага нетто та суха вага </a:t>
            </a:r>
            <a:r>
              <a:rPr lang="en-US" altLang="en-US" sz="2600" dirty="0" smtClean="0"/>
              <a:t>? </a:t>
            </a:r>
            <a:endParaRPr lang="en-US" altLang="en-US" sz="2600" dirty="0"/>
          </a:p>
        </p:txBody>
      </p:sp>
      <p:sp>
        <p:nvSpPr>
          <p:cNvPr id="4" name="Flowchart: Alternate Process 3"/>
          <p:cNvSpPr/>
          <p:nvPr/>
        </p:nvSpPr>
        <p:spPr>
          <a:xfrm rot="16200000">
            <a:off x="3277847" y="938553"/>
            <a:ext cx="1833563" cy="3048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Alternate Process 4"/>
          <p:cNvSpPr/>
          <p:nvPr/>
        </p:nvSpPr>
        <p:spPr>
          <a:xfrm rot="16200000">
            <a:off x="7125947" y="1281453"/>
            <a:ext cx="1833563" cy="2667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57551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4714" y="796472"/>
            <a:ext cx="2895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1314" y="796472"/>
            <a:ext cx="51482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819400" y="-159"/>
            <a:ext cx="5123069"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нетто та </a:t>
            </a:r>
            <a:r>
              <a:rPr lang="uk-UA" altLang="en-US" sz="2600" dirty="0" smtClean="0"/>
              <a:t>об</a:t>
            </a:r>
            <a:r>
              <a:rPr lang="en-US" altLang="en-US" sz="2600" dirty="0" smtClean="0"/>
              <a:t>’</a:t>
            </a:r>
            <a:r>
              <a:rPr lang="uk-UA" altLang="en-US" sz="2600" dirty="0" err="1" smtClean="0"/>
              <a:t>єм</a:t>
            </a:r>
            <a:endParaRPr lang="en-US" altLang="en-US" sz="2600" dirty="0"/>
          </a:p>
        </p:txBody>
      </p:sp>
      <p:sp>
        <p:nvSpPr>
          <p:cNvPr id="5" name="Flowchart: Alternate Process 4"/>
          <p:cNvSpPr/>
          <p:nvPr/>
        </p:nvSpPr>
        <p:spPr>
          <a:xfrm>
            <a:off x="7634514" y="1710872"/>
            <a:ext cx="1866900" cy="685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1806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130" y="789429"/>
            <a:ext cx="5487307" cy="494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9175" y="1131772"/>
            <a:ext cx="327660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7978775" y="2122372"/>
            <a:ext cx="1371600" cy="7461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2"/>
          <p:cNvSpPr>
            <a:spLocks noChangeArrowheads="1"/>
          </p:cNvSpPr>
          <p:nvPr/>
        </p:nvSpPr>
        <p:spPr bwMode="auto">
          <a:xfrm>
            <a:off x="3073400" y="119583"/>
            <a:ext cx="5123069"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нетто та об</a:t>
            </a:r>
            <a:r>
              <a:rPr lang="en-US" altLang="en-US" sz="2600" dirty="0"/>
              <a:t>’</a:t>
            </a:r>
            <a:r>
              <a:rPr lang="uk-UA" altLang="en-US" sz="2600" dirty="0" err="1"/>
              <a:t>єм</a:t>
            </a:r>
            <a:endParaRPr lang="en-US" altLang="en-US" sz="2600" dirty="0"/>
          </a:p>
        </p:txBody>
      </p:sp>
    </p:spTree>
    <p:extLst>
      <p:ext uri="{BB962C8B-B14F-4D97-AF65-F5344CB8AC3E}">
        <p14:creationId xmlns:p14="http://schemas.microsoft.com/office/powerpoint/2010/main" val="9894809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9429" y="849085"/>
            <a:ext cx="3539903" cy="471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0029" y="896711"/>
            <a:ext cx="3574143" cy="476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4802677" y="4049487"/>
            <a:ext cx="696655" cy="9066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2"/>
          <p:cNvSpPr>
            <a:spLocks noChangeArrowheads="1"/>
          </p:cNvSpPr>
          <p:nvPr/>
        </p:nvSpPr>
        <p:spPr bwMode="auto">
          <a:xfrm>
            <a:off x="3233057" y="-26013"/>
            <a:ext cx="5123069"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нетто та об</a:t>
            </a:r>
            <a:r>
              <a:rPr lang="en-US" altLang="en-US" sz="2600" dirty="0"/>
              <a:t>’</a:t>
            </a:r>
            <a:r>
              <a:rPr lang="uk-UA" altLang="en-US" sz="2600" dirty="0" err="1"/>
              <a:t>єм</a:t>
            </a:r>
            <a:endParaRPr lang="en-US" altLang="en-US" sz="2600" dirty="0"/>
          </a:p>
        </p:txBody>
      </p:sp>
      <p:sp>
        <p:nvSpPr>
          <p:cNvPr id="7" name="Flowchart: Alternate Process 6"/>
          <p:cNvSpPr/>
          <p:nvPr/>
        </p:nvSpPr>
        <p:spPr>
          <a:xfrm>
            <a:off x="9285515" y="3436015"/>
            <a:ext cx="696655" cy="15201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058473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ined we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185" y="550182"/>
            <a:ext cx="4606971" cy="532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3980997" y="555535"/>
            <a:ext cx="3840403" cy="11938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lowchart: Alternate Process 3"/>
          <p:cNvSpPr/>
          <p:nvPr/>
        </p:nvSpPr>
        <p:spPr>
          <a:xfrm>
            <a:off x="3980997" y="1894026"/>
            <a:ext cx="3840403" cy="23919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2"/>
          <p:cNvSpPr>
            <a:spLocks noChangeArrowheads="1"/>
          </p:cNvSpPr>
          <p:nvPr/>
        </p:nvSpPr>
        <p:spPr bwMode="auto">
          <a:xfrm>
            <a:off x="1934029" y="-159"/>
            <a:ext cx="6928500"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нетто та суха вага</a:t>
            </a:r>
            <a:r>
              <a:rPr lang="en-US" altLang="en-US" sz="2600" dirty="0" smtClean="0">
                <a:solidFill>
                  <a:srgbClr val="FF0000"/>
                </a:solidFill>
              </a:rPr>
              <a:t>??</a:t>
            </a:r>
            <a:r>
              <a:rPr lang="en-US" altLang="en-US" sz="2600" dirty="0" smtClean="0"/>
              <a:t> </a:t>
            </a:r>
            <a:r>
              <a:rPr lang="en-US" altLang="en-US" sz="2600" dirty="0"/>
              <a:t>[10]</a:t>
            </a:r>
          </a:p>
        </p:txBody>
      </p:sp>
    </p:spTree>
    <p:extLst>
      <p:ext uri="{BB962C8B-B14F-4D97-AF65-F5344CB8AC3E}">
        <p14:creationId xmlns:p14="http://schemas.microsoft.com/office/powerpoint/2010/main" val="12179452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1306" y="492125"/>
            <a:ext cx="5791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879" y="504825"/>
            <a:ext cx="5773738"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8025493" y="2100263"/>
            <a:ext cx="2286000" cy="98266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Alternate Process 4"/>
          <p:cNvSpPr/>
          <p:nvPr/>
        </p:nvSpPr>
        <p:spPr>
          <a:xfrm>
            <a:off x="2830286" y="2210594"/>
            <a:ext cx="2044700" cy="762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2"/>
          <p:cNvSpPr>
            <a:spLocks noChangeArrowheads="1"/>
          </p:cNvSpPr>
          <p:nvPr/>
        </p:nvSpPr>
        <p:spPr bwMode="auto">
          <a:xfrm>
            <a:off x="2830286" y="-159"/>
            <a:ext cx="6131807"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нетто та суха вага</a:t>
            </a:r>
            <a:r>
              <a:rPr lang="en-US" altLang="en-US" sz="2600" dirty="0" smtClean="0">
                <a:solidFill>
                  <a:srgbClr val="FF0000"/>
                </a:solidFill>
              </a:rPr>
              <a:t>?</a:t>
            </a:r>
            <a:r>
              <a:rPr lang="en-US" altLang="en-US" sz="2600" dirty="0" smtClean="0"/>
              <a:t> </a:t>
            </a:r>
            <a:endParaRPr lang="en-US" altLang="en-US" sz="2600" dirty="0"/>
          </a:p>
        </p:txBody>
      </p:sp>
    </p:spTree>
    <p:extLst>
      <p:ext uri="{BB962C8B-B14F-4D97-AF65-F5344CB8AC3E}">
        <p14:creationId xmlns:p14="http://schemas.microsoft.com/office/powerpoint/2010/main" val="18519831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3428" y="1393371"/>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50" y="1232897"/>
            <a:ext cx="3943350" cy="44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983139" y="386398"/>
            <a:ext cx="8120289"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нетто та об</a:t>
            </a:r>
            <a:r>
              <a:rPr lang="en-US" altLang="en-US" sz="2600" dirty="0"/>
              <a:t>’</a:t>
            </a:r>
            <a:r>
              <a:rPr lang="uk-UA" altLang="en-US" sz="2600" dirty="0" err="1"/>
              <a:t>єм</a:t>
            </a:r>
            <a:endParaRPr lang="en-US" altLang="en-US" sz="2600" dirty="0"/>
          </a:p>
        </p:txBody>
      </p:sp>
    </p:spTree>
    <p:extLst>
      <p:ext uri="{BB962C8B-B14F-4D97-AF65-F5344CB8AC3E}">
        <p14:creationId xmlns:p14="http://schemas.microsoft.com/office/powerpoint/2010/main" val="70793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920B0-48E2-4E23-91D3-722B55D6BCAC}"/>
              </a:ext>
            </a:extLst>
          </p:cNvPr>
          <p:cNvSpPr>
            <a:spLocks noGrp="1"/>
          </p:cNvSpPr>
          <p:nvPr>
            <p:ph type="title"/>
          </p:nvPr>
        </p:nvSpPr>
        <p:spPr>
          <a:xfrm>
            <a:off x="838200" y="365126"/>
            <a:ext cx="10515600" cy="414804"/>
          </a:xfrm>
        </p:spPr>
        <p:txBody>
          <a:bodyPr>
            <a:normAutofit/>
          </a:bodyPr>
          <a:lstStyle/>
          <a:p>
            <a:pPr algn="ctr"/>
            <a:r>
              <a:rPr lang="uk-UA" altLang="en-US" sz="2000" b="1" dirty="0">
                <a:latin typeface="Arial" panose="020B0604020202020204" pitchFamily="34" charset="0"/>
                <a:cs typeface="Arial" panose="020B0604020202020204" pitchFamily="34" charset="0"/>
              </a:rPr>
              <a:t>Довідкові документи</a:t>
            </a:r>
            <a:endParaRPr lang="uk-UA" sz="2000" dirty="0"/>
          </a:p>
        </p:txBody>
      </p:sp>
      <p:sp>
        <p:nvSpPr>
          <p:cNvPr id="3" name="Content Placeholder 2">
            <a:extLst>
              <a:ext uri="{FF2B5EF4-FFF2-40B4-BE49-F238E27FC236}">
                <a16:creationId xmlns:a16="http://schemas.microsoft.com/office/drawing/2014/main" xmlns="" id="{AE03630D-08AA-496F-896F-9AC295D86067}"/>
              </a:ext>
            </a:extLst>
          </p:cNvPr>
          <p:cNvSpPr>
            <a:spLocks noGrp="1"/>
          </p:cNvSpPr>
          <p:nvPr>
            <p:ph idx="1"/>
          </p:nvPr>
        </p:nvSpPr>
        <p:spPr>
          <a:xfrm>
            <a:off x="762000" y="1048871"/>
            <a:ext cx="10515600" cy="4917489"/>
          </a:xfrm>
        </p:spPr>
        <p:txBody>
          <a:bodyPr>
            <a:normAutofit/>
          </a:bodyPr>
          <a:lstStyle/>
          <a:p>
            <a:pPr marL="0" indent="0">
              <a:buNone/>
            </a:pPr>
            <a:r>
              <a:rPr lang="it-IT" altLang="en-US" sz="2400" dirty="0">
                <a:cs typeface="Arial" panose="020B0604020202020204" pitchFamily="34" charset="0"/>
              </a:rPr>
              <a:t>[20]OIML D 1 </a:t>
            </a:r>
            <a:r>
              <a:rPr lang="ru-RU" altLang="en-US" sz="2400" dirty="0" err="1" smtClean="0">
                <a:cs typeface="Arial" panose="020B0604020202020204" pitchFamily="34" charset="0"/>
              </a:rPr>
              <a:t>видання</a:t>
            </a:r>
            <a:r>
              <a:rPr lang="it-IT" altLang="en-US" sz="2400" dirty="0" smtClean="0">
                <a:cs typeface="Arial" panose="020B0604020202020204" pitchFamily="34" charset="0"/>
              </a:rPr>
              <a:t> 2012</a:t>
            </a:r>
            <a:r>
              <a:rPr lang="ru-RU" altLang="en-US" sz="2400" dirty="0" smtClean="0">
                <a:cs typeface="Arial" panose="020B0604020202020204" pitchFamily="34" charset="0"/>
              </a:rPr>
              <a:t> р.</a:t>
            </a:r>
            <a:r>
              <a:rPr lang="it-IT" altLang="en-US" sz="2400" dirty="0" smtClean="0">
                <a:cs typeface="Arial" panose="020B0604020202020204" pitchFamily="34" charset="0"/>
              </a:rPr>
              <a:t> </a:t>
            </a:r>
            <a:r>
              <a:rPr lang="it-IT" altLang="en-US" sz="2400" dirty="0">
                <a:cs typeface="Arial" panose="020B0604020202020204" pitchFamily="34" charset="0"/>
              </a:rPr>
              <a:t>(E) </a:t>
            </a:r>
            <a:r>
              <a:rPr lang="uk-UA" altLang="en-US" sz="2400" dirty="0" smtClean="0">
                <a:cs typeface="Arial" panose="020B0604020202020204" pitchFamily="34" charset="0"/>
              </a:rPr>
              <a:t>Розгляд Закону про метрологію</a:t>
            </a:r>
            <a:r>
              <a:rPr lang="en-US" altLang="en-US" sz="2400" dirty="0" smtClean="0">
                <a:cs typeface="Arial" panose="020B0604020202020204" pitchFamily="34" charset="0"/>
              </a:rPr>
              <a:t>;</a:t>
            </a:r>
            <a:endParaRPr lang="en-US" altLang="en-US" sz="2400" dirty="0">
              <a:cs typeface="Arial" panose="020B0604020202020204" pitchFamily="34" charset="0"/>
            </a:endParaRPr>
          </a:p>
          <a:p>
            <a:endParaRPr lang="en-US" altLang="en-US" sz="900" dirty="0">
              <a:cs typeface="Arial" panose="020B0604020202020204" pitchFamily="34" charset="0"/>
            </a:endParaRPr>
          </a:p>
          <a:p>
            <a:pPr marL="0" indent="0" algn="just">
              <a:buNone/>
            </a:pPr>
            <a:r>
              <a:rPr lang="en-US" altLang="en-US" sz="2400" dirty="0">
                <a:cs typeface="Arial" panose="020B0604020202020204" pitchFamily="34" charset="0"/>
              </a:rPr>
              <a:t>[21</a:t>
            </a:r>
            <a:r>
              <a:rPr lang="en-US" altLang="en-US" sz="2400" dirty="0" smtClean="0">
                <a:cs typeface="Arial" panose="020B0604020202020204" pitchFamily="34" charset="0"/>
              </a:rPr>
              <a:t>]</a:t>
            </a:r>
            <a:r>
              <a:rPr lang="uk-UA" altLang="en-US" sz="2400" dirty="0" smtClean="0">
                <a:cs typeface="Arial" panose="020B0604020202020204" pitchFamily="34" charset="0"/>
              </a:rPr>
              <a:t> РЕГЛАМЕНТ</a:t>
            </a:r>
            <a:r>
              <a:rPr lang="en-US" altLang="en-US" sz="2400" dirty="0" smtClean="0">
                <a:cs typeface="Arial" panose="020B0604020202020204" pitchFamily="34" charset="0"/>
              </a:rPr>
              <a:t> (</a:t>
            </a:r>
            <a:r>
              <a:rPr lang="uk-UA" altLang="en-US" sz="2400" dirty="0" smtClean="0">
                <a:cs typeface="Arial" panose="020B0604020202020204" pitchFamily="34" charset="0"/>
              </a:rPr>
              <a:t>ЄС</a:t>
            </a:r>
            <a:r>
              <a:rPr lang="en-US" altLang="en-US" sz="2400" dirty="0" smtClean="0">
                <a:cs typeface="Arial" panose="020B0604020202020204" pitchFamily="34" charset="0"/>
              </a:rPr>
              <a:t>) </a:t>
            </a:r>
            <a:r>
              <a:rPr lang="uk-UA" altLang="en-US" sz="2400" dirty="0" smtClean="0">
                <a:cs typeface="Arial" panose="020B0604020202020204" pitchFamily="34" charset="0"/>
              </a:rPr>
              <a:t>№</a:t>
            </a:r>
            <a:r>
              <a:rPr lang="en-US" altLang="en-US" sz="2400" dirty="0" smtClean="0">
                <a:cs typeface="Arial" panose="020B0604020202020204" pitchFamily="34" charset="0"/>
              </a:rPr>
              <a:t> </a:t>
            </a:r>
            <a:r>
              <a:rPr lang="en-US" altLang="en-US" sz="2400" dirty="0">
                <a:cs typeface="Arial" panose="020B0604020202020204" pitchFamily="34" charset="0"/>
              </a:rPr>
              <a:t>1169/2011 </a:t>
            </a:r>
            <a:r>
              <a:rPr lang="uk-UA" altLang="en-US" sz="2400" dirty="0" smtClean="0">
                <a:cs typeface="Arial" panose="020B0604020202020204" pitchFamily="34" charset="0"/>
              </a:rPr>
              <a:t>Європейського Парламенту та Ради від </a:t>
            </a:r>
            <a:r>
              <a:rPr lang="en-US" altLang="en-US" sz="2400" dirty="0" smtClean="0">
                <a:cs typeface="Arial" panose="020B0604020202020204" pitchFamily="34" charset="0"/>
              </a:rPr>
              <a:t> </a:t>
            </a:r>
            <a:r>
              <a:rPr lang="en-US" altLang="en-US" sz="2400" dirty="0">
                <a:cs typeface="Arial" panose="020B0604020202020204" pitchFamily="34" charset="0"/>
              </a:rPr>
              <a:t>25 </a:t>
            </a:r>
            <a:r>
              <a:rPr lang="uk-UA" altLang="en-US" sz="2400" dirty="0" smtClean="0">
                <a:cs typeface="Arial" panose="020B0604020202020204" pitchFamily="34" charset="0"/>
              </a:rPr>
              <a:t>жовтня</a:t>
            </a:r>
            <a:r>
              <a:rPr lang="en-US" altLang="en-US" sz="2400" dirty="0" smtClean="0">
                <a:cs typeface="Arial" panose="020B0604020202020204" pitchFamily="34" charset="0"/>
              </a:rPr>
              <a:t> </a:t>
            </a:r>
            <a:r>
              <a:rPr lang="en-US" altLang="en-US" sz="2400" dirty="0">
                <a:cs typeface="Arial" panose="020B0604020202020204" pitchFamily="34" charset="0"/>
              </a:rPr>
              <a:t>2011 </a:t>
            </a:r>
            <a:r>
              <a:rPr lang="uk-UA" altLang="en-US" sz="2400" dirty="0" smtClean="0">
                <a:cs typeface="Arial" panose="020B0604020202020204" pitchFamily="34" charset="0"/>
              </a:rPr>
              <a:t>р. про надання споживачам інформації про продукти харчування</a:t>
            </a:r>
            <a:r>
              <a:rPr lang="en-US" altLang="en-US" sz="2400" dirty="0" smtClean="0">
                <a:cs typeface="Arial" panose="020B0604020202020204" pitchFamily="34" charset="0"/>
              </a:rPr>
              <a:t>. </a:t>
            </a:r>
            <a:endParaRPr lang="en-US" altLang="en-US" sz="2400" dirty="0">
              <a:cs typeface="Arial" panose="020B0604020202020204" pitchFamily="34" charset="0"/>
            </a:endParaRPr>
          </a:p>
          <a:p>
            <a:pPr algn="just"/>
            <a:endParaRPr lang="en-US" altLang="en-US" sz="900" dirty="0">
              <a:cs typeface="Arial" panose="020B0604020202020204" pitchFamily="34" charset="0"/>
            </a:endParaRPr>
          </a:p>
          <a:p>
            <a:pPr marL="0" indent="0">
              <a:buNone/>
            </a:pPr>
            <a:r>
              <a:rPr lang="en-US" altLang="en-US" sz="2400" dirty="0">
                <a:cs typeface="Arial" panose="020B0604020202020204" pitchFamily="34" charset="0"/>
              </a:rPr>
              <a:t>[22</a:t>
            </a:r>
            <a:r>
              <a:rPr lang="en-US" altLang="en-US" sz="2400" dirty="0" smtClean="0">
                <a:cs typeface="Arial" panose="020B0604020202020204" pitchFamily="34" charset="0"/>
              </a:rPr>
              <a:t>]</a:t>
            </a:r>
            <a:r>
              <a:rPr lang="uk-UA" altLang="en-US" sz="2400" dirty="0" smtClean="0">
                <a:cs typeface="Arial" panose="020B0604020202020204" pitchFamily="34" charset="0"/>
              </a:rPr>
              <a:t> </a:t>
            </a:r>
            <a:r>
              <a:rPr lang="ru-RU" altLang="en-US" sz="2400" dirty="0">
                <a:cs typeface="Arial" panose="020B0604020202020204" pitchFamily="34" charset="0"/>
              </a:rPr>
              <a:t>Кодекс практики </a:t>
            </a:r>
            <a:r>
              <a:rPr lang="ru-RU" altLang="en-US" sz="2400" dirty="0" err="1">
                <a:cs typeface="Arial" panose="020B0604020202020204" pitchFamily="34" charset="0"/>
              </a:rPr>
              <a:t>обробки</a:t>
            </a:r>
            <a:r>
              <a:rPr lang="ru-RU" altLang="en-US" sz="2400" dirty="0">
                <a:cs typeface="Arial" panose="020B0604020202020204" pitchFamily="34" charset="0"/>
              </a:rPr>
              <a:t> </a:t>
            </a:r>
            <a:r>
              <a:rPr lang="ru-RU" altLang="en-US" sz="2400" dirty="0" err="1" smtClean="0">
                <a:cs typeface="Arial" panose="020B0604020202020204" pitchFamily="34" charset="0"/>
              </a:rPr>
              <a:t>швидкозаморожених</a:t>
            </a:r>
            <a:r>
              <a:rPr lang="ru-RU" altLang="en-US" sz="2400" dirty="0" smtClean="0">
                <a:cs typeface="Arial" panose="020B0604020202020204" pitchFamily="34" charset="0"/>
              </a:rPr>
              <a:t> </a:t>
            </a:r>
            <a:r>
              <a:rPr lang="ru-RU" altLang="en-US" sz="2400" dirty="0" err="1" smtClean="0">
                <a:cs typeface="Arial" panose="020B0604020202020204" pitchFamily="34" charset="0"/>
              </a:rPr>
              <a:t>продуктів</a:t>
            </a:r>
            <a:r>
              <a:rPr lang="ru-RU" altLang="en-US" sz="2400" dirty="0" smtClean="0">
                <a:cs typeface="Arial" panose="020B0604020202020204" pitchFamily="34" charset="0"/>
              </a:rPr>
              <a:t> </a:t>
            </a:r>
            <a:r>
              <a:rPr lang="en-US" altLang="en-US" sz="2400" dirty="0" smtClean="0">
                <a:cs typeface="Arial" panose="020B0604020202020204" pitchFamily="34" charset="0"/>
              </a:rPr>
              <a:t>(CAC/RCP 8-1976)</a:t>
            </a:r>
            <a:r>
              <a:rPr lang="uk-UA" altLang="en-US" sz="2400" dirty="0">
                <a:cs typeface="Arial" panose="020B0604020202020204" pitchFamily="34" charset="0"/>
              </a:rPr>
              <a:t>.</a:t>
            </a:r>
            <a:endParaRPr lang="en-US" altLang="en-US" sz="2400" dirty="0">
              <a:cs typeface="Arial" panose="020B0604020202020204" pitchFamily="34" charset="0"/>
            </a:endParaRPr>
          </a:p>
          <a:p>
            <a:endParaRPr lang="en-US" altLang="en-US" sz="900" dirty="0">
              <a:cs typeface="Arial" panose="020B0604020202020204" pitchFamily="34" charset="0"/>
            </a:endParaRPr>
          </a:p>
          <a:p>
            <a:pPr marL="0" indent="0">
              <a:buNone/>
            </a:pPr>
            <a:r>
              <a:rPr lang="en-US" altLang="en-US" sz="2400" dirty="0">
                <a:cs typeface="Arial" panose="020B0604020202020204" pitchFamily="34" charset="0"/>
              </a:rPr>
              <a:t>[23] </a:t>
            </a:r>
            <a:r>
              <a:rPr lang="ru-RU" sz="2400" dirty="0" err="1">
                <a:cs typeface="Arial" panose="020B0604020202020204" pitchFamily="34" charset="0"/>
              </a:rPr>
              <a:t>Загальний</a:t>
            </a:r>
            <a:r>
              <a:rPr lang="ru-RU" sz="2400" dirty="0">
                <a:cs typeface="Arial" panose="020B0604020202020204" pitchFamily="34" charset="0"/>
              </a:rPr>
              <a:t> Кодекс стандарт на </a:t>
            </a:r>
            <a:r>
              <a:rPr lang="ru-RU" sz="2400" dirty="0" err="1" smtClean="0">
                <a:cs typeface="Arial" panose="020B0604020202020204" pitchFamily="34" charset="0"/>
              </a:rPr>
              <a:t>філе</a:t>
            </a:r>
            <a:r>
              <a:rPr lang="ru-RU" sz="2400" dirty="0" smtClean="0">
                <a:cs typeface="Arial" panose="020B0604020202020204" pitchFamily="34" charset="0"/>
              </a:rPr>
              <a:t> </a:t>
            </a:r>
            <a:r>
              <a:rPr lang="ru-RU" sz="2400" dirty="0" err="1" smtClean="0">
                <a:cs typeface="Arial" panose="020B0604020202020204" pitchFamily="34" charset="0"/>
              </a:rPr>
              <a:t>рибне</a:t>
            </a:r>
            <a:r>
              <a:rPr lang="ru-RU" sz="2400" dirty="0">
                <a:cs typeface="Arial" panose="020B0604020202020204" pitchFamily="34" charset="0"/>
              </a:rPr>
              <a:t> </a:t>
            </a:r>
            <a:r>
              <a:rPr lang="ru-RU" sz="2400" dirty="0" err="1">
                <a:cs typeface="Arial" panose="020B0604020202020204" pitchFamily="34" charset="0"/>
              </a:rPr>
              <a:t>швидкозаморожене</a:t>
            </a:r>
            <a:r>
              <a:rPr lang="ru-RU" sz="2400" dirty="0">
                <a:cs typeface="Arial" panose="020B0604020202020204" pitchFamily="34" charset="0"/>
              </a:rPr>
              <a:t> </a:t>
            </a:r>
            <a:r>
              <a:rPr lang="en-US" sz="2400" dirty="0">
                <a:cs typeface="Arial" panose="020B0604020202020204" pitchFamily="34" charset="0"/>
              </a:rPr>
              <a:t>C</a:t>
            </a:r>
            <a:r>
              <a:rPr lang="en-US" altLang="en-US" sz="2400" dirty="0" smtClean="0">
                <a:cs typeface="Arial" panose="020B0604020202020204" pitchFamily="34" charset="0"/>
              </a:rPr>
              <a:t>odex </a:t>
            </a:r>
            <a:r>
              <a:rPr lang="en-US" altLang="en-US" sz="2400" dirty="0">
                <a:cs typeface="Arial" panose="020B0604020202020204" pitchFamily="34" charset="0"/>
              </a:rPr>
              <a:t>STAN 190 – 1995</a:t>
            </a:r>
            <a:r>
              <a:rPr lang="en-US" altLang="en-US" sz="2400" dirty="0" smtClean="0">
                <a:cs typeface="Arial" panose="020B0604020202020204" pitchFamily="34" charset="0"/>
              </a:rPr>
              <a:t>; </a:t>
            </a:r>
            <a:r>
              <a:rPr lang="uk-UA" altLang="en-US" sz="2400" dirty="0" smtClean="0">
                <a:cs typeface="Arial" panose="020B0604020202020204" pitchFamily="34" charset="0"/>
              </a:rPr>
              <a:t>прийнятий у</a:t>
            </a:r>
            <a:r>
              <a:rPr lang="en-US" altLang="en-US" sz="2400" dirty="0" smtClean="0">
                <a:cs typeface="Arial" panose="020B0604020202020204" pitchFamily="34" charset="0"/>
              </a:rPr>
              <a:t> 1995</a:t>
            </a:r>
            <a:r>
              <a:rPr lang="uk-UA" altLang="en-US" sz="2400" dirty="0" smtClean="0">
                <a:cs typeface="Arial" panose="020B0604020202020204" pitchFamily="34" charset="0"/>
              </a:rPr>
              <a:t> році, зі змінами, прийнятими у </a:t>
            </a:r>
            <a:r>
              <a:rPr lang="en-US" altLang="en-US" sz="2400" dirty="0" smtClean="0">
                <a:cs typeface="Arial" panose="020B0604020202020204" pitchFamily="34" charset="0"/>
              </a:rPr>
              <a:t>2011</a:t>
            </a:r>
            <a:r>
              <a:rPr lang="uk-UA" altLang="en-US" sz="2400" dirty="0" smtClean="0">
                <a:cs typeface="Arial" panose="020B0604020202020204" pitchFamily="34" charset="0"/>
              </a:rPr>
              <a:t> р.</a:t>
            </a:r>
            <a:r>
              <a:rPr lang="en-US" altLang="en-US" sz="2400" dirty="0" smtClean="0">
                <a:cs typeface="Arial" panose="020B0604020202020204" pitchFamily="34" charset="0"/>
              </a:rPr>
              <a:t>, 2013</a:t>
            </a:r>
            <a:r>
              <a:rPr lang="uk-UA" altLang="en-US" sz="2400" dirty="0" smtClean="0">
                <a:cs typeface="Arial" panose="020B0604020202020204" pitchFamily="34" charset="0"/>
              </a:rPr>
              <a:t> р. </a:t>
            </a:r>
            <a:r>
              <a:rPr lang="en-US" altLang="en-US" sz="2400" dirty="0" smtClean="0">
                <a:cs typeface="Arial" panose="020B0604020202020204" pitchFamily="34" charset="0"/>
              </a:rPr>
              <a:t>, 2014</a:t>
            </a:r>
            <a:r>
              <a:rPr lang="uk-UA" altLang="en-US" sz="2400" dirty="0">
                <a:cs typeface="Arial" panose="020B0604020202020204" pitchFamily="34" charset="0"/>
              </a:rPr>
              <a:t> </a:t>
            </a:r>
            <a:r>
              <a:rPr lang="uk-UA" altLang="en-US" sz="2400" dirty="0" smtClean="0">
                <a:cs typeface="Arial" panose="020B0604020202020204" pitchFamily="34" charset="0"/>
              </a:rPr>
              <a:t>р.</a:t>
            </a:r>
            <a:endParaRPr lang="it-IT" altLang="en-US" sz="2400" dirty="0">
              <a:cs typeface="Arial" panose="020B0604020202020204" pitchFamily="34" charset="0"/>
            </a:endParaRPr>
          </a:p>
        </p:txBody>
      </p:sp>
    </p:spTree>
    <p:extLst>
      <p:ext uri="{BB962C8B-B14F-4D97-AF65-F5344CB8AC3E}">
        <p14:creationId xmlns:p14="http://schemas.microsoft.com/office/powerpoint/2010/main" val="9679641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1259" y="493712"/>
            <a:ext cx="5080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259" y="485775"/>
            <a:ext cx="5080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859859" y="485775"/>
            <a:ext cx="4622800" cy="12795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2"/>
          <p:cNvSpPr>
            <a:spLocks noChangeArrowheads="1"/>
          </p:cNvSpPr>
          <p:nvPr/>
        </p:nvSpPr>
        <p:spPr bwMode="auto">
          <a:xfrm>
            <a:off x="3905477" y="635"/>
            <a:ext cx="4743223"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a:t>
            </a:r>
            <a:r>
              <a:rPr lang="uk-UA" altLang="en-US" sz="2600" dirty="0" smtClean="0"/>
              <a:t>нетто</a:t>
            </a:r>
            <a:endParaRPr lang="en-US" altLang="en-US" sz="2600" dirty="0"/>
          </a:p>
        </p:txBody>
      </p:sp>
    </p:spTree>
    <p:extLst>
      <p:ext uri="{BB962C8B-B14F-4D97-AF65-F5344CB8AC3E}">
        <p14:creationId xmlns:p14="http://schemas.microsoft.com/office/powerpoint/2010/main" val="7231657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6493" y="565149"/>
            <a:ext cx="570865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771" y="565150"/>
            <a:ext cx="58547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2246086" y="660400"/>
            <a:ext cx="1911350" cy="914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2"/>
          <p:cNvSpPr>
            <a:spLocks noChangeArrowheads="1"/>
          </p:cNvSpPr>
          <p:nvPr/>
        </p:nvSpPr>
        <p:spPr bwMode="auto">
          <a:xfrm>
            <a:off x="4157436" y="635"/>
            <a:ext cx="3654718" cy="49244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uk-UA" altLang="en-US" sz="2600" dirty="0"/>
              <a:t>Заявлена вага </a:t>
            </a:r>
            <a:r>
              <a:rPr lang="uk-UA" altLang="en-US" sz="2600" dirty="0" smtClean="0"/>
              <a:t>нетто</a:t>
            </a:r>
            <a:endParaRPr lang="en-US" altLang="en-US" sz="2600" dirty="0"/>
          </a:p>
        </p:txBody>
      </p:sp>
    </p:spTree>
    <p:extLst>
      <p:ext uri="{BB962C8B-B14F-4D97-AF65-F5344CB8AC3E}">
        <p14:creationId xmlns:p14="http://schemas.microsoft.com/office/powerpoint/2010/main" val="12753436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799" y="957942"/>
            <a:ext cx="11654971" cy="472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800" dirty="0" smtClean="0"/>
              <a:t>Контрольний пристрій </a:t>
            </a:r>
            <a:r>
              <a:rPr lang="en-US" altLang="en-US" sz="2800" dirty="0" smtClean="0"/>
              <a:t>[12</a:t>
            </a:r>
            <a:r>
              <a:rPr lang="en-US" altLang="en-US" sz="2800" dirty="0"/>
              <a:t>]</a:t>
            </a:r>
          </a:p>
          <a:p>
            <a:pPr algn="ctr"/>
            <a:endParaRPr lang="en-US" altLang="en-US" sz="1100" dirty="0"/>
          </a:p>
          <a:p>
            <a:pPr algn="just"/>
            <a:r>
              <a:rPr lang="uk-UA" altLang="en-US" sz="2800" dirty="0" smtClean="0"/>
              <a:t>Для вилучення продукту з упаковки застосовується плоске </a:t>
            </a:r>
            <a:r>
              <a:rPr lang="uk-UA" altLang="en-US" sz="2800" dirty="0"/>
              <a:t>сито з квадратними отворами 2,5 мм і товщиною дроту 1,0 мм, що має піддон для стоку </a:t>
            </a:r>
            <a:r>
              <a:rPr lang="uk-UA" altLang="en-US" sz="2800" dirty="0" smtClean="0"/>
              <a:t>рідини.</a:t>
            </a:r>
            <a:endParaRPr lang="en-US" altLang="en-US" sz="2800" dirty="0"/>
          </a:p>
          <a:p>
            <a:pPr algn="just"/>
            <a:endParaRPr lang="en-US" altLang="en-US" sz="1000" dirty="0"/>
          </a:p>
          <a:p>
            <a:pPr algn="just"/>
            <a:r>
              <a:rPr lang="uk-UA" altLang="en-US" sz="2800" dirty="0" smtClean="0"/>
              <a:t>Для упакованих одиниць з об</a:t>
            </a:r>
            <a:r>
              <a:rPr lang="en-US" altLang="en-US" sz="2800" dirty="0" smtClean="0"/>
              <a:t>’</a:t>
            </a:r>
            <a:r>
              <a:rPr lang="uk-UA" altLang="en-US" sz="2800" dirty="0" err="1" smtClean="0"/>
              <a:t>ємом</a:t>
            </a:r>
            <a:r>
              <a:rPr lang="uk-UA" altLang="en-US" sz="2800" dirty="0" smtClean="0"/>
              <a:t> до 850 мл використовується сито діаметром 20 см</a:t>
            </a:r>
            <a:r>
              <a:rPr lang="uk-UA" altLang="en-US" sz="2800" dirty="0"/>
              <a:t>, </a:t>
            </a:r>
            <a:r>
              <a:rPr lang="uk-UA" altLang="en-US" sz="2800" dirty="0" smtClean="0"/>
              <a:t>для </a:t>
            </a:r>
            <a:r>
              <a:rPr lang="uk-UA" altLang="en-US" sz="2800" dirty="0"/>
              <a:t>упакованих одиниць з об</a:t>
            </a:r>
            <a:r>
              <a:rPr lang="en-US" altLang="en-US" sz="2800" dirty="0"/>
              <a:t>’</a:t>
            </a:r>
            <a:r>
              <a:rPr lang="uk-UA" altLang="en-US" sz="2800" dirty="0" err="1"/>
              <a:t>ємом</a:t>
            </a:r>
            <a:r>
              <a:rPr lang="uk-UA" altLang="en-US" sz="2800" dirty="0"/>
              <a:t> </a:t>
            </a:r>
            <a:r>
              <a:rPr lang="uk-UA" altLang="en-US" sz="2800" dirty="0" smtClean="0"/>
              <a:t>понад </a:t>
            </a:r>
            <a:r>
              <a:rPr lang="uk-UA" altLang="en-US" sz="2800" dirty="0"/>
              <a:t>850 мл </a:t>
            </a:r>
            <a:r>
              <a:rPr lang="uk-UA" altLang="en-US" sz="2800" dirty="0" smtClean="0"/>
              <a:t> - сито </a:t>
            </a:r>
            <a:r>
              <a:rPr lang="uk-UA" altLang="en-US" sz="2800" dirty="0"/>
              <a:t>діаметром </a:t>
            </a:r>
            <a:r>
              <a:rPr lang="uk-UA" altLang="en-US" sz="2800" dirty="0" smtClean="0"/>
              <a:t>30 см</a:t>
            </a:r>
            <a:r>
              <a:rPr lang="uk-UA" altLang="en-US" sz="2800" dirty="0"/>
              <a:t>.</a:t>
            </a:r>
            <a:endParaRPr lang="uk-UA" altLang="en-US" sz="2800" dirty="0" smtClean="0"/>
          </a:p>
          <a:p>
            <a:pPr algn="just"/>
            <a:r>
              <a:rPr lang="uk-UA" altLang="en-US" sz="2800" dirty="0" smtClean="0"/>
              <a:t>Якщо заявлена суха </a:t>
            </a:r>
            <a:r>
              <a:rPr lang="uk-UA" altLang="en-US" sz="2800" dirty="0"/>
              <a:t>вага </a:t>
            </a:r>
            <a:r>
              <a:rPr lang="uk-UA" altLang="en-US" sz="2800" dirty="0" smtClean="0"/>
              <a:t>становить 2.5 кг або більше, після зважування загальної кількості, вміст упаковки може бути розподілений на декілька сит.</a:t>
            </a:r>
          </a:p>
        </p:txBody>
      </p:sp>
      <p:sp>
        <p:nvSpPr>
          <p:cNvPr id="3" name="Rectangle 2"/>
          <p:cNvSpPr>
            <a:spLocks noChangeArrowheads="1"/>
          </p:cNvSpPr>
          <p:nvPr/>
        </p:nvSpPr>
        <p:spPr bwMode="auto">
          <a:xfrm>
            <a:off x="0" y="214084"/>
            <a:ext cx="11023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smtClean="0"/>
              <a:t>Суха кількість продукту, упакованого в рідкому середовищі</a:t>
            </a:r>
          </a:p>
        </p:txBody>
      </p:sp>
    </p:spTree>
    <p:extLst>
      <p:ext uri="{BB962C8B-B14F-4D97-AF65-F5344CB8AC3E}">
        <p14:creationId xmlns:p14="http://schemas.microsoft.com/office/powerpoint/2010/main" val="6460104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799" y="1295400"/>
            <a:ext cx="11538857"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800" dirty="0"/>
              <a:t>1. </a:t>
            </a:r>
            <a:r>
              <a:rPr lang="uk-UA" altLang="en-US" sz="2800" dirty="0" smtClean="0"/>
              <a:t>Візьміть зразок упакованої одиниці</a:t>
            </a:r>
            <a:r>
              <a:rPr lang="en-US" altLang="en-US" sz="2800" dirty="0" smtClean="0"/>
              <a:t>. </a:t>
            </a:r>
            <a:endParaRPr lang="en-US" altLang="en-US" sz="2800" dirty="0"/>
          </a:p>
          <a:p>
            <a:pPr algn="just"/>
            <a:r>
              <a:rPr lang="uk-UA" altLang="en-US" sz="2800" b="0" i="1" dirty="0" smtClean="0"/>
              <a:t>Вибірка зразків здійснюється тоді, коли, на думку пакувальника, продукти готові до розміщення на ринку, коли відбулося їх поширення або у будь-який час, але не пізніше 30 днів з моменту проведення </a:t>
            </a:r>
            <a:r>
              <a:rPr lang="ru-RU" altLang="en-US" sz="2800" b="0" i="1" dirty="0" err="1"/>
              <a:t>стерилізації</a:t>
            </a:r>
            <a:r>
              <a:rPr lang="ru-RU" altLang="en-US" sz="2800" b="0" i="1" dirty="0"/>
              <a:t>, </a:t>
            </a:r>
            <a:r>
              <a:rPr lang="ru-RU" altLang="en-US" sz="2800" b="0" i="1" dirty="0" err="1"/>
              <a:t>пастеризації</a:t>
            </a:r>
            <a:r>
              <a:rPr lang="ru-RU" altLang="en-US" sz="2800" b="0" i="1" dirty="0"/>
              <a:t> </a:t>
            </a:r>
            <a:r>
              <a:rPr lang="ru-RU" altLang="en-US" sz="2800" b="0" i="1" dirty="0" err="1"/>
              <a:t>або</a:t>
            </a:r>
            <a:r>
              <a:rPr lang="ru-RU" altLang="en-US" sz="2800" b="0" i="1" dirty="0"/>
              <a:t> </a:t>
            </a:r>
            <a:r>
              <a:rPr lang="ru-RU" altLang="en-US" sz="2800" b="0" i="1" dirty="0" err="1"/>
              <a:t>подібного</a:t>
            </a:r>
            <a:r>
              <a:rPr lang="ru-RU" altLang="en-US" sz="2800" b="0" i="1" dirty="0"/>
              <a:t> </a:t>
            </a:r>
            <a:r>
              <a:rPr lang="ru-RU" altLang="en-US" sz="2800" b="0" i="1" dirty="0" err="1"/>
              <a:t>процесу</a:t>
            </a:r>
            <a:r>
              <a:rPr lang="ru-RU" altLang="en-US" sz="2800" b="0" i="1" dirty="0" smtClean="0"/>
              <a:t>. </a:t>
            </a:r>
            <a:endParaRPr lang="uk-UA" altLang="en-US" sz="2800" b="0" i="1" dirty="0" smtClean="0"/>
          </a:p>
          <a:p>
            <a:pPr algn="just"/>
            <a:endParaRPr lang="en-US" altLang="en-US" sz="1000" b="0" i="1" dirty="0"/>
          </a:p>
          <a:p>
            <a:pPr algn="just"/>
            <a:r>
              <a:rPr lang="en-US" altLang="en-US" sz="2800" dirty="0"/>
              <a:t>2. </a:t>
            </a:r>
            <a:r>
              <a:rPr lang="uk-UA" altLang="en-US" sz="2800" dirty="0" smtClean="0"/>
              <a:t>Зберігайте зразок протягом </a:t>
            </a:r>
            <a:r>
              <a:rPr lang="uk-UA" altLang="en-US" sz="2800" dirty="0">
                <a:solidFill>
                  <a:srgbClr val="FF0000"/>
                </a:solidFill>
              </a:rPr>
              <a:t>12 годин </a:t>
            </a:r>
            <a:r>
              <a:rPr lang="uk-UA" altLang="en-US" sz="2800" dirty="0" smtClean="0"/>
              <a:t>до початку випробування при температурному режимі, вказаному пакувальником, або від </a:t>
            </a:r>
            <a:r>
              <a:rPr lang="en-US" altLang="en-US" sz="2800" dirty="0" smtClean="0">
                <a:solidFill>
                  <a:srgbClr val="FF0000"/>
                </a:solidFill>
              </a:rPr>
              <a:t>20 </a:t>
            </a:r>
            <a:r>
              <a:rPr lang="en-US" altLang="en-US" sz="2800" dirty="0">
                <a:solidFill>
                  <a:srgbClr val="FF0000"/>
                </a:solidFill>
              </a:rPr>
              <a:t>°C </a:t>
            </a:r>
            <a:r>
              <a:rPr lang="uk-UA" altLang="en-US" sz="2800" dirty="0" smtClean="0">
                <a:solidFill>
                  <a:srgbClr val="FF0000"/>
                </a:solidFill>
              </a:rPr>
              <a:t>до</a:t>
            </a:r>
            <a:r>
              <a:rPr lang="en-US" altLang="en-US" sz="2800" dirty="0" smtClean="0">
                <a:solidFill>
                  <a:srgbClr val="FF0000"/>
                </a:solidFill>
              </a:rPr>
              <a:t> </a:t>
            </a:r>
            <a:r>
              <a:rPr lang="en-US" altLang="en-US" sz="2800" dirty="0">
                <a:solidFill>
                  <a:srgbClr val="FF0000"/>
                </a:solidFill>
              </a:rPr>
              <a:t>24 °C. </a:t>
            </a:r>
          </a:p>
          <a:p>
            <a:pPr algn="just"/>
            <a:endParaRPr lang="en-US" altLang="en-US" sz="1000" dirty="0">
              <a:solidFill>
                <a:srgbClr val="FF0000"/>
              </a:solidFill>
            </a:endParaRPr>
          </a:p>
          <a:p>
            <a:pPr algn="just"/>
            <a:r>
              <a:rPr lang="en-US" altLang="en-US" sz="2800" dirty="0"/>
              <a:t>3. </a:t>
            </a:r>
            <a:r>
              <a:rPr lang="uk-UA" altLang="en-US" sz="2800" dirty="0" smtClean="0"/>
              <a:t>Визначте масу порожнього сита.</a:t>
            </a:r>
            <a:endParaRPr lang="en-US" altLang="en-US" sz="2800" dirty="0"/>
          </a:p>
        </p:txBody>
      </p:sp>
      <p:sp>
        <p:nvSpPr>
          <p:cNvPr id="3" name="Rectangle 2"/>
          <p:cNvSpPr>
            <a:spLocks noChangeArrowheads="1"/>
          </p:cNvSpPr>
          <p:nvPr/>
        </p:nvSpPr>
        <p:spPr bwMode="auto">
          <a:xfrm>
            <a:off x="1600200" y="288925"/>
            <a:ext cx="9696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2000" dirty="0"/>
              <a:t>a) </a:t>
            </a:r>
            <a:r>
              <a:rPr lang="uk-UA" altLang="en-US" sz="2000" dirty="0" smtClean="0"/>
              <a:t>Порядок </a:t>
            </a:r>
            <a:r>
              <a:rPr lang="ru-RU" altLang="en-US" sz="2000" dirty="0" err="1" smtClean="0"/>
              <a:t>визначення</a:t>
            </a:r>
            <a:r>
              <a:rPr lang="ru-RU" altLang="en-US" sz="2000" dirty="0" smtClean="0"/>
              <a:t> </a:t>
            </a:r>
            <a:r>
              <a:rPr lang="ru-RU" altLang="en-US" sz="2000" dirty="0" err="1"/>
              <a:t>фактичної</a:t>
            </a:r>
            <a:r>
              <a:rPr lang="ru-RU" altLang="en-US" sz="2000" dirty="0"/>
              <a:t> </a:t>
            </a:r>
            <a:r>
              <a:rPr lang="ru-RU" altLang="en-US" sz="2000" dirty="0" err="1"/>
              <a:t>кількості</a:t>
            </a:r>
            <a:r>
              <a:rPr lang="ru-RU" altLang="en-US" sz="2000" dirty="0"/>
              <a:t> твердого компонента продукту</a:t>
            </a:r>
            <a:r>
              <a:rPr lang="en-US" altLang="en-US" sz="2000" dirty="0" smtClean="0"/>
              <a:t>[12</a:t>
            </a:r>
            <a:r>
              <a:rPr lang="en-US" altLang="en-US" sz="2000" dirty="0"/>
              <a:t>]</a:t>
            </a:r>
          </a:p>
        </p:txBody>
      </p:sp>
    </p:spTree>
    <p:extLst>
      <p:ext uri="{BB962C8B-B14F-4D97-AF65-F5344CB8AC3E}">
        <p14:creationId xmlns:p14="http://schemas.microsoft.com/office/powerpoint/2010/main" val="33384943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599" y="1066800"/>
            <a:ext cx="1170214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800" dirty="0"/>
              <a:t>4. </a:t>
            </a:r>
            <a:r>
              <a:rPr lang="uk-UA" altLang="en-US" sz="2800" dirty="0" smtClean="0"/>
              <a:t>Відкрийте упаковану одиницю та вилийте продукт і рідке середовище на сито. Розподіліть продукт та рідке середовище рівномірно по всьому ситу, але не трусіть матеріал на ситі. Нахиліть сито під кутом </a:t>
            </a:r>
            <a:r>
              <a:rPr lang="en-US" altLang="en-US" sz="2800" dirty="0">
                <a:solidFill>
                  <a:srgbClr val="FF0000"/>
                </a:solidFill>
              </a:rPr>
              <a:t>17° </a:t>
            </a:r>
            <a:r>
              <a:rPr lang="uk-UA" altLang="en-US" sz="2800" dirty="0" smtClean="0">
                <a:solidFill>
                  <a:srgbClr val="FF0000"/>
                </a:solidFill>
              </a:rPr>
              <a:t> -</a:t>
            </a:r>
            <a:r>
              <a:rPr lang="en-US" altLang="en-US" sz="2800" dirty="0" smtClean="0">
                <a:solidFill>
                  <a:srgbClr val="FF0000"/>
                </a:solidFill>
              </a:rPr>
              <a:t> </a:t>
            </a:r>
            <a:r>
              <a:rPr lang="en-US" altLang="en-US" sz="2800" dirty="0">
                <a:solidFill>
                  <a:srgbClr val="FF0000"/>
                </a:solidFill>
              </a:rPr>
              <a:t>20° </a:t>
            </a:r>
            <a:r>
              <a:rPr lang="uk-UA" altLang="en-US" sz="2800" dirty="0"/>
              <a:t>до </a:t>
            </a:r>
            <a:r>
              <a:rPr lang="uk-UA" altLang="en-US" sz="2800" dirty="0" smtClean="0"/>
              <a:t>горизонту, щоб сприяти проціджуванню.</a:t>
            </a:r>
            <a:endParaRPr lang="uk-UA" altLang="en-US" sz="2800" dirty="0"/>
          </a:p>
          <a:p>
            <a:pPr algn="just"/>
            <a:endParaRPr lang="en-US" altLang="en-US" sz="1000" dirty="0"/>
          </a:p>
          <a:p>
            <a:pPr algn="just"/>
            <a:r>
              <a:rPr lang="en-US" altLang="en-US" sz="2800" dirty="0"/>
              <a:t>5. </a:t>
            </a:r>
            <a:r>
              <a:rPr lang="uk-UA" altLang="en-US" sz="2800" dirty="0" smtClean="0"/>
              <a:t>Обережно</a:t>
            </a:r>
            <a:r>
              <a:rPr lang="en-US" altLang="en-US" sz="2800" dirty="0" smtClean="0"/>
              <a:t> </a:t>
            </a:r>
            <a:r>
              <a:rPr lang="uk-UA" altLang="en-US" sz="2800" dirty="0" err="1" smtClean="0">
                <a:solidFill>
                  <a:srgbClr val="FF0000"/>
                </a:solidFill>
              </a:rPr>
              <a:t>переверність</a:t>
            </a:r>
            <a:r>
              <a:rPr lang="uk-UA" altLang="en-US" sz="2800" dirty="0" smtClean="0">
                <a:solidFill>
                  <a:srgbClr val="FF0000"/>
                </a:solidFill>
              </a:rPr>
              <a:t> вручну всі тверді продукти</a:t>
            </a:r>
            <a:r>
              <a:rPr lang="en-US" altLang="en-US" sz="2800" dirty="0" smtClean="0"/>
              <a:t>, </a:t>
            </a:r>
            <a:r>
              <a:rPr lang="uk-UA" altLang="en-US" sz="2800" dirty="0" smtClean="0"/>
              <a:t>або їх частини</a:t>
            </a:r>
            <a:r>
              <a:rPr lang="en-US" altLang="en-US" sz="2800" dirty="0" smtClean="0"/>
              <a:t>, </a:t>
            </a:r>
            <a:r>
              <a:rPr lang="uk-UA" altLang="en-US" sz="2800" dirty="0" smtClean="0"/>
              <a:t>що мають </a:t>
            </a:r>
            <a:r>
              <a:rPr lang="uk-UA" altLang="en-US" sz="2800" dirty="0" smtClean="0">
                <a:solidFill>
                  <a:srgbClr val="FF0000"/>
                </a:solidFill>
              </a:rPr>
              <a:t>порожнини</a:t>
            </a:r>
            <a:r>
              <a:rPr lang="en-US" altLang="en-US" sz="2800" dirty="0" smtClean="0">
                <a:solidFill>
                  <a:srgbClr val="FF0000"/>
                </a:solidFill>
              </a:rPr>
              <a:t> </a:t>
            </a:r>
            <a:r>
              <a:rPr lang="uk-UA" altLang="en-US" sz="2800" dirty="0" smtClean="0">
                <a:solidFill>
                  <a:srgbClr val="FF0000"/>
                </a:solidFill>
              </a:rPr>
              <a:t>або тріщинки </a:t>
            </a:r>
            <a:r>
              <a:rPr lang="en-US" altLang="en-US" sz="2800" dirty="0" smtClean="0"/>
              <a:t>(</a:t>
            </a:r>
            <a:r>
              <a:rPr lang="uk-UA" altLang="en-US" sz="2800" dirty="0" smtClean="0"/>
              <a:t>наприклад, нарізані фрукти</a:t>
            </a:r>
            <a:r>
              <a:rPr lang="en-US" altLang="en-US" sz="2800" dirty="0" smtClean="0"/>
              <a:t>)</a:t>
            </a:r>
            <a:r>
              <a:rPr lang="uk-UA" altLang="en-US" sz="2800" dirty="0" smtClean="0"/>
              <a:t>, якщо вони випадають на сито порожнинами або тріщинками донизу.</a:t>
            </a:r>
            <a:r>
              <a:rPr lang="en-US" altLang="en-US" sz="2800" dirty="0" smtClean="0"/>
              <a:t> </a:t>
            </a:r>
            <a:endParaRPr lang="en-US" altLang="en-US" sz="2800" dirty="0"/>
          </a:p>
          <a:p>
            <a:pPr algn="just"/>
            <a:endParaRPr lang="en-US" altLang="en-US" sz="1000" dirty="0"/>
          </a:p>
          <a:p>
            <a:pPr algn="just"/>
            <a:r>
              <a:rPr lang="en-US" altLang="en-US" sz="2800" dirty="0"/>
              <a:t>6. </a:t>
            </a:r>
            <a:r>
              <a:rPr lang="uk-UA" altLang="en-US" sz="2800" dirty="0" smtClean="0"/>
              <a:t>Зачекайте</a:t>
            </a:r>
            <a:r>
              <a:rPr lang="en-US" altLang="en-US" sz="2800" dirty="0" smtClean="0"/>
              <a:t> </a:t>
            </a:r>
            <a:r>
              <a:rPr lang="en-US" altLang="en-US" sz="2800" dirty="0">
                <a:solidFill>
                  <a:srgbClr val="FF0000"/>
                </a:solidFill>
              </a:rPr>
              <a:t>2 </a:t>
            </a:r>
            <a:r>
              <a:rPr lang="uk-UA" altLang="en-US" sz="2800" dirty="0" smtClean="0">
                <a:solidFill>
                  <a:srgbClr val="FF0000"/>
                </a:solidFill>
              </a:rPr>
              <a:t>хвилини</a:t>
            </a:r>
            <a:r>
              <a:rPr lang="en-US" altLang="en-US" sz="2800" dirty="0" smtClean="0"/>
              <a:t>.</a:t>
            </a:r>
            <a:endParaRPr lang="en-US" altLang="en-US" sz="2800" dirty="0"/>
          </a:p>
        </p:txBody>
      </p:sp>
      <p:sp>
        <p:nvSpPr>
          <p:cNvPr id="3" name="Rectangle 2"/>
          <p:cNvSpPr>
            <a:spLocks noChangeArrowheads="1"/>
          </p:cNvSpPr>
          <p:nvPr/>
        </p:nvSpPr>
        <p:spPr bwMode="auto">
          <a:xfrm>
            <a:off x="1295399" y="44450"/>
            <a:ext cx="880249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2000" dirty="0"/>
              <a:t>a) </a:t>
            </a:r>
            <a:r>
              <a:rPr lang="uk-UA" altLang="en-US" sz="2000" dirty="0"/>
              <a:t>Порядок </a:t>
            </a:r>
            <a:r>
              <a:rPr lang="ru-RU" altLang="en-US" sz="2000" dirty="0" err="1"/>
              <a:t>визначення</a:t>
            </a:r>
            <a:r>
              <a:rPr lang="ru-RU" altLang="en-US" sz="2000" dirty="0"/>
              <a:t> </a:t>
            </a:r>
            <a:r>
              <a:rPr lang="ru-RU" altLang="en-US" sz="2000" dirty="0" err="1"/>
              <a:t>фактичної</a:t>
            </a:r>
            <a:r>
              <a:rPr lang="ru-RU" altLang="en-US" sz="2000" dirty="0"/>
              <a:t> </a:t>
            </a:r>
            <a:r>
              <a:rPr lang="ru-RU" altLang="en-US" sz="2000" dirty="0" err="1"/>
              <a:t>кількості</a:t>
            </a:r>
            <a:r>
              <a:rPr lang="ru-RU" altLang="en-US" sz="2000" dirty="0"/>
              <a:t> твердого компонента </a:t>
            </a:r>
            <a:r>
              <a:rPr lang="ru-RU" altLang="en-US" sz="2000" dirty="0" smtClean="0"/>
              <a:t>продукту </a:t>
            </a:r>
            <a:r>
              <a:rPr lang="en-US" altLang="en-US" sz="2000" dirty="0" smtClean="0"/>
              <a:t>[12</a:t>
            </a:r>
            <a:r>
              <a:rPr lang="en-US" altLang="en-US" sz="2000" dirty="0"/>
              <a:t>]</a:t>
            </a:r>
          </a:p>
        </p:txBody>
      </p:sp>
    </p:spTree>
    <p:extLst>
      <p:ext uri="{BB962C8B-B14F-4D97-AF65-F5344CB8AC3E}">
        <p14:creationId xmlns:p14="http://schemas.microsoft.com/office/powerpoint/2010/main" val="10637789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399" y="990600"/>
            <a:ext cx="11865429"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800" dirty="0"/>
              <a:t>7</a:t>
            </a:r>
            <a:r>
              <a:rPr lang="en-US" altLang="en-US" sz="2800" dirty="0" smtClean="0"/>
              <a:t>.</a:t>
            </a:r>
            <a:r>
              <a:rPr lang="uk-UA" altLang="en-US" sz="2800" dirty="0" smtClean="0"/>
              <a:t> Повторно зважте сито з вмістом на ньому та обчисліть суху вагу продукту за такою формулою</a:t>
            </a:r>
            <a:r>
              <a:rPr lang="en-US" altLang="en-US" sz="2800" dirty="0" smtClean="0"/>
              <a:t>: </a:t>
            </a:r>
            <a:endParaRPr lang="en-US" altLang="en-US" sz="2800" dirty="0"/>
          </a:p>
          <a:p>
            <a:pPr algn="just"/>
            <a:endParaRPr lang="en-US" altLang="en-US" sz="1000" dirty="0"/>
          </a:p>
          <a:p>
            <a:pPr algn="just"/>
            <a:r>
              <a:rPr lang="en-US" altLang="en-US" sz="2800" dirty="0">
                <a:solidFill>
                  <a:srgbClr val="FF0000"/>
                </a:solidFill>
              </a:rPr>
              <a:t>M = M</a:t>
            </a:r>
            <a:r>
              <a:rPr lang="en-US" altLang="en-US" sz="2000" dirty="0">
                <a:solidFill>
                  <a:srgbClr val="FF0000"/>
                </a:solidFill>
              </a:rPr>
              <a:t>e2</a:t>
            </a:r>
            <a:r>
              <a:rPr lang="en-US" altLang="en-US" sz="2800" dirty="0">
                <a:solidFill>
                  <a:srgbClr val="FF0000"/>
                </a:solidFill>
              </a:rPr>
              <a:t> − </a:t>
            </a:r>
            <a:r>
              <a:rPr lang="en-US" altLang="en-US" sz="2800" dirty="0" smtClean="0">
                <a:solidFill>
                  <a:srgbClr val="FF0000"/>
                </a:solidFill>
              </a:rPr>
              <a:t>M</a:t>
            </a:r>
            <a:r>
              <a:rPr lang="en-US" altLang="en-US" sz="2000" dirty="0" smtClean="0">
                <a:solidFill>
                  <a:srgbClr val="FF0000"/>
                </a:solidFill>
              </a:rPr>
              <a:t>e1</a:t>
            </a:r>
            <a:r>
              <a:rPr lang="uk-UA" altLang="en-US" sz="2800" dirty="0" smtClean="0">
                <a:solidFill>
                  <a:srgbClr val="FF0000"/>
                </a:solidFill>
              </a:rPr>
              <a:t>, </a:t>
            </a:r>
            <a:r>
              <a:rPr lang="uk-UA" altLang="en-US" sz="2800" dirty="0"/>
              <a:t>де</a:t>
            </a:r>
            <a:r>
              <a:rPr lang="en-US" altLang="en-US" sz="2800" dirty="0"/>
              <a:t>:</a:t>
            </a:r>
          </a:p>
          <a:p>
            <a:pPr algn="just"/>
            <a:r>
              <a:rPr lang="en-US" altLang="en-US" sz="1000" dirty="0"/>
              <a:t> </a:t>
            </a:r>
          </a:p>
          <a:p>
            <a:pPr algn="just"/>
            <a:r>
              <a:rPr lang="en-US" altLang="en-US" sz="2800" dirty="0">
                <a:solidFill>
                  <a:srgbClr val="FF0000"/>
                </a:solidFill>
              </a:rPr>
              <a:t>M</a:t>
            </a:r>
            <a:r>
              <a:rPr lang="en-US" altLang="en-US" sz="2800" dirty="0"/>
              <a:t> = </a:t>
            </a:r>
            <a:r>
              <a:rPr lang="uk-UA" altLang="en-US" sz="2800" dirty="0" smtClean="0"/>
              <a:t>суха вага продукту</a:t>
            </a:r>
            <a:endParaRPr lang="en-US" altLang="en-US" sz="2800" dirty="0"/>
          </a:p>
          <a:p>
            <a:pPr algn="just"/>
            <a:r>
              <a:rPr lang="en-US" altLang="en-US" sz="2800" dirty="0">
                <a:solidFill>
                  <a:srgbClr val="FF0000"/>
                </a:solidFill>
              </a:rPr>
              <a:t>M</a:t>
            </a:r>
            <a:r>
              <a:rPr lang="en-US" altLang="en-US" sz="2000" dirty="0">
                <a:solidFill>
                  <a:srgbClr val="FF0000"/>
                </a:solidFill>
              </a:rPr>
              <a:t>e1</a:t>
            </a:r>
            <a:r>
              <a:rPr lang="en-US" altLang="en-US" sz="2800" dirty="0"/>
              <a:t>   = </a:t>
            </a:r>
            <a:r>
              <a:rPr lang="uk-UA" altLang="en-US" sz="2800" dirty="0" smtClean="0"/>
              <a:t>вага чистого сита</a:t>
            </a:r>
            <a:endParaRPr lang="en-US" altLang="en-US" sz="2800" dirty="0"/>
          </a:p>
          <a:p>
            <a:pPr algn="just"/>
            <a:r>
              <a:rPr lang="en-US" altLang="en-US" sz="2800" dirty="0">
                <a:solidFill>
                  <a:srgbClr val="FF0000"/>
                </a:solidFill>
              </a:rPr>
              <a:t>M</a:t>
            </a:r>
            <a:r>
              <a:rPr lang="en-US" altLang="en-US" sz="2000" dirty="0">
                <a:solidFill>
                  <a:srgbClr val="FF0000"/>
                </a:solidFill>
              </a:rPr>
              <a:t>e2</a:t>
            </a:r>
            <a:r>
              <a:rPr lang="en-US" altLang="en-US" sz="2800" dirty="0"/>
              <a:t> = </a:t>
            </a:r>
            <a:r>
              <a:rPr lang="uk-UA" altLang="en-US" sz="2800" dirty="0" smtClean="0"/>
              <a:t>вага сита і продукту після проціджування</a:t>
            </a:r>
          </a:p>
          <a:p>
            <a:pPr algn="just"/>
            <a:endParaRPr lang="en-US" altLang="en-US" sz="1000" dirty="0"/>
          </a:p>
          <a:p>
            <a:pPr algn="just"/>
            <a:r>
              <a:rPr lang="en-US" altLang="en-US" sz="2800" dirty="0"/>
              <a:t>8</a:t>
            </a:r>
            <a:r>
              <a:rPr lang="en-US" altLang="en-US" sz="2800" dirty="0" smtClean="0"/>
              <a:t>.</a:t>
            </a:r>
            <a:r>
              <a:rPr lang="uk-UA" altLang="en-US" sz="2800" dirty="0" smtClean="0"/>
              <a:t> Перед наступним зважуванням сита переконайтеся, що воно чисте і не містить залишків продукту. Сито не </a:t>
            </a:r>
            <a:r>
              <a:rPr lang="uk-UA" altLang="en-US" sz="2800" dirty="0" err="1" smtClean="0"/>
              <a:t>обов</a:t>
            </a:r>
            <a:r>
              <a:rPr lang="en-US" altLang="en-US" sz="2800" dirty="0" smtClean="0"/>
              <a:t>’</a:t>
            </a:r>
            <a:r>
              <a:rPr lang="uk-UA" altLang="en-US" sz="2800" dirty="0" err="1" smtClean="0"/>
              <a:t>язково</a:t>
            </a:r>
            <a:r>
              <a:rPr lang="uk-UA" altLang="en-US" sz="2800" dirty="0" smtClean="0"/>
              <a:t> повинне бути сухим, оскільки воно зважується перед використанням.</a:t>
            </a:r>
          </a:p>
          <a:p>
            <a:pPr algn="just"/>
            <a:r>
              <a:rPr lang="en-US" altLang="en-US" sz="2800" dirty="0" smtClean="0"/>
              <a:t> </a:t>
            </a:r>
            <a:endParaRPr lang="en-US" altLang="en-US" sz="2800" dirty="0"/>
          </a:p>
        </p:txBody>
      </p:sp>
      <p:sp>
        <p:nvSpPr>
          <p:cNvPr id="3" name="Rectangle 2"/>
          <p:cNvSpPr>
            <a:spLocks noChangeArrowheads="1"/>
          </p:cNvSpPr>
          <p:nvPr/>
        </p:nvSpPr>
        <p:spPr bwMode="auto">
          <a:xfrm>
            <a:off x="1295400" y="17463"/>
            <a:ext cx="9429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en-US" sz="2000" dirty="0"/>
              <a:t>a) </a:t>
            </a:r>
            <a:r>
              <a:rPr lang="uk-UA" altLang="en-US" sz="2000" dirty="0"/>
              <a:t>Порядок </a:t>
            </a:r>
            <a:r>
              <a:rPr lang="ru-RU" altLang="en-US" sz="2000" dirty="0" err="1"/>
              <a:t>визначення</a:t>
            </a:r>
            <a:r>
              <a:rPr lang="ru-RU" altLang="en-US" sz="2000" dirty="0"/>
              <a:t> </a:t>
            </a:r>
            <a:r>
              <a:rPr lang="ru-RU" altLang="en-US" sz="2000" dirty="0" err="1"/>
              <a:t>фактичної</a:t>
            </a:r>
            <a:r>
              <a:rPr lang="ru-RU" altLang="en-US" sz="2000" dirty="0"/>
              <a:t> </a:t>
            </a:r>
            <a:r>
              <a:rPr lang="ru-RU" altLang="en-US" sz="2000" dirty="0" err="1"/>
              <a:t>кількості</a:t>
            </a:r>
            <a:r>
              <a:rPr lang="ru-RU" altLang="en-US" sz="2000" dirty="0"/>
              <a:t> твердого компонента </a:t>
            </a:r>
            <a:r>
              <a:rPr lang="ru-RU" altLang="en-US" sz="2000" dirty="0" smtClean="0"/>
              <a:t>продукту </a:t>
            </a:r>
            <a:r>
              <a:rPr lang="en-US" altLang="en-US" sz="2000" dirty="0" smtClean="0"/>
              <a:t>[12</a:t>
            </a:r>
            <a:r>
              <a:rPr lang="en-US" altLang="en-US" sz="2000" dirty="0"/>
              <a:t>]</a:t>
            </a:r>
          </a:p>
        </p:txBody>
      </p:sp>
    </p:spTree>
    <p:extLst>
      <p:ext uri="{BB962C8B-B14F-4D97-AF65-F5344CB8AC3E}">
        <p14:creationId xmlns:p14="http://schemas.microsoft.com/office/powerpoint/2010/main" val="11616036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95438" y="73025"/>
            <a:ext cx="90884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800" dirty="0" smtClean="0"/>
              <a:t>б</a:t>
            </a:r>
            <a:r>
              <a:rPr lang="en-US" altLang="en-US" sz="1800" dirty="0" smtClean="0"/>
              <a:t>) </a:t>
            </a:r>
            <a:r>
              <a:rPr lang="uk-UA" altLang="en-US" sz="1800" dirty="0" smtClean="0"/>
              <a:t>Процедури випробування для визначення фактичної кількості заморожених продуктів </a:t>
            </a:r>
            <a:r>
              <a:rPr lang="en-US" altLang="en-US" sz="1800" dirty="0" smtClean="0"/>
              <a:t>[</a:t>
            </a:r>
            <a:r>
              <a:rPr lang="en-US" altLang="en-US" sz="1800" dirty="0"/>
              <a:t>12]</a:t>
            </a:r>
          </a:p>
        </p:txBody>
      </p:sp>
      <p:sp>
        <p:nvSpPr>
          <p:cNvPr id="3" name="Rectangle 2"/>
          <p:cNvSpPr>
            <a:spLocks noChangeArrowheads="1"/>
          </p:cNvSpPr>
          <p:nvPr/>
        </p:nvSpPr>
        <p:spPr bwMode="auto">
          <a:xfrm>
            <a:off x="66675" y="695325"/>
            <a:ext cx="11980182"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600" dirty="0" smtClean="0"/>
              <a:t>Контрольний прилад</a:t>
            </a:r>
            <a:endParaRPr lang="en-US" altLang="en-US" sz="2600" dirty="0"/>
          </a:p>
          <a:p>
            <a:pPr algn="ctr"/>
            <a:r>
              <a:rPr lang="en-US" altLang="en-US" sz="1000" dirty="0"/>
              <a:t> </a:t>
            </a:r>
          </a:p>
          <a:p>
            <a:pPr marL="457200" indent="-457200" algn="just">
              <a:buFont typeface="Arial" panose="020B0604020202020204" pitchFamily="34" charset="0"/>
              <a:buChar char="•"/>
            </a:pPr>
            <a:r>
              <a:rPr lang="uk-UA" altLang="en-US" sz="2600" dirty="0" smtClean="0"/>
              <a:t>Сита діаметром 20 см і 30 см </a:t>
            </a:r>
            <a:r>
              <a:rPr lang="uk-UA" altLang="en-US" sz="2600" dirty="0"/>
              <a:t>з квадратними отворами 2,5 мм і товщиною дроту 1,0 мм, що </a:t>
            </a:r>
            <a:r>
              <a:rPr lang="uk-UA" altLang="en-US" sz="2600" dirty="0" smtClean="0"/>
              <a:t>мають піддони </a:t>
            </a:r>
            <a:r>
              <a:rPr lang="uk-UA" altLang="en-US" sz="2600" dirty="0"/>
              <a:t>для стоку рідини</a:t>
            </a:r>
            <a:r>
              <a:rPr lang="uk-UA" altLang="en-US" sz="2600" dirty="0" smtClean="0"/>
              <a:t>:</a:t>
            </a:r>
            <a:endParaRPr lang="en-US" altLang="en-US" sz="2600" i="1" dirty="0"/>
          </a:p>
          <a:p>
            <a:pPr algn="just"/>
            <a:r>
              <a:rPr lang="en-US" altLang="en-US" sz="2600" dirty="0"/>
              <a:t>*  </a:t>
            </a:r>
            <a:r>
              <a:rPr lang="uk-UA" altLang="en-US" sz="2600" dirty="0" smtClean="0"/>
              <a:t>Зважувальні прилади</a:t>
            </a:r>
            <a:r>
              <a:rPr lang="en-US" altLang="en-US" sz="2600" dirty="0" smtClean="0"/>
              <a:t>;</a:t>
            </a:r>
            <a:endParaRPr lang="uk-UA" altLang="en-US" sz="2600" dirty="0"/>
          </a:p>
          <a:p>
            <a:pPr marL="457200" indent="-457200" algn="just">
              <a:buFont typeface="Arial" panose="020B0604020202020204" pitchFamily="34" charset="0"/>
              <a:buChar char="•"/>
            </a:pPr>
            <a:r>
              <a:rPr lang="uk-UA" altLang="en-US" sz="2600" dirty="0"/>
              <a:t>Ванна з розмірами, достатніми для занурювання упакованої одиниці або </a:t>
            </a:r>
            <a:r>
              <a:rPr lang="uk-UA" altLang="en-US" sz="2600" dirty="0" smtClean="0"/>
              <a:t>дротового сітчастого  кошика </a:t>
            </a:r>
            <a:r>
              <a:rPr lang="uk-UA" altLang="en-US" sz="2600" dirty="0"/>
              <a:t>з глазурованим продуктом, що підтримує температуру води </a:t>
            </a:r>
            <a:r>
              <a:rPr lang="en-US" altLang="en-US" sz="2600" dirty="0"/>
              <a:t>20 ºC </a:t>
            </a:r>
            <a:r>
              <a:rPr lang="uk-UA" altLang="en-US" sz="2600" dirty="0"/>
              <a:t>та</a:t>
            </a:r>
            <a:r>
              <a:rPr lang="en-US" altLang="en-US" sz="2600" dirty="0"/>
              <a:t> 26 ºC </a:t>
            </a:r>
            <a:r>
              <a:rPr lang="uk-UA" altLang="en-US" sz="2600" dirty="0"/>
              <a:t>з точністю до </a:t>
            </a:r>
            <a:r>
              <a:rPr lang="en-US" altLang="en-US" sz="2600" dirty="0"/>
              <a:t>± 1 </a:t>
            </a:r>
            <a:r>
              <a:rPr lang="en-US" altLang="en-US" sz="2600" dirty="0" smtClean="0"/>
              <a:t>ºC</a:t>
            </a:r>
            <a:r>
              <a:rPr lang="uk-UA" altLang="en-US" sz="2600" dirty="0" smtClean="0"/>
              <a:t>;</a:t>
            </a:r>
            <a:r>
              <a:rPr lang="en-US" altLang="en-US" sz="2600" dirty="0" smtClean="0"/>
              <a:t> </a:t>
            </a:r>
            <a:endParaRPr lang="en-US" altLang="en-US" sz="2600" dirty="0"/>
          </a:p>
          <a:p>
            <a:pPr algn="just"/>
            <a:r>
              <a:rPr lang="en-US" altLang="en-US" sz="2600" dirty="0"/>
              <a:t>* </a:t>
            </a:r>
            <a:r>
              <a:rPr lang="uk-UA" altLang="en-US" sz="2600" dirty="0" smtClean="0"/>
              <a:t>Струмінь холодної води</a:t>
            </a:r>
            <a:r>
              <a:rPr lang="en-US" altLang="en-US" sz="2600" dirty="0" smtClean="0"/>
              <a:t>; </a:t>
            </a:r>
            <a:endParaRPr lang="en-US" altLang="en-US" sz="2600" dirty="0"/>
          </a:p>
          <a:p>
            <a:pPr algn="just"/>
            <a:r>
              <a:rPr lang="en-US" altLang="en-US" sz="2600" dirty="0"/>
              <a:t>* </a:t>
            </a:r>
            <a:r>
              <a:rPr lang="uk-UA" altLang="en-US" sz="2600" dirty="0" smtClean="0"/>
              <a:t>Дротовий сітчастий  кошик </a:t>
            </a:r>
            <a:r>
              <a:rPr lang="uk-UA" altLang="en-US" sz="2600" dirty="0"/>
              <a:t>достатньо </a:t>
            </a:r>
            <a:r>
              <a:rPr lang="uk-UA" altLang="en-US" sz="2600" dirty="0" smtClean="0"/>
              <a:t>великий, щоб в ньому помістився вміст глазурованого продукту, але з достатньо малими отворами, щоб втримувати продукт.</a:t>
            </a:r>
            <a:endParaRPr lang="en-US" altLang="en-US" sz="2600" dirty="0"/>
          </a:p>
        </p:txBody>
      </p:sp>
    </p:spTree>
    <p:extLst>
      <p:ext uri="{BB962C8B-B14F-4D97-AF65-F5344CB8AC3E}">
        <p14:creationId xmlns:p14="http://schemas.microsoft.com/office/powerpoint/2010/main" val="29745742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599" y="914400"/>
            <a:ext cx="11687629"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endParaRPr lang="en-US" altLang="en-US" sz="1000" dirty="0"/>
          </a:p>
          <a:p>
            <a:pPr algn="just"/>
            <a:r>
              <a:rPr lang="en-US" altLang="en-US" sz="2700" dirty="0"/>
              <a:t>1. </a:t>
            </a:r>
            <a:r>
              <a:rPr lang="uk-UA" altLang="en-US" sz="2700" dirty="0" smtClean="0"/>
              <a:t>Визначте масу сита та піддону, що будуть використовуватися. Для упакованих одиниць з номінальною масою до 1,4 кг (включно) використовуються сита діаметром 20 см, </a:t>
            </a:r>
            <a:r>
              <a:rPr lang="uk-UA" altLang="en-US" sz="2700" dirty="0"/>
              <a:t>для упакованих одиниць з номінальною масою </a:t>
            </a:r>
            <a:r>
              <a:rPr lang="uk-UA" altLang="en-US" sz="2700" dirty="0" smtClean="0"/>
              <a:t>понад 1,4 кг – сита діаметром 30 см. </a:t>
            </a:r>
          </a:p>
          <a:p>
            <a:pPr algn="just"/>
            <a:endParaRPr lang="en-US" altLang="en-US" sz="1000" dirty="0"/>
          </a:p>
          <a:p>
            <a:pPr algn="just"/>
            <a:r>
              <a:rPr lang="en-US" altLang="en-US" sz="2700" dirty="0"/>
              <a:t>2. </a:t>
            </a:r>
            <a:r>
              <a:rPr lang="uk-UA" altLang="en-US" sz="2700" dirty="0" err="1" smtClean="0"/>
              <a:t>Занурте</a:t>
            </a:r>
            <a:r>
              <a:rPr lang="uk-UA" altLang="en-US" sz="2700" dirty="0" smtClean="0"/>
              <a:t> упаковану одиницю у ванну з водою, в якій підтримується температура </a:t>
            </a:r>
            <a:r>
              <a:rPr lang="en-US" altLang="en-US" sz="2700" dirty="0"/>
              <a:t>20 ºC ± 1 ºC. </a:t>
            </a:r>
            <a:r>
              <a:rPr lang="uk-UA" altLang="en-US" sz="2700" dirty="0" smtClean="0"/>
              <a:t> Якщо упакована одиниця не є водонепроникною, помістіть її у пластиковий пакет, </a:t>
            </a:r>
            <a:r>
              <a:rPr lang="uk-UA" altLang="en-US" sz="2700" dirty="0" err="1" smtClean="0"/>
              <a:t>прибиріть</a:t>
            </a:r>
            <a:r>
              <a:rPr lang="uk-UA" altLang="en-US" sz="2700" dirty="0" smtClean="0"/>
              <a:t> надлишкове повітря вакуумом і </a:t>
            </a:r>
            <a:r>
              <a:rPr lang="ru-RU" sz="2700" dirty="0" err="1" smtClean="0"/>
              <a:t>загерметизуйте</a:t>
            </a:r>
            <a:r>
              <a:rPr lang="ru-RU" sz="2700" dirty="0" smtClean="0"/>
              <a:t> пакет.</a:t>
            </a:r>
            <a:endParaRPr lang="uk-UA" altLang="en-US" sz="2700" dirty="0"/>
          </a:p>
        </p:txBody>
      </p:sp>
      <p:sp>
        <p:nvSpPr>
          <p:cNvPr id="3" name="Rectangle 3"/>
          <p:cNvSpPr>
            <a:spLocks noChangeArrowheads="1"/>
          </p:cNvSpPr>
          <p:nvPr/>
        </p:nvSpPr>
        <p:spPr bwMode="auto">
          <a:xfrm>
            <a:off x="1600200" y="219075"/>
            <a:ext cx="715232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a:t>б</a:t>
            </a:r>
            <a:r>
              <a:rPr lang="en-US" altLang="en-US" sz="2400" dirty="0" smtClean="0"/>
              <a:t>) </a:t>
            </a:r>
            <a:r>
              <a:rPr lang="uk-UA" altLang="en-US" sz="2400" dirty="0" smtClean="0"/>
              <a:t>Заморожені фрукти та овочі </a:t>
            </a:r>
            <a:r>
              <a:rPr lang="en-US" altLang="en-US" sz="2400" dirty="0" smtClean="0"/>
              <a:t>[12</a:t>
            </a:r>
            <a:r>
              <a:rPr lang="en-US" altLang="en-US" sz="2400" dirty="0"/>
              <a:t>]</a:t>
            </a:r>
          </a:p>
        </p:txBody>
      </p:sp>
    </p:spTree>
    <p:extLst>
      <p:ext uri="{BB962C8B-B14F-4D97-AF65-F5344CB8AC3E}">
        <p14:creationId xmlns:p14="http://schemas.microsoft.com/office/powerpoint/2010/main" val="39220288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9550" y="638235"/>
            <a:ext cx="11542486"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600" dirty="0"/>
              <a:t>3</a:t>
            </a:r>
            <a:r>
              <a:rPr lang="en-US" altLang="en-US" sz="2600" dirty="0" smtClean="0"/>
              <a:t>.</a:t>
            </a:r>
            <a:r>
              <a:rPr lang="uk-UA" altLang="en-US" sz="2600" dirty="0" smtClean="0"/>
              <a:t> Обережно відкрийте упаковану одиницю, намагаючись її не трясти</a:t>
            </a:r>
            <a:r>
              <a:rPr lang="en-US" altLang="en-US" sz="2600" dirty="0" smtClean="0"/>
              <a:t>. </a:t>
            </a:r>
            <a:endParaRPr lang="en-US" altLang="en-US" sz="2600" dirty="0"/>
          </a:p>
          <a:p>
            <a:pPr algn="just">
              <a:spcBef>
                <a:spcPts val="600"/>
              </a:spcBef>
            </a:pPr>
            <a:r>
              <a:rPr lang="en-US" altLang="en-US" sz="2600" dirty="0" smtClean="0"/>
              <a:t>4.</a:t>
            </a:r>
            <a:r>
              <a:rPr lang="uk-UA" altLang="en-US" sz="2600" dirty="0"/>
              <a:t> </a:t>
            </a:r>
            <a:r>
              <a:rPr lang="uk-UA" altLang="en-US" sz="2600" dirty="0" smtClean="0"/>
              <a:t>Перекладіть продукт на попередньо зважене сито.</a:t>
            </a:r>
          </a:p>
          <a:p>
            <a:pPr algn="just"/>
            <a:r>
              <a:rPr lang="uk-UA" altLang="en-US" sz="2600" dirty="0" smtClean="0"/>
              <a:t>Тримайте сито </a:t>
            </a:r>
            <a:r>
              <a:rPr lang="uk-UA" altLang="en-US" sz="2600" dirty="0">
                <a:solidFill>
                  <a:srgbClr val="FF0000"/>
                </a:solidFill>
              </a:rPr>
              <a:t>під кутом приблизно </a:t>
            </a:r>
            <a:r>
              <a:rPr lang="en-US" altLang="en-US" sz="2600" dirty="0">
                <a:solidFill>
                  <a:srgbClr val="FF0000"/>
                </a:solidFill>
              </a:rPr>
              <a:t>17° </a:t>
            </a:r>
            <a:r>
              <a:rPr lang="uk-UA" altLang="en-US" sz="2600" dirty="0" smtClean="0">
                <a:solidFill>
                  <a:srgbClr val="FF0000"/>
                </a:solidFill>
              </a:rPr>
              <a:t>-</a:t>
            </a:r>
            <a:r>
              <a:rPr lang="en-US" altLang="en-US" sz="2600" dirty="0" smtClean="0">
                <a:solidFill>
                  <a:srgbClr val="FF0000"/>
                </a:solidFill>
              </a:rPr>
              <a:t> </a:t>
            </a:r>
            <a:r>
              <a:rPr lang="en-US" altLang="en-US" sz="2600" dirty="0">
                <a:solidFill>
                  <a:srgbClr val="FF0000"/>
                </a:solidFill>
              </a:rPr>
              <a:t>20° </a:t>
            </a:r>
            <a:r>
              <a:rPr lang="uk-UA" altLang="en-US" sz="2600" dirty="0"/>
              <a:t>від </a:t>
            </a:r>
            <a:r>
              <a:rPr lang="uk-UA" altLang="en-US" sz="2600" dirty="0" smtClean="0"/>
              <a:t>горизонту, що сприятиме проціджуванню, </a:t>
            </a:r>
            <a:r>
              <a:rPr lang="uk-UA" altLang="en-US" sz="2600" dirty="0"/>
              <a:t>одним рухом </a:t>
            </a:r>
            <a:r>
              <a:rPr lang="uk-UA" altLang="en-US" sz="2600" dirty="0" smtClean="0"/>
              <a:t>рівномірно розподіліть продукт на ситі.</a:t>
            </a:r>
            <a:endParaRPr lang="uk-UA" altLang="en-US" sz="2600" dirty="0"/>
          </a:p>
          <a:p>
            <a:pPr algn="just">
              <a:spcBef>
                <a:spcPts val="600"/>
              </a:spcBef>
            </a:pPr>
            <a:r>
              <a:rPr lang="en-US" altLang="en-US" sz="2600" dirty="0" smtClean="0"/>
              <a:t>5.</a:t>
            </a:r>
            <a:r>
              <a:rPr lang="uk-UA" altLang="en-US" sz="2600" dirty="0" smtClean="0"/>
              <a:t> Залиште продукт проціджуватися на </a:t>
            </a:r>
            <a:r>
              <a:rPr lang="uk-UA" altLang="en-US" sz="2600" dirty="0">
                <a:solidFill>
                  <a:srgbClr val="FF0000"/>
                </a:solidFill>
              </a:rPr>
              <a:t>2 хвилини</a:t>
            </a:r>
            <a:r>
              <a:rPr lang="uk-UA" altLang="en-US" sz="2600" dirty="0" smtClean="0"/>
              <a:t>, потім перемістіть сито з продуктом на попередньо зважений піддон і визначте фактичну вагу продукту на відповідному зважувальному приладі.</a:t>
            </a:r>
          </a:p>
          <a:p>
            <a:pPr algn="just">
              <a:spcBef>
                <a:spcPts val="600"/>
              </a:spcBef>
            </a:pPr>
            <a:r>
              <a:rPr lang="en-US" altLang="en-US" sz="2600" dirty="0" smtClean="0"/>
              <a:t>6</a:t>
            </a:r>
            <a:r>
              <a:rPr lang="en-US" altLang="en-US" sz="2600" dirty="0"/>
              <a:t>. </a:t>
            </a:r>
            <a:r>
              <a:rPr lang="uk-UA" altLang="en-US" sz="2600" dirty="0" smtClean="0"/>
              <a:t>Повторіть кроки </a:t>
            </a:r>
            <a:r>
              <a:rPr lang="en-US" altLang="en-US" sz="2600" dirty="0" smtClean="0"/>
              <a:t>1 </a:t>
            </a:r>
            <a:r>
              <a:rPr lang="uk-UA" altLang="en-US" sz="2600" dirty="0" smtClean="0"/>
              <a:t>-</a:t>
            </a:r>
            <a:r>
              <a:rPr lang="en-US" altLang="en-US" sz="2600" dirty="0" smtClean="0"/>
              <a:t> </a:t>
            </a:r>
            <a:r>
              <a:rPr lang="en-US" altLang="en-US" sz="2600" dirty="0"/>
              <a:t>5 </a:t>
            </a:r>
            <a:r>
              <a:rPr lang="uk-UA" altLang="en-US" sz="2600" dirty="0" smtClean="0"/>
              <a:t>для кожної упакованої одиниці у вибірці. </a:t>
            </a:r>
            <a:endParaRPr lang="en-US" altLang="en-US" sz="2600" dirty="0"/>
          </a:p>
        </p:txBody>
      </p:sp>
      <p:sp>
        <p:nvSpPr>
          <p:cNvPr id="3" name="Rectangle 3"/>
          <p:cNvSpPr>
            <a:spLocks noChangeArrowheads="1"/>
          </p:cNvSpPr>
          <p:nvPr/>
        </p:nvSpPr>
        <p:spPr bwMode="auto">
          <a:xfrm>
            <a:off x="2720975" y="238125"/>
            <a:ext cx="60707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a:t>б</a:t>
            </a:r>
            <a:r>
              <a:rPr lang="en-US" altLang="en-US" sz="2000" dirty="0"/>
              <a:t>) </a:t>
            </a:r>
            <a:r>
              <a:rPr lang="uk-UA" altLang="en-US" sz="2000" dirty="0"/>
              <a:t>Заморожені фрукти та </a:t>
            </a:r>
            <a:r>
              <a:rPr lang="uk-UA" altLang="en-US" sz="2000" dirty="0" smtClean="0"/>
              <a:t>овочі </a:t>
            </a:r>
            <a:r>
              <a:rPr lang="en-US" altLang="en-US" sz="2000" dirty="0" smtClean="0"/>
              <a:t>[12</a:t>
            </a:r>
            <a:r>
              <a:rPr lang="en-US" altLang="en-US" sz="2000" dirty="0"/>
              <a:t>] </a:t>
            </a:r>
          </a:p>
        </p:txBody>
      </p:sp>
    </p:spTree>
    <p:extLst>
      <p:ext uri="{BB962C8B-B14F-4D97-AF65-F5344CB8AC3E}">
        <p14:creationId xmlns:p14="http://schemas.microsoft.com/office/powerpoint/2010/main" val="31416628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61949" y="397329"/>
            <a:ext cx="11437257"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smtClean="0"/>
              <a:t>в</a:t>
            </a:r>
            <a:r>
              <a:rPr lang="en-US" altLang="en-US" sz="2400" dirty="0" smtClean="0"/>
              <a:t>) </a:t>
            </a:r>
            <a:r>
              <a:rPr lang="ru-RU" altLang="en-US" sz="2400" dirty="0" err="1"/>
              <a:t>Глазуровані</a:t>
            </a:r>
            <a:r>
              <a:rPr lang="ru-RU" altLang="en-US" sz="2400" dirty="0"/>
              <a:t> </a:t>
            </a:r>
            <a:r>
              <a:rPr lang="ru-RU" altLang="en-US" sz="2400" dirty="0" err="1"/>
              <a:t>морепродукти</a:t>
            </a:r>
            <a:r>
              <a:rPr lang="ru-RU" altLang="en-US" sz="2400" dirty="0"/>
              <a:t> та </a:t>
            </a:r>
            <a:r>
              <a:rPr lang="ru-RU" altLang="en-US" sz="2400" dirty="0" smtClean="0"/>
              <a:t>глазурована </a:t>
            </a:r>
            <a:r>
              <a:rPr lang="ru-RU" altLang="en-US" sz="2400" dirty="0" err="1" smtClean="0"/>
              <a:t>птиця</a:t>
            </a:r>
            <a:r>
              <a:rPr lang="ru-RU" altLang="en-US" sz="2400" dirty="0" smtClean="0"/>
              <a:t> </a:t>
            </a:r>
            <a:r>
              <a:rPr lang="ru-RU" altLang="en-US" sz="2400" dirty="0"/>
              <a:t>(продукт, </a:t>
            </a:r>
            <a:r>
              <a:rPr lang="ru-RU" altLang="en-US" sz="2400" dirty="0" err="1"/>
              <a:t>який</a:t>
            </a:r>
            <a:r>
              <a:rPr lang="ru-RU" altLang="en-US" sz="2400" dirty="0"/>
              <a:t> </a:t>
            </a:r>
            <a:r>
              <a:rPr lang="ru-RU" altLang="en-US" sz="2400" dirty="0" err="1"/>
              <a:t>покритий</a:t>
            </a:r>
            <a:r>
              <a:rPr lang="ru-RU" altLang="en-US" sz="2400" dirty="0"/>
              <a:t> </a:t>
            </a:r>
            <a:r>
              <a:rPr lang="ru-RU" altLang="en-US" sz="2400" dirty="0" err="1" smtClean="0"/>
              <a:t>крижаним</a:t>
            </a:r>
            <a:r>
              <a:rPr lang="ru-RU" altLang="en-US" sz="2400" dirty="0" smtClean="0"/>
              <a:t> </a:t>
            </a:r>
            <a:r>
              <a:rPr lang="ru-RU" altLang="en-US" sz="2400" dirty="0" err="1" smtClean="0"/>
              <a:t>прошарком</a:t>
            </a:r>
            <a:r>
              <a:rPr lang="ru-RU" altLang="en-US" sz="2400" dirty="0" smtClean="0"/>
              <a:t> для </a:t>
            </a:r>
            <a:r>
              <a:rPr lang="ru-RU" altLang="en-US" sz="2400" dirty="0" err="1"/>
              <a:t>збереження</a:t>
            </a:r>
            <a:r>
              <a:rPr lang="ru-RU" altLang="en-US" sz="2400" dirty="0"/>
              <a:t> </a:t>
            </a:r>
            <a:r>
              <a:rPr lang="ru-RU" altLang="en-US" sz="2400" dirty="0" err="1"/>
              <a:t>її</a:t>
            </a:r>
            <a:r>
              <a:rPr lang="ru-RU" altLang="en-US" sz="2400" dirty="0"/>
              <a:t> </a:t>
            </a:r>
            <a:r>
              <a:rPr lang="ru-RU" altLang="en-US" sz="2400" dirty="0" err="1"/>
              <a:t>якості</a:t>
            </a:r>
            <a:r>
              <a:rPr lang="ru-RU" altLang="en-US" sz="2400" dirty="0"/>
              <a:t>) та блоки </a:t>
            </a:r>
            <a:r>
              <a:rPr lang="ru-RU" altLang="en-US" sz="2400" dirty="0" err="1"/>
              <a:t>мороженої</a:t>
            </a:r>
            <a:r>
              <a:rPr lang="ru-RU" altLang="en-US" sz="2400" dirty="0"/>
              <a:t> </a:t>
            </a:r>
            <a:r>
              <a:rPr lang="ru-RU" altLang="en-US" sz="2400" dirty="0" err="1" smtClean="0"/>
              <a:t>риби</a:t>
            </a:r>
            <a:r>
              <a:rPr lang="ru-RU" altLang="en-US" sz="2400" dirty="0" smtClean="0"/>
              <a:t> </a:t>
            </a:r>
            <a:r>
              <a:rPr lang="en-US" altLang="en-US" sz="2400" dirty="0" smtClean="0"/>
              <a:t>[12</a:t>
            </a:r>
            <a:r>
              <a:rPr lang="en-US" altLang="en-US" sz="2400" dirty="0"/>
              <a:t>]</a:t>
            </a:r>
          </a:p>
          <a:p>
            <a:pPr algn="just"/>
            <a:endParaRPr lang="en-US" altLang="en-US" sz="2800" dirty="0"/>
          </a:p>
          <a:p>
            <a:pPr algn="just"/>
            <a:r>
              <a:rPr lang="en-US" altLang="en-US" sz="2800" dirty="0"/>
              <a:t>1</a:t>
            </a:r>
            <a:r>
              <a:rPr lang="en-US" altLang="en-US" sz="2800" dirty="0" smtClean="0"/>
              <a:t>.</a:t>
            </a:r>
            <a:r>
              <a:rPr lang="uk-UA" altLang="en-US" sz="2800" dirty="0"/>
              <a:t> Визначте масу сита та піддону, що будуть використовуватися. </a:t>
            </a:r>
            <a:endParaRPr lang="en-US" altLang="en-US" sz="1000" dirty="0"/>
          </a:p>
          <a:p>
            <a:pPr algn="just"/>
            <a:r>
              <a:rPr lang="uk-UA" altLang="en-US" sz="2800" b="0" i="1" dirty="0" smtClean="0"/>
              <a:t>Для </a:t>
            </a:r>
            <a:r>
              <a:rPr lang="uk-UA" altLang="en-US" sz="2800" b="0" i="1" dirty="0"/>
              <a:t>упакованих одиниць з номінальною масою до </a:t>
            </a:r>
            <a:r>
              <a:rPr lang="uk-UA" altLang="en-US" sz="2800" b="0" i="1" dirty="0" smtClean="0"/>
              <a:t>900 г (включно</a:t>
            </a:r>
            <a:r>
              <a:rPr lang="uk-UA" altLang="en-US" sz="2800" b="0" i="1" dirty="0"/>
              <a:t>) використовуються сита діаметром 20 см, для упакованих одиниць з номінальною масою понад </a:t>
            </a:r>
            <a:r>
              <a:rPr lang="uk-UA" altLang="en-US" sz="2800" b="0" i="1" dirty="0" smtClean="0"/>
              <a:t>900 г </a:t>
            </a:r>
            <a:r>
              <a:rPr lang="uk-UA" altLang="en-US" sz="2800" b="0" i="1" dirty="0"/>
              <a:t>– сита діаметром 30 см. </a:t>
            </a:r>
          </a:p>
          <a:p>
            <a:pPr algn="just"/>
            <a:endParaRPr lang="en-US" altLang="en-US" sz="1000" dirty="0"/>
          </a:p>
          <a:p>
            <a:pPr algn="just"/>
            <a:r>
              <a:rPr lang="en-US" altLang="en-US" sz="2800" dirty="0"/>
              <a:t>2</a:t>
            </a:r>
            <a:r>
              <a:rPr lang="en-US" altLang="en-US" sz="2800" dirty="0" smtClean="0"/>
              <a:t>.</a:t>
            </a:r>
            <a:r>
              <a:rPr lang="uk-UA" altLang="en-US" sz="2800" dirty="0" smtClean="0"/>
              <a:t> Дістаньте продукт з пакувального матеріалу. </a:t>
            </a:r>
            <a:endParaRPr lang="en-US" altLang="en-US" sz="2800" dirty="0"/>
          </a:p>
        </p:txBody>
      </p:sp>
    </p:spTree>
    <p:extLst>
      <p:ext uri="{BB962C8B-B14F-4D97-AF65-F5344CB8AC3E}">
        <p14:creationId xmlns:p14="http://schemas.microsoft.com/office/powerpoint/2010/main" val="1956633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23863" y="381000"/>
            <a:ext cx="1132886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 typeface="Wingdings 2" panose="05020102010507070707" pitchFamily="18" charset="2"/>
              <a:buNone/>
            </a:pPr>
            <a:r>
              <a:rPr lang="en-US" altLang="en-US" sz="2400" dirty="0">
                <a:latin typeface="Arial" panose="020B0604020202020204" pitchFamily="34" charset="0"/>
                <a:cs typeface="Arial" panose="020B0604020202020204" pitchFamily="34" charset="0"/>
              </a:rPr>
              <a:t>WELMEC</a:t>
            </a:r>
            <a:r>
              <a:rPr lang="en-US" altLang="en-US" sz="2400" dirty="0"/>
              <a:t> </a:t>
            </a:r>
            <a:r>
              <a:rPr lang="en-US" altLang="en-US" sz="2400" dirty="0" smtClean="0"/>
              <a:t>– </a:t>
            </a:r>
            <a:r>
              <a:rPr lang="uk-UA" altLang="en-US" sz="2400" dirty="0" smtClean="0">
                <a:latin typeface="Arial" panose="020B0604020202020204" pitchFamily="34" charset="0"/>
                <a:cs typeface="Arial" panose="020B0604020202020204" pitchFamily="34" charset="0"/>
              </a:rPr>
              <a:t>Європейська співпраця із законодавчої метрології.</a:t>
            </a:r>
            <a:endParaRPr lang="en-US" altLang="en-US" sz="2400" dirty="0">
              <a:latin typeface="Arial" panose="020B0604020202020204" pitchFamily="34" charset="0"/>
              <a:cs typeface="Arial" panose="020B0604020202020204" pitchFamily="34" charset="0"/>
            </a:endParaRPr>
          </a:p>
          <a:p>
            <a:pPr algn="ctr" eaLnBrk="1" hangingPunct="1">
              <a:spcBef>
                <a:spcPct val="0"/>
              </a:spcBef>
              <a:buClrTx/>
              <a:buSzTx/>
              <a:buFont typeface="Wingdings 2" panose="05020102010507070707" pitchFamily="18" charset="2"/>
              <a:buNone/>
            </a:pPr>
            <a:r>
              <a:rPr lang="uk-UA" altLang="en-US" sz="2400" dirty="0" smtClean="0">
                <a:latin typeface="Arial" panose="020B0604020202020204" pitchFamily="34" charset="0"/>
                <a:cs typeface="Arial" panose="020B0604020202020204" pitchFamily="34" charset="0"/>
              </a:rPr>
              <a:t>Робоча група з питань розфасованих товарів.</a:t>
            </a:r>
            <a:endParaRPr lang="en-US" altLang="en-US" sz="2400" dirty="0">
              <a:latin typeface="Arial" panose="020B0604020202020204" pitchFamily="34" charset="0"/>
              <a:cs typeface="Arial" panose="020B0604020202020204" pitchFamily="34" charset="0"/>
            </a:endParaRPr>
          </a:p>
        </p:txBody>
      </p:sp>
      <p:sp>
        <p:nvSpPr>
          <p:cNvPr id="7" name="Rectangle 4"/>
          <p:cNvSpPr>
            <a:spLocks noChangeArrowheads="1"/>
          </p:cNvSpPr>
          <p:nvPr/>
        </p:nvSpPr>
        <p:spPr bwMode="auto">
          <a:xfrm>
            <a:off x="523875" y="1871663"/>
            <a:ext cx="994376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endParaRPr lang="en-US" altLang="en-US" sz="1800" dirty="0"/>
          </a:p>
          <a:p>
            <a:pPr algn="just"/>
            <a:endParaRPr lang="en-US" altLang="en-US" sz="1800" dirty="0"/>
          </a:p>
          <a:p>
            <a:pPr algn="just"/>
            <a:endParaRPr lang="en-US" altLang="en-US" sz="1800" dirty="0"/>
          </a:p>
          <a:p>
            <a:pPr algn="just"/>
            <a:endParaRPr lang="en-US" altLang="en-US" sz="1800" dirty="0"/>
          </a:p>
          <a:p>
            <a:pPr algn="just"/>
            <a:endParaRPr lang="en-US" altLang="en-US" sz="1800" dirty="0"/>
          </a:p>
          <a:p>
            <a:pPr algn="just"/>
            <a:endParaRPr lang="en-US" altLang="en-US" sz="1800" dirty="0"/>
          </a:p>
          <a:p>
            <a:pPr algn="just"/>
            <a:endParaRPr lang="en-US" altLang="en-US" sz="1800" dirty="0"/>
          </a:p>
          <a:p>
            <a:pPr algn="just"/>
            <a:r>
              <a:rPr lang="en-US" altLang="en-US" sz="2800" dirty="0"/>
              <a:t>WELMEC </a:t>
            </a:r>
            <a:r>
              <a:rPr lang="uk-UA" altLang="en-US" sz="2800" dirty="0" smtClean="0"/>
              <a:t>РОБОЧА ГРУПА </a:t>
            </a:r>
            <a:r>
              <a:rPr lang="en-US" altLang="en-US" sz="2800" dirty="0" smtClean="0"/>
              <a:t>6 – </a:t>
            </a:r>
            <a:r>
              <a:rPr lang="uk-UA" altLang="en-US" sz="2800" dirty="0" smtClean="0">
                <a:cs typeface="Arial" panose="020B0604020202020204" pitchFamily="34" charset="0"/>
              </a:rPr>
              <a:t>Розфасовані товари</a:t>
            </a:r>
            <a:endParaRPr lang="en-US" altLang="en-US" sz="2800" dirty="0"/>
          </a:p>
          <a:p>
            <a:pPr algn="just"/>
            <a:endParaRPr lang="en-US" altLang="en-US" sz="1000" dirty="0"/>
          </a:p>
          <a:p>
            <a:pPr algn="just"/>
            <a:r>
              <a:rPr lang="en-US" altLang="en-US" sz="1800" dirty="0"/>
              <a:t>http://www.welmec.org/latest/guides/</a:t>
            </a:r>
          </a:p>
          <a:p>
            <a:pPr algn="just"/>
            <a:r>
              <a:rPr lang="uk-UA" altLang="en-US" sz="2800" i="1" dirty="0"/>
              <a:t>Документи, що </a:t>
            </a:r>
            <a:r>
              <a:rPr lang="uk-UA" altLang="en-US" sz="2800" i="1" dirty="0" smtClean="0"/>
              <a:t>застосовуються</a:t>
            </a:r>
            <a:r>
              <a:rPr lang="en-US" altLang="en-US" sz="2800" i="1" dirty="0" smtClean="0"/>
              <a:t>: </a:t>
            </a:r>
            <a:r>
              <a:rPr lang="uk-UA" altLang="en-US" sz="2800" i="1" dirty="0" smtClean="0"/>
              <a:t>Настанови </a:t>
            </a:r>
            <a:r>
              <a:rPr lang="en-US" altLang="en-US" sz="2800" i="1" dirty="0" smtClean="0"/>
              <a:t>WELMEC: </a:t>
            </a:r>
            <a:r>
              <a:rPr lang="en-US" altLang="en-US" sz="2400" i="1" dirty="0"/>
              <a:t>6.0; 6.1; 6.2; 6.3; 6.3; 6.4; 6.5; 6.6; 6.7; 6.8. 6.9, 6.10, 6.11, 6.12</a:t>
            </a:r>
          </a:p>
          <a:p>
            <a:endParaRPr lang="en-US" altLang="en-US" sz="2400" i="1" dirty="0"/>
          </a:p>
        </p:txBody>
      </p:sp>
      <p:pic>
        <p:nvPicPr>
          <p:cNvPr id="8" name="Picture 2" descr="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299883"/>
            <a:ext cx="5074024"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6344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5904" y="268514"/>
            <a:ext cx="11577411"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smtClean="0"/>
              <a:t>в</a:t>
            </a:r>
            <a:r>
              <a:rPr lang="en-US" altLang="en-US" sz="2400" dirty="0" smtClean="0"/>
              <a:t>) </a:t>
            </a:r>
            <a:r>
              <a:rPr lang="ru-RU" altLang="en-US" sz="2400" dirty="0" err="1"/>
              <a:t>Глазуровані</a:t>
            </a:r>
            <a:r>
              <a:rPr lang="ru-RU" altLang="en-US" sz="2400" dirty="0"/>
              <a:t> </a:t>
            </a:r>
            <a:r>
              <a:rPr lang="ru-RU" altLang="en-US" sz="2400" dirty="0" err="1"/>
              <a:t>морепродукти</a:t>
            </a:r>
            <a:r>
              <a:rPr lang="ru-RU" altLang="en-US" sz="2400" dirty="0"/>
              <a:t> та глазурована </a:t>
            </a:r>
            <a:r>
              <a:rPr lang="ru-RU" altLang="en-US" sz="2400" dirty="0" err="1"/>
              <a:t>птиця</a:t>
            </a:r>
            <a:r>
              <a:rPr lang="ru-RU" altLang="en-US" sz="2400" dirty="0"/>
              <a:t> </a:t>
            </a:r>
            <a:r>
              <a:rPr lang="en-US" altLang="en-US" sz="2400" dirty="0" smtClean="0"/>
              <a:t>[</a:t>
            </a:r>
            <a:r>
              <a:rPr lang="en-US" altLang="en-US" sz="2400" dirty="0"/>
              <a:t>12]</a:t>
            </a:r>
          </a:p>
          <a:p>
            <a:r>
              <a:rPr lang="en-US" altLang="en-US" sz="1000" dirty="0" smtClean="0"/>
              <a:t> </a:t>
            </a:r>
            <a:r>
              <a:rPr lang="en-US" altLang="en-US" sz="2600" dirty="0" smtClean="0"/>
              <a:t>3. </a:t>
            </a:r>
            <a:r>
              <a:rPr lang="uk-UA" altLang="en-US" sz="2600" dirty="0" smtClean="0"/>
              <a:t>Покладіть продукт до дротового сітчастого кошика достатньо великого, </a:t>
            </a:r>
            <a:r>
              <a:rPr lang="uk-UA" altLang="en-US" sz="2600" dirty="0"/>
              <a:t>щоб в </a:t>
            </a:r>
            <a:r>
              <a:rPr lang="uk-UA" altLang="en-US" sz="2600" dirty="0" smtClean="0"/>
              <a:t>ньому </a:t>
            </a:r>
            <a:r>
              <a:rPr lang="uk-UA" altLang="en-US" sz="2600" dirty="0"/>
              <a:t>помістився вміст </a:t>
            </a:r>
            <a:r>
              <a:rPr lang="uk-UA" altLang="en-US" sz="2600" dirty="0" smtClean="0"/>
              <a:t>упакованої одиниці, </a:t>
            </a:r>
            <a:r>
              <a:rPr lang="uk-UA" altLang="en-US" sz="2600" dirty="0"/>
              <a:t>але з достатньо малими отворами, щоб </a:t>
            </a:r>
            <a:r>
              <a:rPr lang="uk-UA" altLang="en-US" sz="2600" dirty="0" smtClean="0"/>
              <a:t>його втримувати.</a:t>
            </a:r>
            <a:endParaRPr lang="en-US" altLang="en-US" sz="2600" dirty="0"/>
          </a:p>
          <a:p>
            <a:pPr algn="just"/>
            <a:endParaRPr lang="en-US" altLang="en-US" sz="2600" dirty="0"/>
          </a:p>
          <a:p>
            <a:pPr algn="just"/>
            <a:r>
              <a:rPr lang="en-US" altLang="en-US" sz="2600" dirty="0"/>
              <a:t>4</a:t>
            </a:r>
            <a:r>
              <a:rPr lang="en-US" altLang="en-US" sz="2600" dirty="0" smtClean="0"/>
              <a:t>.</a:t>
            </a:r>
            <a:r>
              <a:rPr lang="uk-UA" altLang="en-US" sz="2600" dirty="0"/>
              <a:t> </a:t>
            </a:r>
            <a:r>
              <a:rPr lang="uk-UA" altLang="en-US" sz="2600" dirty="0" smtClean="0"/>
              <a:t>Помістіть дротовий сітчастий кошик з продуктом </a:t>
            </a:r>
            <a:r>
              <a:rPr lang="uk-UA" altLang="en-US" sz="2600" dirty="0">
                <a:solidFill>
                  <a:srgbClr val="FF0000"/>
                </a:solidFill>
              </a:rPr>
              <a:t>під помірний струм холодної води і тримайте допоки не зійде </a:t>
            </a:r>
            <a:r>
              <a:rPr lang="uk-UA" altLang="en-US" sz="2600" dirty="0" smtClean="0">
                <a:solidFill>
                  <a:srgbClr val="FF0000"/>
                </a:solidFill>
              </a:rPr>
              <a:t>крижана глазур</a:t>
            </a:r>
            <a:r>
              <a:rPr lang="uk-UA" altLang="en-US" sz="2600" dirty="0">
                <a:solidFill>
                  <a:srgbClr val="FF0000"/>
                </a:solidFill>
              </a:rPr>
              <a:t>.</a:t>
            </a:r>
          </a:p>
          <a:p>
            <a:pPr algn="just"/>
            <a:endParaRPr lang="en-US" altLang="en-US" sz="2600" dirty="0"/>
          </a:p>
          <a:p>
            <a:pPr algn="just"/>
            <a:r>
              <a:rPr lang="en-US" altLang="en-US" sz="2600" dirty="0"/>
              <a:t>5</a:t>
            </a:r>
            <a:r>
              <a:rPr lang="en-US" altLang="en-US" sz="2600" dirty="0" smtClean="0"/>
              <a:t>.</a:t>
            </a:r>
            <a:r>
              <a:rPr lang="uk-UA" altLang="en-US" sz="2600" dirty="0" smtClean="0"/>
              <a:t> Обережно потрусіть продукт таким чином, щоб його не пошкодити.</a:t>
            </a:r>
          </a:p>
          <a:p>
            <a:pPr algn="just"/>
            <a:endParaRPr lang="en-US" altLang="en-US" sz="2600" dirty="0"/>
          </a:p>
          <a:p>
            <a:pPr algn="just"/>
            <a:r>
              <a:rPr lang="en-US" altLang="en-US" sz="2600" dirty="0" smtClean="0"/>
              <a:t>6.</a:t>
            </a:r>
            <a:r>
              <a:rPr lang="uk-UA" altLang="en-US" sz="2600" dirty="0" smtClean="0"/>
              <a:t> Перекладіть продукт на попередньо зважене сито.</a:t>
            </a:r>
            <a:r>
              <a:rPr lang="en-US" altLang="en-US" sz="2600" dirty="0" smtClean="0"/>
              <a:t> </a:t>
            </a:r>
            <a:r>
              <a:rPr lang="uk-UA" altLang="en-US" sz="2600" dirty="0" smtClean="0"/>
              <a:t>Тримайте сито під кутом приблизно</a:t>
            </a:r>
            <a:r>
              <a:rPr lang="en-US" altLang="en-US" sz="2600" dirty="0" smtClean="0"/>
              <a:t> </a:t>
            </a:r>
            <a:r>
              <a:rPr lang="en-US" altLang="en-US" sz="2600" dirty="0">
                <a:solidFill>
                  <a:srgbClr val="FF0000"/>
                </a:solidFill>
              </a:rPr>
              <a:t>17° </a:t>
            </a:r>
            <a:r>
              <a:rPr lang="uk-UA" altLang="en-US" sz="2600" dirty="0" smtClean="0">
                <a:solidFill>
                  <a:srgbClr val="FF0000"/>
                </a:solidFill>
              </a:rPr>
              <a:t>-</a:t>
            </a:r>
            <a:r>
              <a:rPr lang="en-US" altLang="en-US" sz="2600" dirty="0" smtClean="0">
                <a:solidFill>
                  <a:srgbClr val="FF0000"/>
                </a:solidFill>
              </a:rPr>
              <a:t> </a:t>
            </a:r>
            <a:r>
              <a:rPr lang="en-US" altLang="en-US" sz="2600" dirty="0">
                <a:solidFill>
                  <a:srgbClr val="FF0000"/>
                </a:solidFill>
              </a:rPr>
              <a:t>20° </a:t>
            </a:r>
            <a:r>
              <a:rPr lang="uk-UA" altLang="en-US" sz="2600" dirty="0" smtClean="0"/>
              <a:t>до горизонту, щоб сприяти проціджуванню без переміщення продукту. </a:t>
            </a:r>
            <a:endParaRPr lang="en-US" altLang="en-US" sz="2600" dirty="0"/>
          </a:p>
        </p:txBody>
      </p:sp>
    </p:spTree>
    <p:extLst>
      <p:ext uri="{BB962C8B-B14F-4D97-AF65-F5344CB8AC3E}">
        <p14:creationId xmlns:p14="http://schemas.microsoft.com/office/powerpoint/2010/main" val="40827011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27200" y="1260021"/>
            <a:ext cx="8686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US" altLang="en-US" sz="2800" dirty="0"/>
              <a:t>7</a:t>
            </a:r>
            <a:r>
              <a:rPr lang="en-US" altLang="en-US" sz="2800" dirty="0" smtClean="0"/>
              <a:t>.</a:t>
            </a:r>
            <a:r>
              <a:rPr lang="uk-UA" altLang="en-US" sz="2800" dirty="0" smtClean="0"/>
              <a:t> Витримайте</a:t>
            </a:r>
            <a:r>
              <a:rPr lang="en-US" altLang="en-US" sz="2800" dirty="0" smtClean="0"/>
              <a:t> </a:t>
            </a:r>
            <a:r>
              <a:rPr lang="uk-UA" altLang="en-US" sz="2800" dirty="0" smtClean="0">
                <a:solidFill>
                  <a:srgbClr val="FF0000"/>
                </a:solidFill>
              </a:rPr>
              <a:t>2 хвилини </a:t>
            </a:r>
            <a:r>
              <a:rPr lang="uk-UA" altLang="en-US" sz="2800" dirty="0" smtClean="0"/>
              <a:t>та викладіть сито з продуктом на попередньо зважений піддон. </a:t>
            </a:r>
          </a:p>
          <a:p>
            <a:pPr algn="just"/>
            <a:endParaRPr lang="en-US" altLang="en-US" sz="2800" dirty="0"/>
          </a:p>
          <a:p>
            <a:pPr algn="just"/>
            <a:r>
              <a:rPr lang="en-US" altLang="en-US" sz="2800" dirty="0"/>
              <a:t>8</a:t>
            </a:r>
            <a:r>
              <a:rPr lang="en-US" altLang="en-US" sz="2800" dirty="0" smtClean="0"/>
              <a:t>.</a:t>
            </a:r>
            <a:r>
              <a:rPr lang="uk-UA" altLang="en-US" sz="2800" dirty="0" smtClean="0"/>
              <a:t> Визначте фактичну вагу продукту на придатному вимірювальному приладі. </a:t>
            </a:r>
          </a:p>
          <a:p>
            <a:pPr algn="just"/>
            <a:endParaRPr lang="en-US" altLang="en-US" sz="2800" dirty="0"/>
          </a:p>
          <a:p>
            <a:pPr algn="just"/>
            <a:r>
              <a:rPr lang="en-US" altLang="en-US" sz="2800" dirty="0"/>
              <a:t>9</a:t>
            </a:r>
            <a:r>
              <a:rPr lang="en-US" altLang="en-US" sz="2800" dirty="0" smtClean="0"/>
              <a:t>.</a:t>
            </a:r>
            <a:r>
              <a:rPr lang="uk-UA" altLang="en-US" sz="2800" dirty="0" smtClean="0"/>
              <a:t> Повторіть </a:t>
            </a:r>
            <a:r>
              <a:rPr lang="uk-UA" altLang="en-US" sz="2800" dirty="0"/>
              <a:t>кроки </a:t>
            </a:r>
            <a:r>
              <a:rPr lang="en-US" altLang="en-US" sz="2800" dirty="0"/>
              <a:t>1 </a:t>
            </a:r>
            <a:r>
              <a:rPr lang="uk-UA" altLang="en-US" sz="2800" dirty="0"/>
              <a:t>-</a:t>
            </a:r>
            <a:r>
              <a:rPr lang="en-US" altLang="en-US" sz="2800" dirty="0"/>
              <a:t> </a:t>
            </a:r>
            <a:r>
              <a:rPr lang="uk-UA" altLang="en-US" sz="2800" dirty="0"/>
              <a:t>8</a:t>
            </a:r>
            <a:r>
              <a:rPr lang="en-US" altLang="en-US" sz="2800" dirty="0" smtClean="0"/>
              <a:t> </a:t>
            </a:r>
            <a:r>
              <a:rPr lang="uk-UA" altLang="en-US" sz="2800" dirty="0"/>
              <a:t>для кожної упакованої одиниці у вибірці.</a:t>
            </a:r>
            <a:endParaRPr lang="en-US" altLang="en-US" sz="2800" dirty="0"/>
          </a:p>
        </p:txBody>
      </p:sp>
      <p:sp>
        <p:nvSpPr>
          <p:cNvPr id="3" name="Rectangle 3"/>
          <p:cNvSpPr>
            <a:spLocks noChangeArrowheads="1"/>
          </p:cNvSpPr>
          <p:nvPr/>
        </p:nvSpPr>
        <p:spPr bwMode="auto">
          <a:xfrm>
            <a:off x="2437875" y="415471"/>
            <a:ext cx="7265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000" dirty="0"/>
              <a:t>в</a:t>
            </a:r>
            <a:r>
              <a:rPr lang="en-US" altLang="en-US" sz="2000" dirty="0"/>
              <a:t>) </a:t>
            </a:r>
            <a:r>
              <a:rPr lang="ru-RU" altLang="en-US" sz="2000" dirty="0" err="1"/>
              <a:t>Глазуровані</a:t>
            </a:r>
            <a:r>
              <a:rPr lang="ru-RU" altLang="en-US" sz="2000" dirty="0"/>
              <a:t> </a:t>
            </a:r>
            <a:r>
              <a:rPr lang="ru-RU" altLang="en-US" sz="2000" dirty="0" err="1"/>
              <a:t>морепродукти</a:t>
            </a:r>
            <a:r>
              <a:rPr lang="ru-RU" altLang="en-US" sz="2000" dirty="0"/>
              <a:t> та глазурована </a:t>
            </a:r>
            <a:r>
              <a:rPr lang="ru-RU" altLang="en-US" sz="2000" dirty="0" err="1" smtClean="0"/>
              <a:t>птиця</a:t>
            </a:r>
            <a:r>
              <a:rPr lang="ru-RU" altLang="en-US" sz="2000" dirty="0" smtClean="0"/>
              <a:t> </a:t>
            </a:r>
            <a:r>
              <a:rPr lang="en-US" altLang="en-US" sz="2000" dirty="0" smtClean="0"/>
              <a:t>[12</a:t>
            </a:r>
            <a:r>
              <a:rPr lang="en-US" altLang="en-US" sz="2000" dirty="0"/>
              <a:t>]</a:t>
            </a:r>
          </a:p>
        </p:txBody>
      </p:sp>
    </p:spTree>
    <p:extLst>
      <p:ext uri="{BB962C8B-B14F-4D97-AF65-F5344CB8AC3E}">
        <p14:creationId xmlns:p14="http://schemas.microsoft.com/office/powerpoint/2010/main" val="34070658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1785" y="1055914"/>
            <a:ext cx="1082765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514350" indent="-514350" algn="just">
              <a:buAutoNum type="arabicPeriod"/>
            </a:pPr>
            <a:r>
              <a:rPr lang="uk-UA" altLang="en-US" sz="2800" dirty="0" smtClean="0"/>
              <a:t>Визначте вагу </a:t>
            </a:r>
            <a:r>
              <a:rPr lang="uk-UA" altLang="en-US" sz="2800" dirty="0"/>
              <a:t>сита та піддону, що будуть використовуватися. </a:t>
            </a:r>
            <a:endParaRPr lang="uk-UA" altLang="en-US" sz="2800" dirty="0" smtClean="0"/>
          </a:p>
          <a:p>
            <a:pPr algn="just"/>
            <a:endParaRPr lang="en-US" altLang="en-US" sz="1000" dirty="0"/>
          </a:p>
          <a:p>
            <a:pPr algn="just"/>
            <a:r>
              <a:rPr lang="uk-UA" altLang="en-US" sz="2800" b="0" i="1" dirty="0" smtClean="0"/>
              <a:t>Для </a:t>
            </a:r>
            <a:r>
              <a:rPr lang="uk-UA" altLang="en-US" sz="2800" b="0" i="1" dirty="0"/>
              <a:t>упакованих одиниць з номінальною масою до </a:t>
            </a:r>
            <a:r>
              <a:rPr lang="uk-UA" altLang="en-US" sz="2800" b="0" i="1" dirty="0" smtClean="0"/>
              <a:t>450 </a:t>
            </a:r>
            <a:r>
              <a:rPr lang="uk-UA" altLang="en-US" sz="2800" b="0" i="1" dirty="0"/>
              <a:t>г (включно) використовуються сита діаметром 20 см, для упакованих одиниць з номінальною масою понад </a:t>
            </a:r>
            <a:r>
              <a:rPr lang="uk-UA" altLang="en-US" sz="2800" b="0" i="1" dirty="0" smtClean="0"/>
              <a:t>450 </a:t>
            </a:r>
            <a:r>
              <a:rPr lang="uk-UA" altLang="en-US" sz="2800" b="0" i="1" dirty="0"/>
              <a:t>г – сита діаметром 30 см. </a:t>
            </a:r>
          </a:p>
          <a:p>
            <a:pPr algn="just"/>
            <a:endParaRPr lang="en-US" altLang="en-US" sz="1000" dirty="0"/>
          </a:p>
          <a:p>
            <a:pPr algn="just"/>
            <a:r>
              <a:rPr lang="en-US" altLang="en-US" sz="2800" dirty="0"/>
              <a:t>2. </a:t>
            </a:r>
            <a:r>
              <a:rPr lang="uk-UA" altLang="en-US" sz="2800" dirty="0"/>
              <a:t>Дістаньте продукт з пакувального </a:t>
            </a:r>
            <a:r>
              <a:rPr lang="uk-UA" altLang="en-US" sz="2800" dirty="0" smtClean="0"/>
              <a:t>матеріалу та покладіть його до дротового сітчастого кошика достатньо великого, </a:t>
            </a:r>
            <a:r>
              <a:rPr lang="uk-UA" altLang="en-US" sz="2800" dirty="0"/>
              <a:t>щоб в </a:t>
            </a:r>
            <a:r>
              <a:rPr lang="uk-UA" altLang="en-US" sz="2800" dirty="0" smtClean="0"/>
              <a:t>ньому </a:t>
            </a:r>
            <a:r>
              <a:rPr lang="uk-UA" altLang="en-US" sz="2800" dirty="0"/>
              <a:t>помістився вміст упакованої одиниці, але з достатньо малими отворами, щоб його втримувати</a:t>
            </a:r>
            <a:r>
              <a:rPr lang="uk-UA" altLang="en-US" sz="2800" dirty="0" smtClean="0"/>
              <a:t>.</a:t>
            </a:r>
            <a:endParaRPr lang="en-US" altLang="en-US" sz="2800" dirty="0"/>
          </a:p>
        </p:txBody>
      </p:sp>
      <p:sp>
        <p:nvSpPr>
          <p:cNvPr id="3" name="Rectangle 1"/>
          <p:cNvSpPr>
            <a:spLocks noChangeArrowheads="1"/>
          </p:cNvSpPr>
          <p:nvPr/>
        </p:nvSpPr>
        <p:spPr bwMode="auto">
          <a:xfrm>
            <a:off x="2147660" y="274864"/>
            <a:ext cx="7567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smtClean="0"/>
              <a:t>г</a:t>
            </a:r>
            <a:r>
              <a:rPr lang="en-US" altLang="en-US" sz="2400" dirty="0" smtClean="0"/>
              <a:t>) </a:t>
            </a:r>
            <a:r>
              <a:rPr lang="ru-RU" altLang="en-US" sz="2400" dirty="0" err="1"/>
              <a:t>Заморожені</a:t>
            </a:r>
            <a:r>
              <a:rPr lang="ru-RU" altLang="en-US" sz="2400" dirty="0"/>
              <a:t> креветки та </a:t>
            </a:r>
            <a:r>
              <a:rPr lang="ru-RU" altLang="en-US" sz="2400" dirty="0" err="1" smtClean="0"/>
              <a:t>крабове</a:t>
            </a:r>
            <a:r>
              <a:rPr lang="ru-RU" altLang="en-US" sz="2400" dirty="0" smtClean="0"/>
              <a:t> </a:t>
            </a:r>
            <a:r>
              <a:rPr lang="ru-RU" altLang="en-US" sz="2400" dirty="0" err="1" smtClean="0"/>
              <a:t>м'ясо</a:t>
            </a:r>
            <a:r>
              <a:rPr lang="ru-RU" altLang="en-US" sz="2400" dirty="0" smtClean="0"/>
              <a:t> </a:t>
            </a:r>
            <a:r>
              <a:rPr lang="en-US" altLang="en-US" sz="2400" dirty="0" smtClean="0"/>
              <a:t>[12</a:t>
            </a:r>
            <a:r>
              <a:rPr lang="en-US" altLang="en-US" sz="2400" dirty="0"/>
              <a:t>] </a:t>
            </a:r>
          </a:p>
        </p:txBody>
      </p:sp>
    </p:spTree>
    <p:extLst>
      <p:ext uri="{BB962C8B-B14F-4D97-AF65-F5344CB8AC3E}">
        <p14:creationId xmlns:p14="http://schemas.microsoft.com/office/powerpoint/2010/main" val="3864630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82171" y="1299029"/>
            <a:ext cx="10740571"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endParaRPr lang="en-US" altLang="en-US" sz="1000" dirty="0"/>
          </a:p>
          <a:p>
            <a:pPr algn="just"/>
            <a:r>
              <a:rPr lang="en-US" altLang="en-US" sz="2800" dirty="0"/>
              <a:t>3</a:t>
            </a:r>
            <a:r>
              <a:rPr lang="en-US" altLang="en-US" sz="2800" dirty="0" smtClean="0"/>
              <a:t>.</a:t>
            </a:r>
            <a:r>
              <a:rPr lang="uk-UA" altLang="en-US" sz="2800" dirty="0" smtClean="0"/>
              <a:t> Помістіть кошик з продуктом у ванну з водою, в якій підтримується температура </a:t>
            </a:r>
            <a:r>
              <a:rPr lang="en-US" altLang="en-US" sz="2800" dirty="0">
                <a:solidFill>
                  <a:srgbClr val="FF0000"/>
                </a:solidFill>
              </a:rPr>
              <a:t>26 ºC ± 1 </a:t>
            </a:r>
            <a:r>
              <a:rPr lang="en-US" altLang="en-US" sz="2800" dirty="0" smtClean="0">
                <a:solidFill>
                  <a:srgbClr val="FF0000"/>
                </a:solidFill>
              </a:rPr>
              <a:t>ºC</a:t>
            </a:r>
            <a:r>
              <a:rPr lang="uk-UA" altLang="en-US" sz="2800" dirty="0" smtClean="0"/>
              <a:t>, </a:t>
            </a:r>
            <a:r>
              <a:rPr lang="uk-UA" altLang="en-US" sz="2800" dirty="0">
                <a:solidFill>
                  <a:srgbClr val="FF0000"/>
                </a:solidFill>
              </a:rPr>
              <a:t>з постійним потоком </a:t>
            </a:r>
            <a:r>
              <a:rPr lang="uk-UA" altLang="en-US" sz="2800" dirty="0" smtClean="0">
                <a:solidFill>
                  <a:srgbClr val="FF0000"/>
                </a:solidFill>
              </a:rPr>
              <a:t>води,</a:t>
            </a:r>
            <a:r>
              <a:rPr lang="uk-UA" altLang="en-US" sz="2800" dirty="0" smtClean="0"/>
              <a:t> </a:t>
            </a:r>
            <a:r>
              <a:rPr lang="uk-UA" altLang="en-US" sz="2800" dirty="0"/>
              <a:t>таким чином, щоб верх </a:t>
            </a:r>
            <a:r>
              <a:rPr lang="uk-UA" altLang="en-US" sz="2800" dirty="0" smtClean="0"/>
              <a:t>кошика </a:t>
            </a:r>
            <a:r>
              <a:rPr lang="uk-UA" altLang="en-US" sz="2800" dirty="0"/>
              <a:t>був над рівнем води. </a:t>
            </a:r>
            <a:r>
              <a:rPr lang="uk-UA" altLang="en-US" sz="2800" dirty="0" smtClean="0"/>
              <a:t>Дістаньте продукт з ванни після розчинення льоду.</a:t>
            </a:r>
            <a:endParaRPr lang="en-US" altLang="en-US" sz="2800" dirty="0"/>
          </a:p>
          <a:p>
            <a:pPr algn="just">
              <a:spcBef>
                <a:spcPts val="1200"/>
              </a:spcBef>
            </a:pPr>
            <a:r>
              <a:rPr lang="en-US" altLang="en-US" sz="2800" dirty="0"/>
              <a:t>4</a:t>
            </a:r>
            <a:r>
              <a:rPr lang="en-US" altLang="en-US" sz="2800" dirty="0" smtClean="0"/>
              <a:t>.</a:t>
            </a:r>
            <a:r>
              <a:rPr lang="uk-UA" altLang="en-US" sz="2800" dirty="0"/>
              <a:t> Перекладіть продукт на попередньо зважене сито.</a:t>
            </a:r>
            <a:r>
              <a:rPr lang="en-US" altLang="en-US" sz="2800" dirty="0"/>
              <a:t> </a:t>
            </a:r>
            <a:r>
              <a:rPr lang="uk-UA" altLang="en-US" sz="2800" dirty="0"/>
              <a:t>Тримайте сито під кутом приблизно</a:t>
            </a:r>
            <a:r>
              <a:rPr lang="en-US" altLang="en-US" sz="2800" dirty="0"/>
              <a:t> </a:t>
            </a:r>
            <a:r>
              <a:rPr lang="en-US" altLang="en-US" sz="2800" dirty="0">
                <a:solidFill>
                  <a:srgbClr val="FF0000"/>
                </a:solidFill>
              </a:rPr>
              <a:t>17° </a:t>
            </a:r>
            <a:r>
              <a:rPr lang="uk-UA" altLang="en-US" sz="2800" dirty="0">
                <a:solidFill>
                  <a:srgbClr val="FF0000"/>
                </a:solidFill>
              </a:rPr>
              <a:t>-</a:t>
            </a:r>
            <a:r>
              <a:rPr lang="en-US" altLang="en-US" sz="2800" dirty="0">
                <a:solidFill>
                  <a:srgbClr val="FF0000"/>
                </a:solidFill>
              </a:rPr>
              <a:t> 20° </a:t>
            </a:r>
            <a:r>
              <a:rPr lang="uk-UA" altLang="en-US" sz="2800" dirty="0"/>
              <a:t>до горизонту, щоб сприяти проціджуванню без переміщення продукту. </a:t>
            </a:r>
            <a:endParaRPr lang="en-US" altLang="en-US" sz="2800" dirty="0"/>
          </a:p>
          <a:p>
            <a:endParaRPr lang="en-US" altLang="en-US" sz="1000" dirty="0"/>
          </a:p>
        </p:txBody>
      </p:sp>
      <p:sp>
        <p:nvSpPr>
          <p:cNvPr id="3" name="Rectangle 3"/>
          <p:cNvSpPr>
            <a:spLocks noChangeArrowheads="1"/>
          </p:cNvSpPr>
          <p:nvPr/>
        </p:nvSpPr>
        <p:spPr bwMode="auto">
          <a:xfrm>
            <a:off x="2365374" y="492579"/>
            <a:ext cx="7940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a:t>г</a:t>
            </a:r>
            <a:r>
              <a:rPr lang="en-US" altLang="en-US" sz="2400" dirty="0"/>
              <a:t>) </a:t>
            </a:r>
            <a:r>
              <a:rPr lang="ru-RU" altLang="en-US" sz="2400" dirty="0" err="1"/>
              <a:t>Заморожені</a:t>
            </a:r>
            <a:r>
              <a:rPr lang="ru-RU" altLang="en-US" sz="2400" dirty="0"/>
              <a:t> креветки та </a:t>
            </a:r>
            <a:r>
              <a:rPr lang="ru-RU" altLang="en-US" sz="2400" dirty="0" err="1"/>
              <a:t>крабове</a:t>
            </a:r>
            <a:r>
              <a:rPr lang="ru-RU" altLang="en-US" sz="2400" dirty="0"/>
              <a:t> </a:t>
            </a:r>
            <a:r>
              <a:rPr lang="ru-RU" altLang="en-US" sz="2400" dirty="0" err="1" smtClean="0"/>
              <a:t>м'ясо</a:t>
            </a:r>
            <a:r>
              <a:rPr lang="ru-RU" altLang="en-US" sz="2400" dirty="0" smtClean="0"/>
              <a:t> </a:t>
            </a:r>
            <a:r>
              <a:rPr lang="en-US" altLang="en-US" sz="2400" dirty="0" smtClean="0"/>
              <a:t>[12</a:t>
            </a:r>
            <a:r>
              <a:rPr lang="en-US" altLang="en-US" sz="2400" dirty="0"/>
              <a:t>] </a:t>
            </a:r>
          </a:p>
        </p:txBody>
      </p:sp>
    </p:spTree>
    <p:extLst>
      <p:ext uri="{BB962C8B-B14F-4D97-AF65-F5344CB8AC3E}">
        <p14:creationId xmlns:p14="http://schemas.microsoft.com/office/powerpoint/2010/main" val="28254302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59000" y="1313543"/>
            <a:ext cx="8305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endParaRPr lang="en-US" altLang="en-US" sz="2800" dirty="0"/>
          </a:p>
          <a:p>
            <a:pPr algn="just"/>
            <a:r>
              <a:rPr lang="en-US" altLang="en-US" sz="2800" dirty="0"/>
              <a:t>5</a:t>
            </a:r>
            <a:r>
              <a:rPr lang="en-US" altLang="en-US" sz="2800" dirty="0" smtClean="0"/>
              <a:t>.</a:t>
            </a:r>
            <a:r>
              <a:rPr lang="uk-UA" altLang="en-US" sz="2800" dirty="0"/>
              <a:t> Витримайте</a:t>
            </a:r>
            <a:r>
              <a:rPr lang="en-US" altLang="en-US" sz="2800" dirty="0"/>
              <a:t> </a:t>
            </a:r>
            <a:r>
              <a:rPr lang="uk-UA" altLang="en-US" sz="2800" dirty="0">
                <a:solidFill>
                  <a:srgbClr val="FF0000"/>
                </a:solidFill>
              </a:rPr>
              <a:t>2 хвилини </a:t>
            </a:r>
            <a:r>
              <a:rPr lang="uk-UA" altLang="en-US" sz="2800" dirty="0"/>
              <a:t>та викладіть сито з продуктом на попередньо зважений піддон. </a:t>
            </a:r>
          </a:p>
          <a:p>
            <a:pPr algn="just"/>
            <a:endParaRPr lang="en-US" altLang="en-US" sz="2800" dirty="0"/>
          </a:p>
          <a:p>
            <a:pPr algn="just"/>
            <a:r>
              <a:rPr lang="en-US" altLang="en-US" sz="2800" dirty="0"/>
              <a:t>6</a:t>
            </a:r>
            <a:r>
              <a:rPr lang="en-US" altLang="en-US" sz="2800" dirty="0" smtClean="0"/>
              <a:t>.</a:t>
            </a:r>
            <a:r>
              <a:rPr lang="uk-UA" altLang="en-US" sz="2800" dirty="0"/>
              <a:t> Визначте фактичну масу продукту на придатному вимірювальному приладі. </a:t>
            </a:r>
          </a:p>
          <a:p>
            <a:pPr algn="just"/>
            <a:endParaRPr lang="en-US" altLang="en-US" sz="2800" dirty="0"/>
          </a:p>
          <a:p>
            <a:pPr algn="just"/>
            <a:r>
              <a:rPr lang="en-US" altLang="en-US" sz="2800" dirty="0"/>
              <a:t>7</a:t>
            </a:r>
            <a:r>
              <a:rPr lang="en-US" altLang="en-US" sz="2800" dirty="0" smtClean="0"/>
              <a:t>.</a:t>
            </a:r>
            <a:r>
              <a:rPr lang="uk-UA" altLang="en-US" sz="2800" dirty="0"/>
              <a:t> Повторіть кроки </a:t>
            </a:r>
            <a:r>
              <a:rPr lang="en-US" altLang="en-US" sz="2800" dirty="0"/>
              <a:t>1 </a:t>
            </a:r>
            <a:r>
              <a:rPr lang="uk-UA" altLang="en-US" sz="2800" dirty="0"/>
              <a:t>-</a:t>
            </a:r>
            <a:r>
              <a:rPr lang="en-US" altLang="en-US" sz="2800" dirty="0"/>
              <a:t> </a:t>
            </a:r>
            <a:r>
              <a:rPr lang="uk-UA" altLang="en-US" sz="2800" dirty="0" smtClean="0"/>
              <a:t>6</a:t>
            </a:r>
            <a:r>
              <a:rPr lang="en-US" altLang="en-US" sz="2800" dirty="0" smtClean="0"/>
              <a:t> </a:t>
            </a:r>
            <a:r>
              <a:rPr lang="uk-UA" altLang="en-US" sz="2800" dirty="0"/>
              <a:t>для кожної упакованої одиниці у вибірці.</a:t>
            </a:r>
            <a:endParaRPr lang="en-US" altLang="en-US" sz="2800" dirty="0"/>
          </a:p>
        </p:txBody>
      </p:sp>
      <p:sp>
        <p:nvSpPr>
          <p:cNvPr id="3" name="Rectangle 3"/>
          <p:cNvSpPr>
            <a:spLocks noChangeArrowheads="1"/>
          </p:cNvSpPr>
          <p:nvPr/>
        </p:nvSpPr>
        <p:spPr bwMode="auto">
          <a:xfrm>
            <a:off x="2355439" y="303893"/>
            <a:ext cx="71302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2400" dirty="0"/>
              <a:t>г</a:t>
            </a:r>
            <a:r>
              <a:rPr lang="en-US" altLang="en-US" sz="2400" dirty="0"/>
              <a:t>) </a:t>
            </a:r>
            <a:r>
              <a:rPr lang="ru-RU" altLang="en-US" sz="2400" dirty="0" err="1"/>
              <a:t>Заморожені</a:t>
            </a:r>
            <a:r>
              <a:rPr lang="ru-RU" altLang="en-US" sz="2400" dirty="0"/>
              <a:t> креветки та </a:t>
            </a:r>
            <a:r>
              <a:rPr lang="ru-RU" altLang="en-US" sz="2400" dirty="0" err="1"/>
              <a:t>крабове</a:t>
            </a:r>
            <a:r>
              <a:rPr lang="ru-RU" altLang="en-US" sz="2400" dirty="0"/>
              <a:t> </a:t>
            </a:r>
            <a:r>
              <a:rPr lang="ru-RU" altLang="en-US" sz="2400" dirty="0" err="1" smtClean="0"/>
              <a:t>м'ясо</a:t>
            </a:r>
            <a:r>
              <a:rPr lang="ru-RU" altLang="en-US" sz="2400" dirty="0" smtClean="0"/>
              <a:t> </a:t>
            </a:r>
            <a:r>
              <a:rPr lang="en-US" altLang="en-US" sz="2400" dirty="0" smtClean="0"/>
              <a:t>[12</a:t>
            </a:r>
            <a:r>
              <a:rPr lang="en-US" altLang="en-US" sz="2400" dirty="0"/>
              <a:t>] </a:t>
            </a:r>
          </a:p>
        </p:txBody>
      </p:sp>
    </p:spTree>
    <p:extLst>
      <p:ext uri="{BB962C8B-B14F-4D97-AF65-F5344CB8AC3E}">
        <p14:creationId xmlns:p14="http://schemas.microsoft.com/office/powerpoint/2010/main" val="30185182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2926897" y="2073275"/>
            <a:ext cx="1588" cy="2743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2888797" y="4810125"/>
            <a:ext cx="233045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5211310" y="3121025"/>
            <a:ext cx="1587" cy="17160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211310" y="2092325"/>
            <a:ext cx="1587" cy="6858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212897" y="2727325"/>
            <a:ext cx="1598613" cy="8477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212897" y="3159125"/>
            <a:ext cx="1371600" cy="45243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2806247" y="2041525"/>
            <a:ext cx="361950" cy="342900"/>
          </a:xfrm>
          <a:prstGeom prst="arc">
            <a:avLst>
              <a:gd name="adj1" fmla="val 10647311"/>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9" name="Arc 8"/>
          <p:cNvSpPr/>
          <p:nvPr/>
        </p:nvSpPr>
        <p:spPr>
          <a:xfrm>
            <a:off x="4998585" y="2058987"/>
            <a:ext cx="342900" cy="342900"/>
          </a:xfrm>
          <a:prstGeom prst="arc">
            <a:avLst>
              <a:gd name="adj1" fmla="val 10647311"/>
              <a:gd name="adj2" fmla="val 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cxnSp>
        <p:nvCxnSpPr>
          <p:cNvPr id="10" name="Straight Connector 9"/>
          <p:cNvCxnSpPr/>
          <p:nvPr/>
        </p:nvCxnSpPr>
        <p:spPr>
          <a:xfrm>
            <a:off x="2577647" y="4829175"/>
            <a:ext cx="311150"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61747" y="4949825"/>
            <a:ext cx="0" cy="57626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82810" y="4949825"/>
            <a:ext cx="7937" cy="56832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55397" y="4949825"/>
            <a:ext cx="3427413"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12897" y="4832350"/>
            <a:ext cx="347663" cy="317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463347" y="4830762"/>
            <a:ext cx="119063" cy="11747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562147" y="4841875"/>
            <a:ext cx="107950" cy="10636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55397" y="5521325"/>
            <a:ext cx="3427413"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583997" y="5524500"/>
            <a:ext cx="222250" cy="111125"/>
          </a:xfrm>
          <a:prstGeom prst="rect">
            <a:avLst/>
          </a:prstGeom>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Rectangle 18"/>
          <p:cNvSpPr/>
          <p:nvPr/>
        </p:nvSpPr>
        <p:spPr>
          <a:xfrm>
            <a:off x="5327197" y="5529262"/>
            <a:ext cx="222250" cy="109538"/>
          </a:xfrm>
          <a:prstGeom prst="rect">
            <a:avLst/>
          </a:prstGeom>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0" name="Straight Connector 19"/>
          <p:cNvCxnSpPr/>
          <p:nvPr/>
        </p:nvCxnSpPr>
        <p:spPr>
          <a:xfrm>
            <a:off x="2930072" y="2093912"/>
            <a:ext cx="2286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579735" y="3462337"/>
            <a:ext cx="1587"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5217660" y="2776537"/>
            <a:ext cx="3175" cy="347663"/>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586085" y="5518150"/>
            <a:ext cx="114300" cy="111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Rectangle 23"/>
          <p:cNvSpPr/>
          <p:nvPr/>
        </p:nvSpPr>
        <p:spPr>
          <a:xfrm>
            <a:off x="7159172" y="5505450"/>
            <a:ext cx="115888" cy="120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25" name="Straight Connector 24"/>
          <p:cNvCxnSpPr/>
          <p:nvPr/>
        </p:nvCxnSpPr>
        <p:spPr>
          <a:xfrm flipV="1">
            <a:off x="6012997" y="5619750"/>
            <a:ext cx="1830388" cy="793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266497" y="5635625"/>
            <a:ext cx="3632200" cy="11112"/>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578147" y="3590925"/>
            <a:ext cx="120650" cy="15748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14685" y="3565525"/>
            <a:ext cx="0" cy="15970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84085" y="3236912"/>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22235" y="3351212"/>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85672" y="3579812"/>
            <a:ext cx="3254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620760" y="3240087"/>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01635" y="3589337"/>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09622" y="3349625"/>
            <a:ext cx="3254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35035" y="3565525"/>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142797" y="4494212"/>
            <a:ext cx="3238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42922" y="4611687"/>
            <a:ext cx="3254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20635" y="4608512"/>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885747" y="4181475"/>
            <a:ext cx="3254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71572" y="4608512"/>
            <a:ext cx="3254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44372" y="4722812"/>
            <a:ext cx="3238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2785" y="3459162"/>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773160" y="3808412"/>
            <a:ext cx="32543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964997" y="3121025"/>
            <a:ext cx="2203450" cy="1644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5" name="Flowchart: Magnetic Disk 44"/>
          <p:cNvSpPr/>
          <p:nvPr/>
        </p:nvSpPr>
        <p:spPr>
          <a:xfrm>
            <a:off x="3553960" y="3876675"/>
            <a:ext cx="1025525" cy="425450"/>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46" name="Straight Connector 45"/>
          <p:cNvCxnSpPr/>
          <p:nvPr/>
        </p:nvCxnSpPr>
        <p:spPr>
          <a:xfrm>
            <a:off x="3169785" y="2206625"/>
            <a:ext cx="0" cy="14954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990647" y="2206625"/>
            <a:ext cx="3175" cy="14954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3149147" y="3663950"/>
            <a:ext cx="46038" cy="111125"/>
          </a:xfrm>
          <a:prstGeom prst="flowChartConnector">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9" name="Flowchart: Connector 48"/>
          <p:cNvSpPr/>
          <p:nvPr/>
        </p:nvSpPr>
        <p:spPr>
          <a:xfrm>
            <a:off x="4965247" y="3673475"/>
            <a:ext cx="44450" cy="109537"/>
          </a:xfrm>
          <a:prstGeom prst="flowChartConnector">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50" name="Straight Connector 49"/>
          <p:cNvCxnSpPr/>
          <p:nvPr/>
        </p:nvCxnSpPr>
        <p:spPr>
          <a:xfrm>
            <a:off x="3171372" y="3754437"/>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74547" y="3983037"/>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180897" y="4211637"/>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172960" y="4440237"/>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74547" y="3752850"/>
            <a:ext cx="4763" cy="688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399972" y="3754437"/>
            <a:ext cx="6350" cy="690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622222" y="3760787"/>
            <a:ext cx="6350" cy="690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857172" y="3754437"/>
            <a:ext cx="6350" cy="690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085772" y="3754437"/>
            <a:ext cx="6350" cy="690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314372" y="3754437"/>
            <a:ext cx="6350" cy="690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549322" y="3749675"/>
            <a:ext cx="6350" cy="688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771572" y="3754437"/>
            <a:ext cx="6350" cy="690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95410" y="3749675"/>
            <a:ext cx="4762" cy="688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Flowchart: Manual Operation 62"/>
          <p:cNvSpPr/>
          <p:nvPr/>
        </p:nvSpPr>
        <p:spPr>
          <a:xfrm>
            <a:off x="6116185" y="5153025"/>
            <a:ext cx="1573212" cy="368300"/>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4" name="Line Callout 2 61"/>
          <p:cNvSpPr>
            <a:spLocks/>
          </p:cNvSpPr>
          <p:nvPr/>
        </p:nvSpPr>
        <p:spPr bwMode="auto">
          <a:xfrm>
            <a:off x="6011410" y="741362"/>
            <a:ext cx="2390775" cy="400050"/>
          </a:xfrm>
          <a:prstGeom prst="borderCallout2">
            <a:avLst>
              <a:gd name="adj1" fmla="val 18750"/>
              <a:gd name="adj2" fmla="val -8333"/>
              <a:gd name="adj3" fmla="val 18750"/>
              <a:gd name="adj4" fmla="val -16667"/>
              <a:gd name="adj5" fmla="val 621546"/>
              <a:gd name="adj6" fmla="val -61787"/>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Вода </a:t>
            </a:r>
            <a:r>
              <a:rPr lang="en-US" altLang="en-US"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alt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AU" altLang="en-US" sz="1800" dirty="0">
                <a:solidFill>
                  <a:schemeClr val="bg1"/>
                </a:solidFill>
                <a:ea typeface="Calibri" panose="020F0502020204030204" pitchFamily="34" charset="0"/>
                <a:cs typeface="Times New Roman" panose="02020603050405020304" pitchFamily="18" charset="0"/>
              </a:rPr>
              <a:t>1 </a:t>
            </a:r>
            <a:r>
              <a:rPr lang="uk-UA" altLang="en-US" sz="1800" dirty="0" smtClean="0">
                <a:solidFill>
                  <a:schemeClr val="bg1"/>
                </a:solidFill>
                <a:ea typeface="Calibri" panose="020F0502020204030204" pitchFamily="34" charset="0"/>
                <a:cs typeface="Times New Roman" panose="02020603050405020304" pitchFamily="18" charset="0"/>
              </a:rPr>
              <a:t>-</a:t>
            </a:r>
            <a:r>
              <a:rPr lang="en-AU" altLang="en-US" sz="1800" dirty="0" smtClean="0">
                <a:solidFill>
                  <a:schemeClr val="bg1"/>
                </a:solidFill>
                <a:ea typeface="Calibri" panose="020F0502020204030204" pitchFamily="34" charset="0"/>
                <a:cs typeface="Times New Roman" panose="02020603050405020304" pitchFamily="18" charset="0"/>
              </a:rPr>
              <a:t> </a:t>
            </a:r>
            <a:r>
              <a:rPr lang="en-AU" altLang="en-US" sz="1800" dirty="0">
                <a:solidFill>
                  <a:schemeClr val="bg1"/>
                </a:solidFill>
                <a:ea typeface="Calibri" panose="020F0502020204030204" pitchFamily="34" charset="0"/>
                <a:cs typeface="Times New Roman" panose="02020603050405020304" pitchFamily="18" charset="0"/>
              </a:rPr>
              <a:t>3) ºC</a:t>
            </a:r>
            <a:r>
              <a:rPr lang="en-AU" altLang="en-US" sz="1800" dirty="0">
                <a:ea typeface="Calibri" panose="020F0502020204030204" pitchFamily="34" charset="0"/>
                <a:cs typeface="Times New Roman" panose="02020603050405020304" pitchFamily="18" charset="0"/>
              </a:rPr>
              <a:t>.</a:t>
            </a:r>
            <a:endParaRPr lang="en-US" altLang="en-US" sz="1800" b="0" dirty="0">
              <a:ea typeface="Calibri" panose="020F0502020204030204" pitchFamily="34" charset="0"/>
              <a:cs typeface="Times New Roman" panose="02020603050405020304" pitchFamily="18" charset="0"/>
            </a:endParaRPr>
          </a:p>
        </p:txBody>
      </p:sp>
      <p:sp>
        <p:nvSpPr>
          <p:cNvPr id="65" name="Line Callout 2 64"/>
          <p:cNvSpPr>
            <a:spLocks/>
          </p:cNvSpPr>
          <p:nvPr/>
        </p:nvSpPr>
        <p:spPr bwMode="auto">
          <a:xfrm>
            <a:off x="6528935" y="2139949"/>
            <a:ext cx="1314450" cy="522287"/>
          </a:xfrm>
          <a:prstGeom prst="borderCallout2">
            <a:avLst>
              <a:gd name="adj1" fmla="val 18750"/>
              <a:gd name="adj2" fmla="val -8333"/>
              <a:gd name="adj3" fmla="val 18750"/>
              <a:gd name="adj4" fmla="val -16667"/>
              <a:gd name="adj5" fmla="val 202083"/>
              <a:gd name="adj6" fmla="val -58296"/>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Трубка рівня</a:t>
            </a:r>
            <a:endParaRPr lang="en-US" altLang="en-US" sz="1800" b="0" dirty="0">
              <a:ea typeface="Calibri" panose="020F0502020204030204" pitchFamily="34" charset="0"/>
              <a:cs typeface="Times New Roman" panose="02020603050405020304" pitchFamily="18" charset="0"/>
            </a:endParaRPr>
          </a:p>
        </p:txBody>
      </p:sp>
      <p:sp>
        <p:nvSpPr>
          <p:cNvPr id="66" name="Line Callout 2 65"/>
          <p:cNvSpPr>
            <a:spLocks/>
          </p:cNvSpPr>
          <p:nvPr/>
        </p:nvSpPr>
        <p:spPr bwMode="auto">
          <a:xfrm>
            <a:off x="2409372" y="96837"/>
            <a:ext cx="2801938" cy="1138238"/>
          </a:xfrm>
          <a:prstGeom prst="borderCallout2">
            <a:avLst>
              <a:gd name="adj1" fmla="val 52574"/>
              <a:gd name="adj2" fmla="val -833"/>
              <a:gd name="adj3" fmla="val 66315"/>
              <a:gd name="adj4" fmla="val -36745"/>
              <a:gd name="adj5" fmla="val 344005"/>
              <a:gd name="adj6" fmla="val 59046"/>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800" dirty="0" smtClean="0">
                <a:solidFill>
                  <a:srgbClr val="FF0000"/>
                </a:solidFill>
                <a:ea typeface="Calibri" panose="020F0502020204030204" pitchFamily="34" charset="0"/>
                <a:cs typeface="Arial" panose="020B0604020202020204" pitchFamily="34" charset="0"/>
              </a:rPr>
              <a:t>Упакована одиниця</a:t>
            </a:r>
            <a:endParaRPr lang="en-US" altLang="en-US" sz="1800" dirty="0">
              <a:solidFill>
                <a:srgbClr val="FF0000"/>
              </a:solidFill>
              <a:ea typeface="Calibri" panose="020F0502020204030204" pitchFamily="34" charset="0"/>
              <a:cs typeface="Arial" panose="020B0604020202020204" pitchFamily="34" charset="0"/>
            </a:endParaRPr>
          </a:p>
          <a:p>
            <a:pPr algn="ctr"/>
            <a:r>
              <a:rPr lang="uk-UA" altLang="en-US" sz="1800" dirty="0" smtClean="0">
                <a:solidFill>
                  <a:schemeClr val="bg1"/>
                </a:solidFill>
                <a:ea typeface="Calibri" panose="020F0502020204030204" pitchFamily="34" charset="0"/>
                <a:cs typeface="Arial" panose="020B0604020202020204" pitchFamily="34" charset="0"/>
              </a:rPr>
              <a:t>Температура менша ніж </a:t>
            </a:r>
            <a:r>
              <a:rPr lang="en-AU" altLang="en-US" sz="1800" dirty="0" smtClean="0">
                <a:solidFill>
                  <a:schemeClr val="bg1"/>
                </a:solidFill>
                <a:ea typeface="Calibri" panose="020F0502020204030204" pitchFamily="34" charset="0"/>
                <a:cs typeface="Arial" panose="020B0604020202020204" pitchFamily="34" charset="0"/>
              </a:rPr>
              <a:t>-35 </a:t>
            </a:r>
            <a:r>
              <a:rPr lang="en-AU" altLang="en-US" sz="1800" dirty="0">
                <a:solidFill>
                  <a:schemeClr val="bg1"/>
                </a:solidFill>
                <a:ea typeface="Calibri" panose="020F0502020204030204" pitchFamily="34" charset="0"/>
                <a:cs typeface="Arial" panose="020B0604020202020204" pitchFamily="34" charset="0"/>
              </a:rPr>
              <a:t>ºC</a:t>
            </a:r>
            <a:endParaRPr lang="en-US" altLang="en-US" sz="1800" b="0" dirty="0">
              <a:solidFill>
                <a:schemeClr val="bg1"/>
              </a:solidFill>
              <a:ea typeface="Calibri" panose="020F0502020204030204" pitchFamily="34" charset="0"/>
              <a:cs typeface="Times New Roman" panose="02020603050405020304" pitchFamily="18" charset="0"/>
            </a:endParaRPr>
          </a:p>
        </p:txBody>
      </p:sp>
      <p:sp>
        <p:nvSpPr>
          <p:cNvPr id="67" name="Line Callout 3 68"/>
          <p:cNvSpPr>
            <a:spLocks/>
          </p:cNvSpPr>
          <p:nvPr/>
        </p:nvSpPr>
        <p:spPr bwMode="auto">
          <a:xfrm>
            <a:off x="415472" y="1887537"/>
            <a:ext cx="1323975" cy="685800"/>
          </a:xfrm>
          <a:prstGeom prst="borderCallout3">
            <a:avLst>
              <a:gd name="adj1" fmla="val 18750"/>
              <a:gd name="adj2" fmla="val -8333"/>
              <a:gd name="adj3" fmla="val 18750"/>
              <a:gd name="adj4" fmla="val -16667"/>
              <a:gd name="adj5" fmla="val 100000"/>
              <a:gd name="adj6" fmla="val -16667"/>
              <a:gd name="adj7" fmla="val 343083"/>
              <a:gd name="adj8" fmla="val 225569"/>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Сітчастий кошик</a:t>
            </a:r>
            <a:endParaRPr lang="en-US" altLang="en-US" sz="1800" b="0" dirty="0">
              <a:ea typeface="Calibri" panose="020F0502020204030204" pitchFamily="34" charset="0"/>
              <a:cs typeface="Times New Roman" panose="02020603050405020304" pitchFamily="18" charset="0"/>
            </a:endParaRPr>
          </a:p>
        </p:txBody>
      </p:sp>
      <p:sp>
        <p:nvSpPr>
          <p:cNvPr id="68" name="Line Callout 2 69"/>
          <p:cNvSpPr>
            <a:spLocks/>
          </p:cNvSpPr>
          <p:nvPr/>
        </p:nvSpPr>
        <p:spPr bwMode="auto">
          <a:xfrm>
            <a:off x="7273472" y="3876675"/>
            <a:ext cx="1522412" cy="1176337"/>
          </a:xfrm>
          <a:prstGeom prst="borderCallout2">
            <a:avLst>
              <a:gd name="adj1" fmla="val 18750"/>
              <a:gd name="adj2" fmla="val -8333"/>
              <a:gd name="adj3" fmla="val 18750"/>
              <a:gd name="adj4" fmla="val -16667"/>
              <a:gd name="adj5" fmla="val 147454"/>
              <a:gd name="adj6" fmla="val -45977"/>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Сосуд для збору води</a:t>
            </a:r>
            <a:endParaRPr lang="en-US" altLang="en-US" sz="1800" b="0" dirty="0">
              <a:solidFill>
                <a:srgbClr val="FF0000"/>
              </a:solidFill>
              <a:ea typeface="Calibri" panose="020F0502020204030204" pitchFamily="34" charset="0"/>
              <a:cs typeface="Times New Roman" panose="02020603050405020304" pitchFamily="18" charset="0"/>
            </a:endParaRPr>
          </a:p>
        </p:txBody>
      </p:sp>
      <p:sp>
        <p:nvSpPr>
          <p:cNvPr id="69" name="Flowchart: Connector 68"/>
          <p:cNvSpPr/>
          <p:nvPr/>
        </p:nvSpPr>
        <p:spPr>
          <a:xfrm>
            <a:off x="3326947" y="4178300"/>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0" name="Flowchart: Connector 69"/>
          <p:cNvSpPr/>
          <p:nvPr/>
        </p:nvSpPr>
        <p:spPr>
          <a:xfrm>
            <a:off x="4030210" y="3962400"/>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1" name="Flowchart: Connector 70"/>
          <p:cNvSpPr/>
          <p:nvPr/>
        </p:nvSpPr>
        <p:spPr>
          <a:xfrm>
            <a:off x="6632122" y="5322887"/>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2" name="Flowchart: Connector 71"/>
          <p:cNvSpPr/>
          <p:nvPr/>
        </p:nvSpPr>
        <p:spPr>
          <a:xfrm>
            <a:off x="5674860" y="3044825"/>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3" name="Flowchart: Connector 72"/>
          <p:cNvSpPr/>
          <p:nvPr/>
        </p:nvSpPr>
        <p:spPr>
          <a:xfrm>
            <a:off x="4474710" y="3203575"/>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5" name="Line Callout 2 64"/>
          <p:cNvSpPr>
            <a:spLocks/>
          </p:cNvSpPr>
          <p:nvPr/>
        </p:nvSpPr>
        <p:spPr bwMode="auto">
          <a:xfrm>
            <a:off x="6011410" y="1562100"/>
            <a:ext cx="1513340" cy="447675"/>
          </a:xfrm>
          <a:prstGeom prst="borderCallout2">
            <a:avLst>
              <a:gd name="adj1" fmla="val 18750"/>
              <a:gd name="adj2" fmla="val -8333"/>
              <a:gd name="adj3" fmla="val 18750"/>
              <a:gd name="adj4" fmla="val -16667"/>
              <a:gd name="adj5" fmla="val 202083"/>
              <a:gd name="adj6" fmla="val -58296"/>
            </a:avLst>
          </a:prstGeom>
          <a:solidFill>
            <a:srgbClr val="5B9BD5"/>
          </a:solidFill>
          <a:ln w="12700">
            <a:solidFill>
              <a:srgbClr val="1F4D78"/>
            </a:solidFill>
            <a:miter lim="800000"/>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uk-UA" altLang="en-US"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Ванна з водою</a:t>
            </a:r>
            <a:endParaRPr lang="en-US" altLang="en-US" sz="1800" b="0" dirty="0">
              <a:ea typeface="Calibri" panose="020F0502020204030204" pitchFamily="34" charset="0"/>
              <a:cs typeface="Times New Roman" panose="02020603050405020304" pitchFamily="18" charset="0"/>
            </a:endParaRPr>
          </a:p>
        </p:txBody>
      </p:sp>
      <p:sp>
        <p:nvSpPr>
          <p:cNvPr id="76" name="Flowchart: Connector 75"/>
          <p:cNvSpPr/>
          <p:nvPr/>
        </p:nvSpPr>
        <p:spPr>
          <a:xfrm>
            <a:off x="5182735" y="2465387"/>
            <a:ext cx="133350" cy="13335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7" name="Title 1"/>
          <p:cNvSpPr txBox="1">
            <a:spLocks/>
          </p:cNvSpPr>
          <p:nvPr/>
        </p:nvSpPr>
        <p:spPr bwMode="auto">
          <a:xfrm>
            <a:off x="6248400" y="65881"/>
            <a:ext cx="5943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en-GB" altLang="en-US" sz="2400" dirty="0">
                <a:solidFill>
                  <a:srgbClr val="FF0000"/>
                </a:solidFill>
                <a:latin typeface="Arial" panose="020B0604020202020204" pitchFamily="34" charset="0"/>
              </a:rPr>
              <a:t>                    </a:t>
            </a:r>
            <a:r>
              <a:rPr lang="ru-RU" sz="2400" dirty="0">
                <a:solidFill>
                  <a:srgbClr val="FF0000"/>
                </a:solidFill>
                <a:latin typeface="Arial" panose="020B0604020202020204" pitchFamily="34" charset="0"/>
              </a:rPr>
              <a:t>ґ</a:t>
            </a:r>
            <a:r>
              <a:rPr lang="en-GB" altLang="en-US" sz="2800" b="0" dirty="0" smtClean="0">
                <a:solidFill>
                  <a:srgbClr val="FF0000"/>
                </a:solidFill>
                <a:latin typeface="Arial" panose="020B0604020202020204" pitchFamily="34" charset="0"/>
                <a:cs typeface="Arial" panose="020B0604020202020204" pitchFamily="34" charset="0"/>
              </a:rPr>
              <a:t>) </a:t>
            </a:r>
            <a:r>
              <a:rPr lang="uk-UA" altLang="en-US" sz="2400" dirty="0" smtClean="0">
                <a:solidFill>
                  <a:srgbClr val="FF0000"/>
                </a:solidFill>
                <a:latin typeface="Arial" panose="020B0604020202020204" pitchFamily="34" charset="0"/>
              </a:rPr>
              <a:t>Метод переміщення</a:t>
            </a:r>
            <a:endParaRPr lang="en-US" altLang="en-US"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0239178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1678" y="590550"/>
            <a:ext cx="54598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en-US" altLang="en-US" sz="2800" dirty="0"/>
              <a:t>NAWI </a:t>
            </a:r>
            <a:r>
              <a:rPr lang="uk-UA" altLang="en-US" sz="2800" dirty="0" smtClean="0"/>
              <a:t>контрольний прилад</a:t>
            </a:r>
            <a:endParaRPr lang="en-US" altLang="en-US" sz="2800" dirty="0"/>
          </a:p>
        </p:txBody>
      </p:sp>
      <p:sp>
        <p:nvSpPr>
          <p:cNvPr id="3" name="Rectangle 5"/>
          <p:cNvSpPr>
            <a:spLocks noChangeArrowheads="1"/>
          </p:cNvSpPr>
          <p:nvPr/>
        </p:nvSpPr>
        <p:spPr bwMode="auto">
          <a:xfrm>
            <a:off x="4259942" y="1204686"/>
            <a:ext cx="770345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just"/>
            <a:r>
              <a:rPr lang="en-AU" altLang="en-US" sz="2800" dirty="0"/>
              <a:t>1</a:t>
            </a:r>
            <a:r>
              <a:rPr lang="en-AU" altLang="en-US" sz="2800" dirty="0" smtClean="0"/>
              <a:t>.</a:t>
            </a:r>
            <a:r>
              <a:rPr lang="uk-UA" altLang="en-US" sz="2800" dirty="0" smtClean="0"/>
              <a:t> Зважте порожній сосуд для збору води</a:t>
            </a:r>
            <a:r>
              <a:rPr lang="en-AU" altLang="en-US" sz="2800" dirty="0" smtClean="0"/>
              <a:t>; </a:t>
            </a:r>
            <a:endParaRPr lang="en-AU" altLang="en-US" sz="2800" dirty="0"/>
          </a:p>
          <a:p>
            <a:pPr algn="just"/>
            <a:endParaRPr lang="en-AU" altLang="en-US" sz="1000" dirty="0"/>
          </a:p>
          <a:p>
            <a:pPr algn="just"/>
            <a:r>
              <a:rPr lang="en-AU" altLang="en-US" sz="2800" dirty="0"/>
              <a:t>2</a:t>
            </a:r>
            <a:r>
              <a:rPr lang="en-AU" altLang="en-US" sz="2800" dirty="0" smtClean="0"/>
              <a:t>.</a:t>
            </a:r>
            <a:r>
              <a:rPr lang="uk-UA" altLang="en-US" sz="2800" dirty="0" smtClean="0"/>
              <a:t> Зважте сосуд, наповнений водою</a:t>
            </a:r>
            <a:r>
              <a:rPr lang="en-AU" altLang="en-US" sz="2800" dirty="0" smtClean="0"/>
              <a:t> (</a:t>
            </a:r>
            <a:r>
              <a:rPr lang="uk-UA" altLang="en-US" sz="2800" dirty="0" smtClean="0"/>
              <a:t>вага брутто</a:t>
            </a:r>
            <a:r>
              <a:rPr lang="en-AU" altLang="en-US" sz="2800" dirty="0" smtClean="0"/>
              <a:t>);</a:t>
            </a:r>
            <a:endParaRPr lang="en-AU" altLang="en-US" sz="2800" dirty="0"/>
          </a:p>
          <a:p>
            <a:pPr algn="just"/>
            <a:endParaRPr lang="en-AU" altLang="en-US" sz="1000" dirty="0"/>
          </a:p>
          <a:p>
            <a:pPr algn="just"/>
            <a:r>
              <a:rPr lang="en-AU" altLang="en-US" sz="2800" dirty="0"/>
              <a:t>3</a:t>
            </a:r>
            <a:r>
              <a:rPr lang="en-AU" altLang="en-US" sz="2800" dirty="0" smtClean="0"/>
              <a:t>.</a:t>
            </a:r>
            <a:r>
              <a:rPr lang="uk-UA" altLang="en-US" sz="2800" dirty="0" smtClean="0"/>
              <a:t> Визначте вагу нетто води, переміщену з ванни </a:t>
            </a:r>
            <a:r>
              <a:rPr lang="en-AU" altLang="en-US" sz="2800" dirty="0"/>
              <a:t>(WWD); </a:t>
            </a:r>
            <a:endParaRPr lang="uk-UA" altLang="en-US" sz="2800" dirty="0" smtClean="0"/>
          </a:p>
          <a:p>
            <a:pPr algn="just"/>
            <a:endParaRPr lang="en-AU" altLang="en-US" sz="1000" dirty="0"/>
          </a:p>
          <a:p>
            <a:pPr algn="just"/>
            <a:r>
              <a:rPr lang="en-US" altLang="en-US" sz="2800" dirty="0"/>
              <a:t>4.</a:t>
            </a:r>
            <a:r>
              <a:rPr lang="en-AU" altLang="en-US" sz="2800" dirty="0"/>
              <a:t> </a:t>
            </a:r>
            <a:r>
              <a:rPr lang="uk-UA" altLang="en-US" sz="2800" dirty="0" smtClean="0"/>
              <a:t>Визначте об</a:t>
            </a:r>
            <a:r>
              <a:rPr lang="en-US" altLang="en-US" sz="2800" dirty="0" smtClean="0"/>
              <a:t>’</a:t>
            </a:r>
            <a:r>
              <a:rPr lang="uk-UA" altLang="en-US" sz="2800" dirty="0" err="1" smtClean="0"/>
              <a:t>єм</a:t>
            </a:r>
            <a:r>
              <a:rPr lang="uk-UA" altLang="en-US" sz="2800" dirty="0" smtClean="0"/>
              <a:t> </a:t>
            </a:r>
            <a:r>
              <a:rPr lang="en-AU" altLang="en-US" sz="3600" dirty="0"/>
              <a:t>V</a:t>
            </a:r>
            <a:r>
              <a:rPr lang="en-AU" altLang="en-US" sz="2800" dirty="0"/>
              <a:t>1 </a:t>
            </a:r>
            <a:r>
              <a:rPr lang="uk-UA" altLang="en-US" sz="2800" dirty="0" smtClean="0"/>
              <a:t> продукту та упаковки, використовуючи густину води та </a:t>
            </a:r>
            <a:r>
              <a:rPr lang="en-AU" altLang="en-US" sz="2800" dirty="0" smtClean="0"/>
              <a:t>WWD</a:t>
            </a:r>
            <a:r>
              <a:rPr lang="en-AU" altLang="en-US" sz="2800" dirty="0"/>
              <a:t>.</a:t>
            </a:r>
            <a:r>
              <a:rPr lang="en-US" altLang="en-US" sz="2800" dirty="0"/>
              <a:t> </a:t>
            </a:r>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215" y="1591199"/>
            <a:ext cx="39519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785496" y="0"/>
            <a:ext cx="60122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None/>
            </a:pPr>
            <a:r>
              <a:rPr lang="en-GB" altLang="en-US" sz="2800" b="0" dirty="0">
                <a:latin typeface="Arial" panose="020B0604020202020204" pitchFamily="34" charset="0"/>
                <a:cs typeface="Arial" panose="020B0604020202020204" pitchFamily="34" charset="0"/>
              </a:rPr>
              <a:t>           </a:t>
            </a:r>
            <a:r>
              <a:rPr lang="ru-RU" sz="2800" dirty="0">
                <a:solidFill>
                  <a:srgbClr val="FF0000"/>
                </a:solidFill>
                <a:latin typeface="Arial" panose="020B0604020202020204" pitchFamily="34" charset="0"/>
              </a:rPr>
              <a:t>ґ</a:t>
            </a:r>
            <a:r>
              <a:rPr lang="en-GB" altLang="en-US" sz="3200" dirty="0">
                <a:solidFill>
                  <a:srgbClr val="FF0000"/>
                </a:solidFill>
                <a:latin typeface="Arial" panose="020B0604020202020204" pitchFamily="34" charset="0"/>
                <a:cs typeface="Arial" panose="020B0604020202020204" pitchFamily="34" charset="0"/>
              </a:rPr>
              <a:t>) </a:t>
            </a:r>
            <a:r>
              <a:rPr lang="uk-UA" altLang="en-US" sz="2800" dirty="0">
                <a:solidFill>
                  <a:srgbClr val="FF0000"/>
                </a:solidFill>
                <a:latin typeface="Arial" panose="020B0604020202020204" pitchFamily="34" charset="0"/>
              </a:rPr>
              <a:t>Метод переміщення</a:t>
            </a:r>
            <a:endParaRPr lang="en-US" altLang="en-US" sz="2800" dirty="0">
              <a:solidFill>
                <a:srgbClr val="FF0000"/>
              </a:solidFill>
              <a:latin typeface="Arial" panose="020B0604020202020204" pitchFamily="34" charset="0"/>
            </a:endParaRPr>
          </a:p>
          <a:p>
            <a:pPr eaLnBrk="1" hangingPunct="1">
              <a:spcBef>
                <a:spcPct val="0"/>
              </a:spcBef>
              <a:buClrTx/>
              <a:buSzTx/>
              <a:buFontTx/>
              <a:buNone/>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4189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15255" y="532493"/>
            <a:ext cx="1128485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28600" algn="l"/>
                <a:tab pos="457200" algn="l"/>
              </a:tabLst>
              <a:defRPr sz="1200" b="1">
                <a:solidFill>
                  <a:schemeClr val="tx1"/>
                </a:solidFill>
                <a:latin typeface="Arial" panose="020B0604020202020204" pitchFamily="34" charset="0"/>
              </a:defRPr>
            </a:lvl1pPr>
            <a:lvl2pPr marL="742950" indent="-285750">
              <a:tabLst>
                <a:tab pos="228600" algn="l"/>
                <a:tab pos="457200" algn="l"/>
              </a:tabLst>
              <a:defRPr sz="1200" b="1">
                <a:solidFill>
                  <a:schemeClr val="tx1"/>
                </a:solidFill>
                <a:latin typeface="Arial" panose="020B0604020202020204" pitchFamily="34" charset="0"/>
              </a:defRPr>
            </a:lvl2pPr>
            <a:lvl3pPr marL="1143000" indent="-228600">
              <a:tabLst>
                <a:tab pos="228600" algn="l"/>
                <a:tab pos="457200" algn="l"/>
              </a:tabLst>
              <a:defRPr sz="1200" b="1">
                <a:solidFill>
                  <a:schemeClr val="tx1"/>
                </a:solidFill>
                <a:latin typeface="Arial" panose="020B0604020202020204" pitchFamily="34" charset="0"/>
              </a:defRPr>
            </a:lvl3pPr>
            <a:lvl4pPr marL="1600200" indent="-228600">
              <a:tabLst>
                <a:tab pos="228600" algn="l"/>
                <a:tab pos="457200" algn="l"/>
              </a:tabLst>
              <a:defRPr sz="1200" b="1">
                <a:solidFill>
                  <a:schemeClr val="tx1"/>
                </a:solidFill>
                <a:latin typeface="Arial" panose="020B0604020202020204" pitchFamily="34" charset="0"/>
              </a:defRPr>
            </a:lvl4pPr>
            <a:lvl5pPr marL="2057400" indent="-228600">
              <a:tabLst>
                <a:tab pos="228600" algn="l"/>
                <a:tab pos="457200" algn="l"/>
              </a:tabLst>
              <a:defRPr sz="1200" b="1">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 pos="457200" algn="l"/>
              </a:tabLst>
              <a:defRPr sz="1200" b="1">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 pos="457200" algn="l"/>
              </a:tabLst>
              <a:defRPr sz="1200" b="1">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 pos="457200" algn="l"/>
              </a:tabLst>
              <a:defRPr sz="1200" b="1">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 pos="457200" algn="l"/>
              </a:tabLst>
              <a:defRPr sz="1200" b="1">
                <a:solidFill>
                  <a:schemeClr val="tx1"/>
                </a:solidFill>
                <a:latin typeface="Arial" panose="020B0604020202020204" pitchFamily="34" charset="0"/>
              </a:defRPr>
            </a:lvl9pPr>
          </a:lstStyle>
          <a:p>
            <a:pPr algn="just">
              <a:spcBef>
                <a:spcPts val="600"/>
              </a:spcBef>
              <a:spcAft>
                <a:spcPts val="600"/>
              </a:spcAft>
              <a:buSzPts val="1000"/>
            </a:pPr>
            <a:r>
              <a:rPr lang="en-AU" altLang="en-US" sz="2800" dirty="0">
                <a:ea typeface="Calibri" panose="020F0502020204030204" pitchFamily="34" charset="0"/>
                <a:cs typeface="Times New Roman" panose="02020603050405020304" pitchFamily="18" charset="0"/>
              </a:rPr>
              <a:t>5</a:t>
            </a:r>
            <a:r>
              <a:rPr lang="en-AU" altLang="en-US" sz="2800" dirty="0" smtClean="0">
                <a:ea typeface="Calibri" panose="020F0502020204030204" pitchFamily="34" charset="0"/>
                <a:cs typeface="Times New Roman" panose="02020603050405020304" pitchFamily="18" charset="0"/>
              </a:rPr>
              <a:t>.</a:t>
            </a:r>
            <a:r>
              <a:rPr lang="uk-UA" altLang="en-US" sz="2800" dirty="0" smtClean="0">
                <a:ea typeface="Calibri" panose="020F0502020204030204" pitchFamily="34" charset="0"/>
                <a:cs typeface="Times New Roman" panose="02020603050405020304" pitchFamily="18" charset="0"/>
              </a:rPr>
              <a:t> Підготуйте ванні з водою</a:t>
            </a:r>
            <a:r>
              <a:rPr lang="en-AU" altLang="en-US" sz="2800" dirty="0" smtClean="0">
                <a:ea typeface="Calibri" panose="020F0502020204030204" pitchFamily="34" charset="0"/>
                <a:cs typeface="Times New Roman" panose="02020603050405020304" pitchFamily="18" charset="0"/>
              </a:rPr>
              <a:t>; </a:t>
            </a:r>
            <a:endParaRPr lang="en-AU" altLang="en-US" sz="2800" dirty="0">
              <a:ea typeface="Calibri" panose="020F0502020204030204" pitchFamily="34" charset="0"/>
              <a:cs typeface="Times New Roman" panose="02020603050405020304" pitchFamily="18" charset="0"/>
            </a:endParaRPr>
          </a:p>
          <a:p>
            <a:pPr algn="just">
              <a:spcBef>
                <a:spcPts val="600"/>
              </a:spcBef>
              <a:spcAft>
                <a:spcPts val="600"/>
              </a:spcAft>
              <a:buSzPts val="1000"/>
            </a:pPr>
            <a:r>
              <a:rPr lang="en-AU" altLang="en-US" sz="2800" dirty="0">
                <a:ea typeface="Calibri" panose="020F0502020204030204" pitchFamily="34" charset="0"/>
                <a:cs typeface="Times New Roman" panose="02020603050405020304" pitchFamily="18" charset="0"/>
              </a:rPr>
              <a:t>6</a:t>
            </a:r>
            <a:r>
              <a:rPr lang="en-AU" altLang="en-US" sz="2800" dirty="0" smtClean="0">
                <a:ea typeface="Calibri" panose="020F0502020204030204" pitchFamily="34" charset="0"/>
                <a:cs typeface="Times New Roman" panose="02020603050405020304" pitchFamily="18" charset="0"/>
              </a:rPr>
              <a:t>.</a:t>
            </a:r>
            <a:r>
              <a:rPr lang="uk-UA" altLang="en-US" sz="2800" dirty="0" smtClean="0">
                <a:ea typeface="Calibri" panose="020F0502020204030204" pitchFamily="34" charset="0"/>
                <a:cs typeface="Times New Roman" panose="02020603050405020304" pitchFamily="18" charset="0"/>
              </a:rPr>
              <a:t> </a:t>
            </a:r>
            <a:r>
              <a:rPr lang="ru-RU" altLang="en-US" sz="2800" dirty="0" err="1">
                <a:ea typeface="Calibri" panose="020F0502020204030204" pitchFamily="34" charset="0"/>
                <a:cs typeface="Times New Roman" panose="02020603050405020304" pitchFamily="18" charset="0"/>
              </a:rPr>
              <a:t>Помістіть</a:t>
            </a:r>
            <a:r>
              <a:rPr lang="ru-RU" altLang="en-US" sz="2800" dirty="0">
                <a:ea typeface="Calibri" panose="020F0502020204030204" pitchFamily="34" charset="0"/>
                <a:cs typeface="Times New Roman" panose="02020603050405020304" pitchFamily="18" charset="0"/>
              </a:rPr>
              <a:t> </a:t>
            </a:r>
            <a:r>
              <a:rPr lang="ru-RU" altLang="en-US" sz="2800" dirty="0" err="1">
                <a:ea typeface="Calibri" panose="020F0502020204030204" pitchFamily="34" charset="0"/>
                <a:cs typeface="Times New Roman" panose="02020603050405020304" pitchFamily="18" charset="0"/>
              </a:rPr>
              <a:t>очищену</a:t>
            </a:r>
            <a:r>
              <a:rPr lang="ru-RU" altLang="en-US" sz="2800" dirty="0">
                <a:ea typeface="Calibri" panose="020F0502020204030204" pitchFamily="34" charset="0"/>
                <a:cs typeface="Times New Roman" panose="02020603050405020304" pitchFamily="18" charset="0"/>
              </a:rPr>
              <a:t> тару в </a:t>
            </a:r>
            <a:r>
              <a:rPr lang="ru-RU" altLang="en-US" sz="2800" dirty="0" err="1">
                <a:ea typeface="Calibri" panose="020F0502020204030204" pitchFamily="34" charset="0"/>
                <a:cs typeface="Times New Roman" panose="02020603050405020304" pitchFamily="18" charset="0"/>
              </a:rPr>
              <a:t>сітчастий</a:t>
            </a:r>
            <a:r>
              <a:rPr lang="ru-RU" altLang="en-US" sz="2800" dirty="0">
                <a:ea typeface="Calibri" panose="020F0502020204030204" pitchFamily="34" charset="0"/>
                <a:cs typeface="Times New Roman" panose="02020603050405020304" pitchFamily="18" charset="0"/>
              </a:rPr>
              <a:t> </a:t>
            </a:r>
            <a:r>
              <a:rPr lang="ru-RU" altLang="en-US" sz="2800" dirty="0" err="1">
                <a:ea typeface="Calibri" panose="020F0502020204030204" pitchFamily="34" charset="0"/>
                <a:cs typeface="Times New Roman" panose="02020603050405020304" pitchFamily="18" charset="0"/>
              </a:rPr>
              <a:t>кошик</a:t>
            </a:r>
            <a:r>
              <a:rPr lang="ru-RU" altLang="en-US" sz="2800" dirty="0">
                <a:ea typeface="Calibri" panose="020F0502020204030204" pitchFamily="34" charset="0"/>
                <a:cs typeface="Times New Roman" panose="02020603050405020304" pitchFamily="18" charset="0"/>
              </a:rPr>
              <a:t> і </a:t>
            </a:r>
            <a:r>
              <a:rPr lang="ru-RU" altLang="en-US" sz="2800" dirty="0" err="1" smtClean="0">
                <a:ea typeface="Calibri" panose="020F0502020204030204" pitchFamily="34" charset="0"/>
                <a:cs typeface="Times New Roman" panose="02020603050405020304" pitchFamily="18" charset="0"/>
              </a:rPr>
              <a:t>повністю</a:t>
            </a:r>
            <a:r>
              <a:rPr lang="ru-RU" altLang="en-US" sz="2800" dirty="0" smtClean="0">
                <a:ea typeface="Calibri" panose="020F0502020204030204" pitchFamily="34" charset="0"/>
                <a:cs typeface="Times New Roman" panose="02020603050405020304" pitchFamily="18" charset="0"/>
              </a:rPr>
              <a:t> </a:t>
            </a:r>
            <a:r>
              <a:rPr lang="ru-RU" altLang="en-US" sz="2800" dirty="0" err="1" smtClean="0">
                <a:ea typeface="Calibri" panose="020F0502020204030204" pitchFamily="34" charset="0"/>
                <a:cs typeface="Times New Roman" panose="02020603050405020304" pitchFamily="18" charset="0"/>
              </a:rPr>
              <a:t>занурте</a:t>
            </a:r>
            <a:r>
              <a:rPr lang="ru-RU" altLang="en-US" sz="2800" dirty="0" smtClean="0">
                <a:ea typeface="Calibri" panose="020F0502020204030204" pitchFamily="34" charset="0"/>
                <a:cs typeface="Times New Roman" panose="02020603050405020304" pitchFamily="18" charset="0"/>
              </a:rPr>
              <a:t> </a:t>
            </a:r>
            <a:r>
              <a:rPr lang="ru-RU" altLang="en-US" sz="2800" dirty="0" err="1" smtClean="0">
                <a:ea typeface="Calibri" panose="020F0502020204030204" pitchFamily="34" charset="0"/>
                <a:cs typeface="Times New Roman" panose="02020603050405020304" pitchFamily="18" charset="0"/>
              </a:rPr>
              <a:t>його</a:t>
            </a:r>
            <a:r>
              <a:rPr lang="ru-RU" altLang="en-US" sz="2800" dirty="0" smtClean="0">
                <a:ea typeface="Calibri" panose="020F0502020204030204" pitchFamily="34" charset="0"/>
                <a:cs typeface="Times New Roman" panose="02020603050405020304" pitchFamily="18" charset="0"/>
              </a:rPr>
              <a:t> у воду;</a:t>
            </a:r>
            <a:endParaRPr lang="uk-UA" altLang="en-US" sz="2800" dirty="0" smtClean="0">
              <a:ea typeface="Calibri" panose="020F0502020204030204" pitchFamily="34" charset="0"/>
              <a:cs typeface="Times New Roman" panose="02020603050405020304" pitchFamily="18" charset="0"/>
            </a:endParaRPr>
          </a:p>
          <a:p>
            <a:pPr algn="just">
              <a:spcBef>
                <a:spcPts val="600"/>
              </a:spcBef>
              <a:spcAft>
                <a:spcPts val="600"/>
              </a:spcAft>
              <a:buSzPts val="1000"/>
            </a:pPr>
            <a:r>
              <a:rPr lang="en-AU" altLang="en-US" sz="2800" dirty="0" smtClean="0">
                <a:ea typeface="Calibri" panose="020F0502020204030204" pitchFamily="34" charset="0"/>
                <a:cs typeface="Times New Roman" panose="02020603050405020304" pitchFamily="18" charset="0"/>
              </a:rPr>
              <a:t>7.</a:t>
            </a:r>
            <a:r>
              <a:rPr lang="uk-UA" altLang="en-US" sz="2800" dirty="0" smtClean="0">
                <a:ea typeface="Calibri" panose="020F0502020204030204" pitchFamily="34" charset="0"/>
                <a:cs typeface="Times New Roman" panose="02020603050405020304" pitchFamily="18" charset="0"/>
              </a:rPr>
              <a:t> Зважте сосуд для збору води на неавтоматичному зважувальному приладі та визначте масу нетто води, переміщеною з ванни очищеною тарою;</a:t>
            </a:r>
          </a:p>
          <a:p>
            <a:pPr algn="just">
              <a:spcBef>
                <a:spcPts val="600"/>
              </a:spcBef>
              <a:spcAft>
                <a:spcPts val="600"/>
              </a:spcAft>
              <a:buSzPts val="1000"/>
            </a:pPr>
            <a:r>
              <a:rPr lang="en-AU" altLang="en-US" sz="2800" dirty="0" smtClean="0">
                <a:ea typeface="Calibri" panose="020F0502020204030204" pitchFamily="34" charset="0"/>
                <a:cs typeface="Times New Roman" panose="02020603050405020304" pitchFamily="18" charset="0"/>
              </a:rPr>
              <a:t>8.</a:t>
            </a:r>
            <a:r>
              <a:rPr lang="uk-UA" altLang="en-US" sz="2800" dirty="0" smtClean="0">
                <a:ea typeface="Calibri" panose="020F0502020204030204" pitchFamily="34" charset="0"/>
                <a:cs typeface="Times New Roman" panose="02020603050405020304" pitchFamily="18" charset="0"/>
              </a:rPr>
              <a:t> Визначте об</a:t>
            </a:r>
            <a:r>
              <a:rPr lang="en-US" altLang="en-US" sz="2800" dirty="0" smtClean="0">
                <a:ea typeface="Calibri" panose="020F0502020204030204" pitchFamily="34" charset="0"/>
                <a:cs typeface="Times New Roman" panose="02020603050405020304" pitchFamily="18" charset="0"/>
              </a:rPr>
              <a:t>’</a:t>
            </a:r>
            <a:r>
              <a:rPr lang="uk-UA" altLang="en-US" sz="2800" dirty="0" err="1" smtClean="0">
                <a:ea typeface="Calibri" panose="020F0502020204030204" pitchFamily="34" charset="0"/>
                <a:cs typeface="Times New Roman" panose="02020603050405020304" pitchFamily="18" charset="0"/>
              </a:rPr>
              <a:t>єм</a:t>
            </a:r>
            <a:r>
              <a:rPr lang="uk-UA" altLang="en-US" sz="2800" dirty="0" smtClean="0">
                <a:ea typeface="Calibri" panose="020F0502020204030204" pitchFamily="34" charset="0"/>
                <a:cs typeface="Times New Roman" panose="02020603050405020304" pitchFamily="18" charset="0"/>
              </a:rPr>
              <a:t> тари </a:t>
            </a:r>
            <a:r>
              <a:rPr lang="en-AU" altLang="en-US" sz="2800" dirty="0" smtClean="0">
                <a:ea typeface="Calibri" panose="020F0502020204030204" pitchFamily="34" charset="0"/>
                <a:cs typeface="Times New Roman" panose="02020603050405020304" pitchFamily="18" charset="0"/>
              </a:rPr>
              <a:t>V</a:t>
            </a:r>
            <a:r>
              <a:rPr lang="en-AU" altLang="en-US" sz="2000" dirty="0" smtClean="0">
                <a:ea typeface="Calibri" panose="020F0502020204030204" pitchFamily="34" charset="0"/>
                <a:cs typeface="Times New Roman" panose="02020603050405020304" pitchFamily="18" charset="0"/>
              </a:rPr>
              <a:t>2</a:t>
            </a:r>
            <a:endParaRPr lang="en-AU" altLang="en-US" sz="2800" dirty="0">
              <a:ea typeface="Calibri" panose="020F0502020204030204" pitchFamily="34" charset="0"/>
              <a:cs typeface="Times New Roman" panose="02020603050405020304" pitchFamily="18" charset="0"/>
            </a:endParaRPr>
          </a:p>
          <a:p>
            <a:pPr algn="ctr">
              <a:spcBef>
                <a:spcPts val="600"/>
              </a:spcBef>
              <a:spcAft>
                <a:spcPts val="600"/>
              </a:spcAft>
              <a:buSzPts val="1000"/>
            </a:pPr>
            <a:r>
              <a:rPr lang="el-GR" altLang="en-US" sz="2800" dirty="0">
                <a:solidFill>
                  <a:srgbClr val="FF0000"/>
                </a:solidFill>
                <a:ea typeface="Calibri" panose="020F0502020204030204" pitchFamily="34" charset="0"/>
                <a:cs typeface="Times New Roman" panose="02020603050405020304" pitchFamily="18" charset="0"/>
              </a:rPr>
              <a:t>ρ= </a:t>
            </a:r>
            <a:r>
              <a:rPr lang="en-US" altLang="en-US" sz="2800" dirty="0">
                <a:solidFill>
                  <a:srgbClr val="FF0000"/>
                </a:solidFill>
                <a:ea typeface="Calibri" panose="020F0502020204030204" pitchFamily="34" charset="0"/>
                <a:cs typeface="Times New Roman" panose="02020603050405020304" pitchFamily="18" charset="0"/>
              </a:rPr>
              <a:t>m/V;            V</a:t>
            </a:r>
            <a:r>
              <a:rPr lang="en-US" altLang="en-US" sz="2000" dirty="0">
                <a:solidFill>
                  <a:srgbClr val="FF0000"/>
                </a:solidFill>
                <a:ea typeface="Calibri" panose="020F0502020204030204" pitchFamily="34" charset="0"/>
                <a:cs typeface="Times New Roman" panose="02020603050405020304" pitchFamily="18" charset="0"/>
              </a:rPr>
              <a:t>2</a:t>
            </a:r>
            <a:r>
              <a:rPr lang="en-US" altLang="en-US" sz="2800" dirty="0">
                <a:solidFill>
                  <a:srgbClr val="FF0000"/>
                </a:solidFill>
                <a:ea typeface="Calibri" panose="020F0502020204030204" pitchFamily="34" charset="0"/>
                <a:cs typeface="Times New Roman" panose="02020603050405020304" pitchFamily="18" charset="0"/>
              </a:rPr>
              <a:t>= m/</a:t>
            </a:r>
            <a:r>
              <a:rPr lang="el-GR" altLang="en-US" sz="2800" dirty="0" smtClean="0">
                <a:solidFill>
                  <a:srgbClr val="FF0000"/>
                </a:solidFill>
                <a:ea typeface="Calibri" panose="020F0502020204030204" pitchFamily="34" charset="0"/>
                <a:cs typeface="Times New Roman" panose="02020603050405020304" pitchFamily="18" charset="0"/>
              </a:rPr>
              <a:t>ρ</a:t>
            </a:r>
            <a:r>
              <a:rPr lang="uk-UA" altLang="en-US" sz="2000" dirty="0" smtClean="0">
                <a:solidFill>
                  <a:srgbClr val="FF0000"/>
                </a:solidFill>
                <a:ea typeface="Calibri" panose="020F0502020204030204" pitchFamily="34" charset="0"/>
                <a:cs typeface="Times New Roman" panose="02020603050405020304" pitchFamily="18" charset="0"/>
              </a:rPr>
              <a:t>вода</a:t>
            </a:r>
            <a:r>
              <a:rPr lang="en-US" altLang="en-US" sz="2800" dirty="0" smtClean="0">
                <a:solidFill>
                  <a:srgbClr val="FF0000"/>
                </a:solidFill>
                <a:ea typeface="Calibri" panose="020F0502020204030204" pitchFamily="34" charset="0"/>
                <a:cs typeface="Times New Roman" panose="02020603050405020304" pitchFamily="18" charset="0"/>
              </a:rPr>
              <a:t> </a:t>
            </a:r>
            <a:r>
              <a:rPr lang="en-US" altLang="en-US" sz="2800" dirty="0">
                <a:solidFill>
                  <a:srgbClr val="FF0000"/>
                </a:solidFill>
                <a:ea typeface="Calibri" panose="020F0502020204030204" pitchFamily="34" charset="0"/>
                <a:cs typeface="Times New Roman" panose="02020603050405020304" pitchFamily="18" charset="0"/>
              </a:rPr>
              <a:t>(</a:t>
            </a:r>
            <a:r>
              <a:rPr lang="el-GR" altLang="en-US" sz="2800" dirty="0" smtClean="0">
                <a:solidFill>
                  <a:srgbClr val="FF0000"/>
                </a:solidFill>
                <a:ea typeface="Calibri" panose="020F0502020204030204" pitchFamily="34" charset="0"/>
                <a:cs typeface="Times New Roman" panose="02020603050405020304" pitchFamily="18" charset="0"/>
              </a:rPr>
              <a:t>ρ</a:t>
            </a:r>
            <a:r>
              <a:rPr lang="uk-UA" altLang="en-US" sz="1800" dirty="0" smtClean="0">
                <a:solidFill>
                  <a:srgbClr val="FF0000"/>
                </a:solidFill>
                <a:ea typeface="Calibri" panose="020F0502020204030204" pitchFamily="34" charset="0"/>
                <a:cs typeface="Times New Roman" panose="02020603050405020304" pitchFamily="18" charset="0"/>
              </a:rPr>
              <a:t>вода</a:t>
            </a:r>
            <a:r>
              <a:rPr lang="en-US" altLang="en-US" sz="1800" dirty="0" smtClean="0">
                <a:solidFill>
                  <a:srgbClr val="FF0000"/>
                </a:solidFill>
                <a:ea typeface="Calibri" panose="020F0502020204030204" pitchFamily="34" charset="0"/>
                <a:cs typeface="Times New Roman" panose="02020603050405020304" pitchFamily="18" charset="0"/>
              </a:rPr>
              <a:t> </a:t>
            </a:r>
            <a:r>
              <a:rPr lang="en-US" altLang="en-US" sz="2800" dirty="0">
                <a:solidFill>
                  <a:srgbClr val="FF0000"/>
                </a:solidFill>
                <a:ea typeface="Calibri" panose="020F0502020204030204" pitchFamily="34" charset="0"/>
                <a:cs typeface="Times New Roman" panose="02020603050405020304" pitchFamily="18" charset="0"/>
              </a:rPr>
              <a:t>= 1)</a:t>
            </a:r>
            <a:endParaRPr lang="en-US" altLang="en-US" sz="2800" dirty="0">
              <a:solidFill>
                <a:srgbClr val="FF0000"/>
              </a:solidFill>
              <a:latin typeface="Symbol" panose="05050102010706020507" pitchFamily="18" charset="2"/>
              <a:ea typeface="Calibri" panose="020F0502020204030204" pitchFamily="34" charset="0"/>
              <a:cs typeface="Times New Roman" panose="02020603050405020304" pitchFamily="18" charset="0"/>
            </a:endParaRPr>
          </a:p>
          <a:p>
            <a:pPr algn="just">
              <a:spcBef>
                <a:spcPts val="600"/>
              </a:spcBef>
              <a:spcAft>
                <a:spcPts val="600"/>
              </a:spcAft>
              <a:buSzPts val="1000"/>
            </a:pPr>
            <a:r>
              <a:rPr lang="en-AU" altLang="en-US" sz="2800" dirty="0">
                <a:ea typeface="Calibri" panose="020F0502020204030204" pitchFamily="34" charset="0"/>
                <a:cs typeface="Times New Roman" panose="02020603050405020304" pitchFamily="18" charset="0"/>
              </a:rPr>
              <a:t>9. </a:t>
            </a:r>
            <a:r>
              <a:rPr lang="uk-UA" altLang="en-US" sz="2800" dirty="0">
                <a:ea typeface="Calibri" panose="020F0502020204030204" pitchFamily="34" charset="0"/>
                <a:cs typeface="Times New Roman" panose="02020603050405020304" pitchFamily="18" charset="0"/>
              </a:rPr>
              <a:t>Визначте об</a:t>
            </a:r>
            <a:r>
              <a:rPr lang="en-US" altLang="en-US" sz="2800" dirty="0">
                <a:ea typeface="Calibri" panose="020F0502020204030204" pitchFamily="34" charset="0"/>
                <a:cs typeface="Times New Roman" panose="02020603050405020304" pitchFamily="18" charset="0"/>
              </a:rPr>
              <a:t>’</a:t>
            </a:r>
            <a:r>
              <a:rPr lang="uk-UA" altLang="en-US" sz="2800" dirty="0" err="1">
                <a:ea typeface="Calibri" panose="020F0502020204030204" pitchFamily="34" charset="0"/>
                <a:cs typeface="Times New Roman" panose="02020603050405020304" pitchFamily="18" charset="0"/>
              </a:rPr>
              <a:t>єм</a:t>
            </a:r>
            <a:r>
              <a:rPr lang="uk-UA" altLang="en-US" sz="2800" dirty="0">
                <a:ea typeface="Calibri" panose="020F0502020204030204" pitchFamily="34" charset="0"/>
                <a:cs typeface="Times New Roman" panose="02020603050405020304" pitchFamily="18" charset="0"/>
              </a:rPr>
              <a:t> </a:t>
            </a:r>
            <a:r>
              <a:rPr lang="uk-UA" altLang="en-US" sz="2800" dirty="0" smtClean="0">
                <a:ea typeface="Calibri" panose="020F0502020204030204" pitchFamily="34" charset="0"/>
                <a:cs typeface="Times New Roman" panose="02020603050405020304" pitchFamily="18" charset="0"/>
              </a:rPr>
              <a:t>продукту</a:t>
            </a:r>
            <a:endParaRPr lang="en-AU" altLang="en-US" sz="2800" dirty="0">
              <a:ea typeface="Calibri" panose="020F0502020204030204" pitchFamily="34" charset="0"/>
              <a:cs typeface="Times New Roman" panose="02020603050405020304" pitchFamily="18" charset="0"/>
            </a:endParaRPr>
          </a:p>
          <a:p>
            <a:pPr algn="ctr">
              <a:spcBef>
                <a:spcPts val="600"/>
              </a:spcBef>
              <a:spcAft>
                <a:spcPts val="600"/>
              </a:spcAft>
              <a:buSzPts val="1000"/>
            </a:pPr>
            <a:r>
              <a:rPr lang="en-AU" altLang="en-US" sz="2800" dirty="0" err="1">
                <a:solidFill>
                  <a:srgbClr val="FF0000"/>
                </a:solidFill>
                <a:ea typeface="Calibri" panose="020F0502020204030204" pitchFamily="34" charset="0"/>
                <a:cs typeface="Times New Roman" panose="02020603050405020304" pitchFamily="18" charset="0"/>
              </a:rPr>
              <a:t>V</a:t>
            </a:r>
            <a:r>
              <a:rPr lang="en-AU" altLang="en-US" sz="2000" dirty="0" err="1">
                <a:solidFill>
                  <a:srgbClr val="FF0000"/>
                </a:solidFill>
                <a:ea typeface="Calibri" panose="020F0502020204030204" pitchFamily="34" charset="0"/>
                <a:cs typeface="Times New Roman" panose="02020603050405020304" pitchFamily="18" charset="0"/>
              </a:rPr>
              <a:t>pp</a:t>
            </a:r>
            <a:r>
              <a:rPr lang="en-AU" altLang="en-US" sz="2800" dirty="0">
                <a:solidFill>
                  <a:srgbClr val="FF0000"/>
                </a:solidFill>
                <a:ea typeface="Calibri" panose="020F0502020204030204" pitchFamily="34" charset="0"/>
                <a:cs typeface="Times New Roman" panose="02020603050405020304" pitchFamily="18" charset="0"/>
              </a:rPr>
              <a:t> = V</a:t>
            </a:r>
            <a:r>
              <a:rPr lang="en-AU" altLang="en-US" sz="2000" dirty="0">
                <a:solidFill>
                  <a:srgbClr val="FF0000"/>
                </a:solidFill>
                <a:ea typeface="Calibri" panose="020F0502020204030204" pitchFamily="34" charset="0"/>
                <a:cs typeface="Times New Roman" panose="02020603050405020304" pitchFamily="18" charset="0"/>
              </a:rPr>
              <a:t>1</a:t>
            </a:r>
            <a:r>
              <a:rPr lang="en-AU" altLang="en-US" sz="2800" dirty="0">
                <a:solidFill>
                  <a:srgbClr val="FF0000"/>
                </a:solidFill>
                <a:ea typeface="Calibri" panose="020F0502020204030204" pitchFamily="34" charset="0"/>
                <a:cs typeface="Times New Roman" panose="02020603050405020304" pitchFamily="18" charset="0"/>
              </a:rPr>
              <a:t> – V</a:t>
            </a:r>
            <a:r>
              <a:rPr lang="en-AU" altLang="en-US" sz="2000" dirty="0">
                <a:solidFill>
                  <a:srgbClr val="FF0000"/>
                </a:solidFill>
                <a:ea typeface="Calibri" panose="020F0502020204030204" pitchFamily="34" charset="0"/>
                <a:cs typeface="Times New Roman" panose="02020603050405020304" pitchFamily="18" charset="0"/>
              </a:rPr>
              <a:t>2</a:t>
            </a:r>
            <a:endParaRPr lang="en-US" altLang="en-US" sz="2000" dirty="0">
              <a:solidFill>
                <a:srgbClr val="FF0000"/>
              </a:solidFill>
              <a:ea typeface="Calibri" panose="020F0502020204030204" pitchFamily="34" charset="0"/>
              <a:cs typeface="Times New Roman" panose="02020603050405020304" pitchFamily="18" charset="0"/>
            </a:endParaRPr>
          </a:p>
        </p:txBody>
      </p:sp>
      <p:sp>
        <p:nvSpPr>
          <p:cNvPr id="5" name="Title 1"/>
          <p:cNvSpPr txBox="1">
            <a:spLocks/>
          </p:cNvSpPr>
          <p:nvPr/>
        </p:nvSpPr>
        <p:spPr bwMode="auto">
          <a:xfrm>
            <a:off x="2474685" y="-58057"/>
            <a:ext cx="785909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None/>
            </a:pPr>
            <a:r>
              <a:rPr lang="en-GB" altLang="en-US" sz="2800" dirty="0">
                <a:latin typeface="Arial" panose="020B0604020202020204" pitchFamily="34" charset="0"/>
                <a:cs typeface="Arial" panose="020B0604020202020204" pitchFamily="34" charset="0"/>
              </a:rPr>
              <a:t> </a:t>
            </a:r>
            <a:r>
              <a:rPr lang="ru-RU" sz="2800" dirty="0">
                <a:solidFill>
                  <a:srgbClr val="FF0000"/>
                </a:solidFill>
                <a:latin typeface="Arial" panose="020B0604020202020204" pitchFamily="34" charset="0"/>
              </a:rPr>
              <a:t>ґ</a:t>
            </a:r>
            <a:r>
              <a:rPr lang="en-GB" altLang="en-US" sz="3200" dirty="0">
                <a:solidFill>
                  <a:srgbClr val="FF0000"/>
                </a:solidFill>
                <a:latin typeface="Arial" panose="020B0604020202020204" pitchFamily="34" charset="0"/>
                <a:cs typeface="Arial" panose="020B0604020202020204" pitchFamily="34" charset="0"/>
              </a:rPr>
              <a:t>) </a:t>
            </a:r>
            <a:r>
              <a:rPr lang="uk-UA" altLang="en-US" sz="2800" dirty="0">
                <a:solidFill>
                  <a:srgbClr val="FF0000"/>
                </a:solidFill>
                <a:latin typeface="Arial" panose="020B0604020202020204" pitchFamily="34" charset="0"/>
              </a:rPr>
              <a:t>Метод переміщення</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3002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260600" y="159657"/>
            <a:ext cx="7854950" cy="5715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altLang="en-US" sz="6000" b="1" dirty="0" smtClean="0">
                <a:solidFill>
                  <a:srgbClr val="002060"/>
                </a:solidFill>
                <a:latin typeface="Arial" panose="020B0604020202020204" pitchFamily="34" charset="0"/>
                <a:cs typeface="Arial" panose="020B0604020202020204" pitchFamily="34" charset="0"/>
              </a:rPr>
              <a:t>Дякую за увагу</a:t>
            </a:r>
            <a:r>
              <a:rPr lang="en-US" altLang="en-US" sz="6000" b="1" dirty="0" smtClean="0">
                <a:solidFill>
                  <a:srgbClr val="002060"/>
                </a:solidFill>
                <a:latin typeface="Arial" panose="020B0604020202020204" pitchFamily="34" charset="0"/>
                <a:cs typeface="Arial" panose="020B0604020202020204" pitchFamily="34" charset="0"/>
              </a:rPr>
              <a:t>!</a:t>
            </a:r>
            <a:r>
              <a:rPr lang="en-US" altLang="en-US" sz="6000" dirty="0" smtClean="0">
                <a:solidFill>
                  <a:srgbClr val="002060"/>
                </a:solidFill>
                <a:latin typeface="Arial" panose="020B0604020202020204" pitchFamily="34" charset="0"/>
                <a:cs typeface="Arial" panose="020B0604020202020204" pitchFamily="34" charset="0"/>
              </a:rPr>
              <a:t> </a:t>
            </a:r>
          </a:p>
          <a:p>
            <a:pPr algn="ctr"/>
            <a:endParaRPr lang="en-US" altLang="en-US" sz="6000" dirty="0" smtClean="0">
              <a:solidFill>
                <a:schemeClr val="bg1"/>
              </a:solidFill>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6600" y="2111828"/>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719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5196</Words>
  <Application>Microsoft Office PowerPoint</Application>
  <PresentationFormat>Произвольный</PresentationFormat>
  <Paragraphs>552</Paragraphs>
  <Slides>98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98</vt:i4>
      </vt:variant>
    </vt:vector>
  </HeadingPairs>
  <TitlesOfParts>
    <vt:vector size="99" baseType="lpstr">
      <vt:lpstr>Office Theme</vt:lpstr>
      <vt:lpstr>Суха вага, заморожені продукти харчування</vt:lpstr>
      <vt:lpstr>Партнери Проекту:</vt:lpstr>
      <vt:lpstr>Довідкові документи</vt:lpstr>
      <vt:lpstr>Довідкові документи</vt:lpstr>
      <vt:lpstr>Довідкові документи</vt:lpstr>
      <vt:lpstr>Довідкові документи</vt:lpstr>
      <vt:lpstr>Довідкові документи</vt:lpstr>
      <vt:lpstr>Довідкові документи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Alina Zaklivenets</dc:creator>
  <cp:lastModifiedBy>Dmytro Lutsenko</cp:lastModifiedBy>
  <cp:revision>254</cp:revision>
  <dcterms:created xsi:type="dcterms:W3CDTF">2017-05-23T09:40:12Z</dcterms:created>
  <dcterms:modified xsi:type="dcterms:W3CDTF">2018-11-06T19:51:46Z</dcterms:modified>
</cp:coreProperties>
</file>