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handoutMasterIdLst>
    <p:handoutMasterId r:id="rId112"/>
  </p:handoutMasterIdLst>
  <p:sldIdLst>
    <p:sldId id="256" r:id="rId2"/>
    <p:sldId id="261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6" r:id="rId22"/>
    <p:sldId id="273" r:id="rId23"/>
    <p:sldId id="274" r:id="rId24"/>
    <p:sldId id="275" r:id="rId25"/>
    <p:sldId id="276" r:id="rId26"/>
    <p:sldId id="277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53" r:id="rId49"/>
    <p:sldId id="308" r:id="rId50"/>
    <p:sldId id="309" r:id="rId51"/>
    <p:sldId id="355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32E495F-ED62-4BC8-9474-6266BA0119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01457B-0266-453F-BB0B-8DB9A43527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DBFC-F654-4252-9347-7624F1F38AB6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BE0AB3-7636-452E-9CD9-426AE18F0B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CE324C-9BA4-4D8A-B398-E0BB000996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440D-67B4-44C1-8DFB-F4D881E05A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105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886A3-EA8B-488D-8E04-697FB175B09B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5E7AB-A0A3-408D-A6FE-19647805A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15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94980"/>
            <a:ext cx="9144000" cy="1815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75200"/>
            <a:ext cx="9144000" cy="48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76" y="5575087"/>
            <a:ext cx="3077906" cy="1282913"/>
          </a:xfrm>
          <a:prstGeom prst="rect">
            <a:avLst/>
          </a:prstGeom>
        </p:spPr>
      </p:pic>
      <p:pic>
        <p:nvPicPr>
          <p:cNvPr id="21" name="Grafik 15" descr="https://photos-4.dropbox.com/t/2/AAA6kXq1VrVCt7zeCkQnJjqd-Uf0hU3WdLDIzxcA2P5G6Q/12/79661504/jpeg/32x32/1/1449000000/0/2/BE-Logo.jpg/EMOT8z0YkxMgASACKAE/28gZjga5LvkhGHCYzXp5oJMJ4rw03bi62HcdUwelE2o?size_mode=3&amp;size=1280x960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9236" y="5985736"/>
            <a:ext cx="1698002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3713019" y="6086764"/>
            <a:ext cx="1764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partnership with </a:t>
            </a:r>
            <a:endParaRPr lang="uk-U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B73C3D-2AA1-4DFD-B4C2-282E31A7E5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88" y="309245"/>
            <a:ext cx="7425206" cy="175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DF3E56-FBEC-4C30-BF9A-CD49692D76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82" y="5724926"/>
            <a:ext cx="1749556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2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82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74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83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04001"/>
            <a:ext cx="9144000" cy="99201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Project Partners:</a:t>
            </a:r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B73C3D-2AA1-4DFD-B4C2-282E31A7E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88" y="309245"/>
            <a:ext cx="7425206" cy="175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4D956B-0988-41F8-934F-CFD5C81E9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8" y="5622736"/>
            <a:ext cx="4950519" cy="116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F37B90-63BC-44FD-90A2-5A515A41A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756" y="3298544"/>
            <a:ext cx="2203171" cy="18803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DAFA03-70BD-423C-A2D5-E21CC75700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730" y="3575060"/>
            <a:ext cx="2914767" cy="148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17912C-6835-4F92-B494-58F1D40DA1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01" y="3538017"/>
            <a:ext cx="1354421" cy="15211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2EC3D9F-705C-4145-BA86-3A857A605188}"/>
              </a:ext>
            </a:extLst>
          </p:cNvPr>
          <p:cNvGrpSpPr/>
          <p:nvPr userDrawn="1"/>
        </p:nvGrpSpPr>
        <p:grpSpPr>
          <a:xfrm>
            <a:off x="5995443" y="5626387"/>
            <a:ext cx="5560681" cy="928710"/>
            <a:chOff x="5995443" y="5626387"/>
            <a:chExt cx="5560681" cy="9287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68419E4-9262-402A-A596-A4AFACD85A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278" t="77714" r="1650" b="16471"/>
            <a:stretch/>
          </p:blipFill>
          <p:spPr>
            <a:xfrm>
              <a:off x="5995443" y="5626387"/>
              <a:ext cx="5373280" cy="39734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D77D063-5BFD-4F57-8B7C-C8DDC7292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366" y="5960921"/>
              <a:ext cx="1294671" cy="52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68419E4-9262-402A-A596-A4AFACD85A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118" t="83012" r="14913" b="8750"/>
            <a:stretch/>
          </p:blipFill>
          <p:spPr bwMode="auto">
            <a:xfrm>
              <a:off x="7602601" y="5945485"/>
              <a:ext cx="2235107" cy="6096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68419E4-9262-402A-A596-A4AFACD85A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384" t="83012" r="1650" b="8750"/>
            <a:stretch/>
          </p:blipFill>
          <p:spPr bwMode="auto">
            <a:xfrm>
              <a:off x="9716563" y="5939477"/>
              <a:ext cx="1839561" cy="6096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86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507"/>
            <a:ext cx="10515600" cy="37647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xmlns="" id="{821667DF-760A-40BD-B6DB-D953AD8D6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8" y="5622736"/>
            <a:ext cx="4950519" cy="11697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C06E425-5532-449B-884C-D9F11F59C7BA}"/>
              </a:ext>
            </a:extLst>
          </p:cNvPr>
          <p:cNvGrpSpPr/>
          <p:nvPr userDrawn="1"/>
        </p:nvGrpSpPr>
        <p:grpSpPr>
          <a:xfrm>
            <a:off x="5995443" y="5626387"/>
            <a:ext cx="5560681" cy="928710"/>
            <a:chOff x="5995443" y="5626387"/>
            <a:chExt cx="5560681" cy="9287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050591B-4FF0-4939-A7B3-F11842E88F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278" t="77714" r="1650" b="16471"/>
            <a:stretch/>
          </p:blipFill>
          <p:spPr>
            <a:xfrm>
              <a:off x="5995443" y="5626387"/>
              <a:ext cx="5373280" cy="3973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E874F2F-61DE-4DC3-AEFF-C8FED0F3A1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366" y="5960921"/>
              <a:ext cx="1294671" cy="52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CB52DC8-7A4C-477F-B5A2-9B40215640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118" t="83012" r="14913" b="8750"/>
            <a:stretch/>
          </p:blipFill>
          <p:spPr bwMode="auto">
            <a:xfrm>
              <a:off x="7602601" y="5945485"/>
              <a:ext cx="2235107" cy="6096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D804BB7-48A6-4F0A-98A6-71E6E9845F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384" t="83012" r="1650" b="8750"/>
            <a:stretch/>
          </p:blipFill>
          <p:spPr bwMode="auto">
            <a:xfrm>
              <a:off x="9716563" y="5939477"/>
              <a:ext cx="1839561" cy="6096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36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55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18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37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220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29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38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4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elmec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elmec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elmec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elmec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1BE43BB-A4D7-4D74-9A8A-C44E2A98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324043"/>
          </a:xfrm>
        </p:spPr>
        <p:txBody>
          <a:bodyPr>
            <a:noAutofit/>
          </a:bodyPr>
          <a:lstStyle/>
          <a:p>
            <a:pPr marR="0"/>
            <a:r>
              <a:rPr lang="uk-UA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ДИРЕКТИВА РАДИ від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uk-UA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січня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1976</a:t>
            </a:r>
            <a:r>
              <a:rPr lang="uk-UA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наближення </a:t>
            </a:r>
            <a:r>
              <a:rPr lang="uk-UA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законодавства </a:t>
            </a:r>
            <a:r>
              <a:rPr lang="uk-UA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держав-членів стосовно </a:t>
            </a:r>
            <a:r>
              <a:rPr lang="uk-UA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компонування за масою чи за об’ємом окремих розфасованих </a:t>
            </a:r>
            <a:r>
              <a:rPr lang="uk-UA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продуктів 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(76/211/</a:t>
            </a:r>
            <a:r>
              <a:rPr lang="uk-UA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EC)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1F40AF1B-3DFE-4DC1-9AD2-ED401E5FF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WELMEC </a:t>
            </a:r>
            <a:r>
              <a:rPr lang="uk-UA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НАСТАНОВА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6-10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76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90599" y="125413"/>
            <a:ext cx="1035599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>
                <a:cs typeface="Arial" panose="020B0604020202020204" pitchFamily="34" charset="0"/>
              </a:rPr>
              <a:t>Три основні типи європейського законодавства, що тісно </a:t>
            </a:r>
            <a:r>
              <a:rPr lang="uk-UA" altLang="en-US" sz="2000" dirty="0" err="1">
                <a:cs typeface="Arial" panose="020B0604020202020204" pitchFamily="34" charset="0"/>
              </a:rPr>
              <a:t>взаємопов</a:t>
            </a:r>
            <a:r>
              <a:rPr lang="en-US" altLang="en-US" sz="2000" dirty="0">
                <a:cs typeface="Arial" panose="020B0604020202020204" pitchFamily="34" charset="0"/>
              </a:rPr>
              <a:t>’</a:t>
            </a:r>
            <a:r>
              <a:rPr lang="uk-UA" altLang="en-US" sz="2000" dirty="0" err="1">
                <a:cs typeface="Arial" panose="020B0604020202020204" pitchFamily="34" charset="0"/>
              </a:rPr>
              <a:t>язане</a:t>
            </a:r>
            <a:r>
              <a:rPr lang="uk-UA" altLang="en-US" sz="2000" dirty="0">
                <a:cs typeface="Arial" panose="020B0604020202020204" pitchFamily="34" charset="0"/>
              </a:rPr>
              <a:t> з інфраструктурою метрології в Європі</a:t>
            </a:r>
            <a:r>
              <a:rPr lang="en-US" altLang="en-US" sz="2000" dirty="0"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363" y="833438"/>
            <a:ext cx="11900086" cy="22853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363" y="3268266"/>
            <a:ext cx="11900086" cy="1181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6363" y="4498051"/>
            <a:ext cx="11900086" cy="1095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468" y="712788"/>
            <a:ext cx="116758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uk-UA" sz="2000" dirty="0">
                <a:solidFill>
                  <a:srgbClr val="FF0000"/>
                </a:solidFill>
                <a:cs typeface="Arial" panose="020B0604020202020204" pitchFamily="34" charset="0"/>
              </a:rPr>
              <a:t>РЕГЛАМЕНТИ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uk-UA" sz="2000" dirty="0">
                <a:solidFill>
                  <a:srgbClr val="FF0000"/>
                </a:solidFill>
                <a:cs typeface="Arial" panose="020B0604020202020204" pitchFamily="34" charset="0"/>
              </a:rPr>
              <a:t>Є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C):</a:t>
            </a:r>
          </a:p>
          <a:p>
            <a:pPr algn="just">
              <a:defRPr/>
            </a:pPr>
            <a:r>
              <a:rPr lang="en-US" sz="2000" dirty="0">
                <a:cs typeface="Arial" panose="020B0604020202020204" pitchFamily="34" charset="0"/>
              </a:rPr>
              <a:t>* </a:t>
            </a:r>
            <a:r>
              <a:rPr lang="uk-UA" sz="2000" dirty="0">
                <a:cs typeface="Arial" panose="020B0604020202020204" pitchFamily="34" charset="0"/>
              </a:rPr>
              <a:t>№</a:t>
            </a:r>
            <a:r>
              <a:rPr lang="en-US" sz="2000" dirty="0">
                <a:cs typeface="Arial" panose="020B0604020202020204" pitchFamily="34" charset="0"/>
              </a:rPr>
              <a:t>764/2008 </a:t>
            </a:r>
            <a:r>
              <a:rPr lang="uk-UA" sz="2000" dirty="0">
                <a:cs typeface="Arial" panose="020B0604020202020204" pitchFamily="34" charset="0"/>
              </a:rPr>
              <a:t>ЄВРОПЕЙСЬКОГО ПАРЛАМЕНТУ ТА РАДИ від 9 липня 2008 року, що встановлює процедури, пов’язані </a:t>
            </a:r>
            <a:r>
              <a:rPr lang="uk-UA" sz="2000" dirty="0" smtClean="0">
                <a:cs typeface="Arial" panose="020B0604020202020204" pitchFamily="34" charset="0"/>
              </a:rPr>
              <a:t>з </a:t>
            </a:r>
            <a:r>
              <a:rPr lang="uk-UA" sz="2000" dirty="0">
                <a:cs typeface="Arial" panose="020B0604020202020204" pitchFamily="34" charset="0"/>
              </a:rPr>
              <a:t>застосуванням певних національних технічних норм до продуктів,  що законно продаються в іншій державі-члені, та що припиняє дію Рішення №</a:t>
            </a:r>
            <a:r>
              <a:rPr lang="en-US" sz="2000" dirty="0">
                <a:cs typeface="Arial" panose="020B0604020202020204" pitchFamily="34" charset="0"/>
              </a:rPr>
              <a:t>3052/95/</a:t>
            </a:r>
            <a:r>
              <a:rPr lang="uk-UA" sz="2000" dirty="0">
                <a:cs typeface="Arial" panose="020B0604020202020204" pitchFamily="34" charset="0"/>
              </a:rPr>
              <a:t>Є</a:t>
            </a:r>
            <a:r>
              <a:rPr lang="en-US" sz="2000" dirty="0">
                <a:cs typeface="Arial" panose="020B0604020202020204" pitchFamily="34" charset="0"/>
              </a:rPr>
              <a:t>C;</a:t>
            </a:r>
          </a:p>
          <a:p>
            <a:pPr algn="just">
              <a:defRPr/>
            </a:pPr>
            <a:r>
              <a:rPr lang="en-US" sz="2000" dirty="0">
                <a:cs typeface="Arial" panose="020B0604020202020204" pitchFamily="34" charset="0"/>
              </a:rPr>
              <a:t>* </a:t>
            </a:r>
            <a:r>
              <a:rPr lang="uk-UA" sz="2000" dirty="0">
                <a:cs typeface="Arial" panose="020B0604020202020204" pitchFamily="34" charset="0"/>
              </a:rPr>
              <a:t>№</a:t>
            </a:r>
            <a:r>
              <a:rPr lang="en-US" sz="2000" dirty="0">
                <a:cs typeface="Arial" panose="020B0604020202020204" pitchFamily="34" charset="0"/>
              </a:rPr>
              <a:t>765/2008 </a:t>
            </a:r>
            <a:r>
              <a:rPr lang="uk-UA" sz="2000" dirty="0">
                <a:cs typeface="Arial" panose="020B0604020202020204" pitchFamily="34" charset="0"/>
              </a:rPr>
              <a:t>ЄВРОПЕЙСЬКОГО ПАРЛАМЕНТУ ТА РАДИ від 9 липня 2008 року, яким встановлюються вимоги щодо акредитації та ринкового нагляду стосовно реалізації продукції та скасовується Регламент (Є</a:t>
            </a:r>
            <a:r>
              <a:rPr lang="en-US" sz="2000" dirty="0">
                <a:cs typeface="Arial" panose="020B0604020202020204" pitchFamily="34" charset="0"/>
              </a:rPr>
              <a:t>EC</a:t>
            </a:r>
            <a:r>
              <a:rPr lang="uk-UA" sz="2000" dirty="0">
                <a:cs typeface="Arial" panose="020B0604020202020204" pitchFamily="34" charset="0"/>
              </a:rPr>
              <a:t>) № 339/93.</a:t>
            </a:r>
            <a:endParaRPr lang="en-US" sz="2000" dirty="0">
              <a:cs typeface="Arial" panose="020B0604020202020204" pitchFamily="34" charset="0"/>
            </a:endParaRPr>
          </a:p>
          <a:p>
            <a:pPr algn="just">
              <a:defRPr/>
            </a:pPr>
            <a:endParaRPr lang="en-US" sz="1400" b="0" dirty="0">
              <a:cs typeface="Arial" panose="020B0604020202020204" pitchFamily="34" charset="0"/>
            </a:endParaRPr>
          </a:p>
          <a:p>
            <a:pPr algn="just">
              <a:defRPr/>
            </a:pPr>
            <a:endParaRPr lang="en-US" sz="800" dirty="0"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uk-UA" sz="2000" dirty="0">
                <a:solidFill>
                  <a:srgbClr val="FF0000"/>
                </a:solidFill>
                <a:cs typeface="Arial" panose="020B0604020202020204" pitchFamily="34" charset="0"/>
              </a:rPr>
              <a:t>РІШЕННЯ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uk-UA" sz="2000" dirty="0">
                <a:cs typeface="Arial" panose="020B0604020202020204" pitchFamily="34" charset="0"/>
              </a:rPr>
              <a:t>№</a:t>
            </a:r>
            <a:r>
              <a:rPr lang="en-US" sz="2000" dirty="0">
                <a:cs typeface="Arial" panose="020B0604020202020204" pitchFamily="34" charset="0"/>
              </a:rPr>
              <a:t> 768/2008/EC </a:t>
            </a:r>
            <a:r>
              <a:rPr lang="uk-UA" sz="2000" dirty="0">
                <a:cs typeface="Arial" panose="020B0604020202020204" pitchFamily="34" charset="0"/>
              </a:rPr>
              <a:t>ЄВРОПЕЙСЬКОГО ПАРЛАМЕНТУ ТА РАДИ від </a:t>
            </a:r>
            <a:r>
              <a:rPr lang="en-US" sz="2000" dirty="0">
                <a:cs typeface="Arial" panose="020B0604020202020204" pitchFamily="34" charset="0"/>
              </a:rPr>
              <a:t>9 </a:t>
            </a:r>
            <a:r>
              <a:rPr lang="uk-UA" sz="2000" dirty="0">
                <a:cs typeface="Arial" panose="020B0604020202020204" pitchFamily="34" charset="0"/>
              </a:rPr>
              <a:t>липня 2008 року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ru-RU" sz="2000" dirty="0">
                <a:cs typeface="Arial" panose="020B0604020202020204" pitchFamily="34" charset="0"/>
              </a:rPr>
              <a:t>про </a:t>
            </a:r>
            <a:r>
              <a:rPr lang="ru-RU" sz="2000" dirty="0" err="1">
                <a:cs typeface="Arial" panose="020B0604020202020204" pitchFamily="34" charset="0"/>
              </a:rPr>
              <a:t>загальні</a:t>
            </a:r>
            <a:r>
              <a:rPr lang="ru-RU" sz="2000" dirty="0">
                <a:cs typeface="Arial" panose="020B0604020202020204" pitchFamily="34" charset="0"/>
              </a:rPr>
              <a:t> рамки </a:t>
            </a:r>
            <a:r>
              <a:rPr lang="ru-RU" sz="2000" dirty="0" err="1">
                <a:cs typeface="Arial" panose="020B0604020202020204" pitchFamily="34" charset="0"/>
              </a:rPr>
              <a:t>реалізації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 err="1">
                <a:cs typeface="Arial" panose="020B0604020202020204" pitchFamily="34" charset="0"/>
              </a:rPr>
              <a:t>продукції</a:t>
            </a:r>
            <a:r>
              <a:rPr lang="ru-RU" sz="2000" dirty="0">
                <a:cs typeface="Arial" panose="020B0604020202020204" pitchFamily="34" charset="0"/>
              </a:rPr>
              <a:t> та </a:t>
            </a:r>
            <a:r>
              <a:rPr lang="ru-RU" sz="2000" dirty="0" err="1">
                <a:cs typeface="Arial" panose="020B0604020202020204" pitchFamily="34" charset="0"/>
              </a:rPr>
              <a:t>скасування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 err="1">
                <a:cs typeface="Arial" panose="020B0604020202020204" pitchFamily="34" charset="0"/>
              </a:rPr>
              <a:t>Рішення</a:t>
            </a:r>
            <a:r>
              <a:rPr lang="ru-RU" sz="2000" dirty="0">
                <a:cs typeface="Arial" panose="020B0604020202020204" pitchFamily="34" charset="0"/>
              </a:rPr>
              <a:t> Ради </a:t>
            </a:r>
            <a:r>
              <a:rPr lang="ru-RU" sz="2000" dirty="0" smtClean="0">
                <a:cs typeface="Arial" panose="020B0604020202020204" pitchFamily="34" charset="0"/>
              </a:rPr>
              <a:t>93/465/ЄЕС.</a:t>
            </a:r>
            <a:endParaRPr lang="en-US" sz="800" dirty="0">
              <a:cs typeface="Arial" panose="020B0604020202020204" pitchFamily="34" charset="0"/>
            </a:endParaRPr>
          </a:p>
          <a:p>
            <a:pPr algn="just">
              <a:defRPr/>
            </a:pPr>
            <a:endParaRPr lang="en-US" sz="800" dirty="0">
              <a:cs typeface="Arial" panose="020B0604020202020204" pitchFamily="34" charset="0"/>
            </a:endParaRPr>
          </a:p>
          <a:p>
            <a:pPr algn="just">
              <a:defRPr/>
            </a:pPr>
            <a:endParaRPr lang="uk-UA" sz="20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3. </a:t>
            </a:r>
            <a:r>
              <a:rPr lang="uk-UA" sz="2000" dirty="0">
                <a:solidFill>
                  <a:srgbClr val="FF0000"/>
                </a:solidFill>
                <a:cs typeface="Arial" panose="020B0604020202020204" pitchFamily="34" charset="0"/>
              </a:rPr>
              <a:t>ДИРЕКТИВИ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000" dirty="0">
                <a:cs typeface="Arial" panose="020B0604020202020204" pitchFamily="34" charset="0"/>
              </a:rPr>
              <a:t>NAWI 2014/31/</a:t>
            </a:r>
            <a:r>
              <a:rPr lang="uk-UA" sz="2000" dirty="0">
                <a:cs typeface="Arial" panose="020B0604020202020204" pitchFamily="34" charset="0"/>
              </a:rPr>
              <a:t>ЄС</a:t>
            </a:r>
            <a:r>
              <a:rPr lang="en-US" sz="2000" dirty="0">
                <a:cs typeface="Arial" panose="020B0604020202020204" pitchFamily="34" charset="0"/>
              </a:rPr>
              <a:t>; MID 2014/32/</a:t>
            </a:r>
            <a:r>
              <a:rPr lang="uk-UA" sz="2000" dirty="0">
                <a:cs typeface="Arial" panose="020B0604020202020204" pitchFamily="34" charset="0"/>
              </a:rPr>
              <a:t>ЄС</a:t>
            </a:r>
            <a:r>
              <a:rPr lang="en-US" sz="2000" dirty="0">
                <a:cs typeface="Arial" panose="020B0604020202020204" pitchFamily="34" charset="0"/>
              </a:rPr>
              <a:t>;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MCB 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75/107/EEC; </a:t>
            </a:r>
            <a:r>
              <a:rPr lang="uk-UA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Упаковані одиниці</a:t>
            </a:r>
            <a:r>
              <a:rPr lang="en-GB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76/211/</a:t>
            </a:r>
            <a:r>
              <a:rPr lang="uk-UA" sz="2000" b="1" dirty="0">
                <a:solidFill>
                  <a:srgbClr val="FF0000"/>
                </a:solidFill>
                <a:cs typeface="Arial" panose="020B0604020202020204" pitchFamily="34" charset="0"/>
              </a:rPr>
              <a:t>Є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CC </a:t>
            </a:r>
            <a:r>
              <a:rPr lang="uk-UA" sz="2000" b="1" dirty="0">
                <a:solidFill>
                  <a:srgbClr val="FF0000"/>
                </a:solidFill>
                <a:cs typeface="Arial" panose="020B0604020202020204" pitchFamily="34" charset="0"/>
              </a:rPr>
              <a:t>та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2007/45/</a:t>
            </a:r>
            <a:r>
              <a:rPr lang="uk-UA" sz="2000" b="1" dirty="0">
                <a:solidFill>
                  <a:srgbClr val="FF0000"/>
                </a:solidFill>
                <a:cs typeface="Arial" panose="020B0604020202020204" pitchFamily="34" charset="0"/>
              </a:rPr>
              <a:t>Є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;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Одиниці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2009/3/</a:t>
            </a:r>
            <a:r>
              <a:rPr lang="uk-UA" sz="2000" dirty="0">
                <a:cs typeface="Arial" panose="020B0604020202020204" pitchFamily="34" charset="0"/>
              </a:rPr>
              <a:t>Є</a:t>
            </a:r>
            <a:r>
              <a:rPr lang="en-US" sz="2000" dirty="0">
                <a:cs typeface="Arial" panose="020B0604020202020204" pitchFamily="34" charset="0"/>
              </a:rPr>
              <a:t>C</a:t>
            </a:r>
            <a:r>
              <a:rPr lang="uk-UA" sz="2000" dirty="0">
                <a:cs typeface="Arial" panose="020B0604020202020204" pitchFamily="34" charset="0"/>
              </a:rPr>
              <a:t> та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GB" sz="2000" dirty="0">
                <a:cs typeface="Arial" panose="020B0604020202020204" pitchFamily="34" charset="0"/>
              </a:rPr>
              <a:t>80/181/</a:t>
            </a:r>
            <a:r>
              <a:rPr lang="uk-UA" sz="2000" dirty="0">
                <a:cs typeface="Arial" panose="020B0604020202020204" pitchFamily="34" charset="0"/>
              </a:rPr>
              <a:t>Є</a:t>
            </a:r>
            <a:r>
              <a:rPr lang="en-GB" sz="2000" dirty="0" smtClean="0">
                <a:cs typeface="Arial" panose="020B0604020202020204" pitchFamily="34" charset="0"/>
              </a:rPr>
              <a:t>EC</a:t>
            </a:r>
            <a:r>
              <a:rPr lang="uk-UA" sz="2000" dirty="0" smtClean="0">
                <a:cs typeface="Arial" panose="020B0604020202020204" pitchFamily="34" charset="0"/>
              </a:rPr>
              <a:t>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448454" y="860706"/>
            <a:ext cx="1050908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uk-UA" altLang="en-US" sz="2400" dirty="0" smtClean="0"/>
              <a:t>Кількість упакованих одиниць у вибірці залежить від</a:t>
            </a:r>
          </a:p>
          <a:p>
            <a:r>
              <a:rPr lang="uk-UA" altLang="en-US" sz="2400" dirty="0"/>
              <a:t>м</a:t>
            </a:r>
            <a:r>
              <a:rPr lang="uk-UA" altLang="en-US" sz="2400" dirty="0" smtClean="0"/>
              <a:t>етоду контролю </a:t>
            </a:r>
            <a:r>
              <a:rPr lang="en-GB" altLang="en-US" sz="2400" dirty="0" smtClean="0"/>
              <a:t>(</a:t>
            </a:r>
            <a:r>
              <a:rPr lang="uk-UA" altLang="en-US" sz="2400" dirty="0" smtClean="0"/>
              <a:t>руйнівний контроль</a:t>
            </a:r>
            <a:r>
              <a:rPr lang="en-GB" altLang="en-US" sz="2400" dirty="0" smtClean="0"/>
              <a:t>) </a:t>
            </a:r>
            <a:r>
              <a:rPr lang="uk-UA" altLang="en-US" sz="2400" dirty="0" smtClean="0"/>
              <a:t>та розміру партії</a:t>
            </a:r>
            <a:r>
              <a:rPr lang="en-GB" altLang="en-US" sz="2400" dirty="0" smtClean="0"/>
              <a:t>.</a:t>
            </a:r>
            <a:endParaRPr lang="en-US" alt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16503"/>
              </p:ext>
            </p:extLst>
          </p:nvPr>
        </p:nvGraphicFramePr>
        <p:xfrm>
          <a:off x="1504805" y="1962150"/>
          <a:ext cx="10452732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1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9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09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46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936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 контролю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Кількість упакованих одиниць у партії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Вибірка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невідповідних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упакованих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одиниць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послідовність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упакованих одиниць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Сумарна кількість </a:t>
                      </a: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упакованих одиниць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Критерій прийняття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Критерій неприйняття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Неруйнівний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uk-UA" sz="2000" b="1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uk-UA" sz="20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GB" sz="20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перша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друга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</a:t>
                      </a: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 </a:t>
                      </a:r>
                      <a:r>
                        <a:rPr lang="uk-UA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перша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друга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3201 </a:t>
                      </a: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 більше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перша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друга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5323" y="460596"/>
            <a:ext cx="8413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en-US" altLang="en-US" sz="2000" dirty="0">
                <a:cs typeface="Arial" panose="020B0604020202020204" pitchFamily="34" charset="0"/>
              </a:rPr>
              <a:t>2.1. </a:t>
            </a:r>
            <a:r>
              <a:rPr lang="uk-UA" altLang="en-US" sz="2000" dirty="0" smtClean="0">
                <a:cs typeface="Arial" panose="020B0604020202020204" pitchFamily="34" charset="0"/>
              </a:rPr>
              <a:t>Партії упакованих одиниць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500" y="1327150"/>
            <a:ext cx="11740496" cy="4226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1102" y="1327150"/>
            <a:ext cx="1151929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000" dirty="0"/>
          </a:p>
          <a:p>
            <a:pPr algn="just"/>
            <a:r>
              <a:rPr lang="ru-RU" sz="2400" dirty="0" err="1"/>
              <a:t>Руйнівний</a:t>
            </a:r>
            <a:r>
              <a:rPr lang="ru-RU" sz="2400" dirty="0"/>
              <a:t> контроль </a:t>
            </a:r>
            <a:r>
              <a:rPr lang="ru-RU" sz="2400" dirty="0" err="1"/>
              <a:t>здійснюється</a:t>
            </a:r>
            <a:r>
              <a:rPr lang="ru-RU" sz="2400" dirty="0"/>
              <a:t> 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uk-UA" altLang="en-US" sz="2400" dirty="0" smtClean="0">
                <a:solidFill>
                  <a:srgbClr val="FF0000"/>
                </a:solidFill>
              </a:rPr>
              <a:t>єдиного плану вибіркового контролю </a:t>
            </a:r>
            <a:r>
              <a:rPr lang="uk-UA" altLang="en-US" sz="2400" dirty="0" smtClean="0"/>
              <a:t>та застосовується </a:t>
            </a:r>
            <a:r>
              <a:rPr lang="uk-UA" altLang="en-US" sz="2400" dirty="0" smtClean="0">
                <a:solidFill>
                  <a:srgbClr val="FF0000"/>
                </a:solidFill>
              </a:rPr>
              <a:t>тільки до партії, в якій 100 та більше упакованих одиниць.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just"/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/>
              <a:t>упакованих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підлягають</a:t>
            </a:r>
            <a:r>
              <a:rPr lang="ru-RU" sz="2400" dirty="0"/>
              <a:t> </a:t>
            </a:r>
            <a:r>
              <a:rPr lang="ru-RU" sz="2400" dirty="0" err="1"/>
              <a:t>перевірці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становить 20.</a:t>
            </a:r>
            <a:endParaRPr lang="en-US" sz="2400" dirty="0">
              <a:solidFill>
                <a:srgbClr val="FF0000"/>
              </a:solidFill>
            </a:endParaRPr>
          </a:p>
          <a:p>
            <a:pPr algn="just"/>
            <a:r>
              <a:rPr lang="en-US" altLang="en-US" sz="2400" dirty="0"/>
              <a:t>— </a:t>
            </a:r>
            <a:r>
              <a:rPr lang="uk-UA" altLang="en-US" sz="2400" dirty="0" smtClean="0"/>
              <a:t> </a:t>
            </a:r>
            <a:r>
              <a:rPr lang="ru-RU" sz="2400" dirty="0" smtClean="0"/>
              <a:t>У </a:t>
            </a:r>
            <a:r>
              <a:rPr lang="ru-RU" sz="2400" dirty="0" err="1"/>
              <a:t>разі</a:t>
            </a:r>
            <a:r>
              <a:rPr lang="ru-RU" sz="2400" dirty="0"/>
              <a:t> коли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невідповідних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, </a:t>
            </a:r>
            <a:r>
              <a:rPr lang="ru-RU" sz="2400" dirty="0" err="1"/>
              <a:t>виявлених</a:t>
            </a:r>
            <a:r>
              <a:rPr lang="ru-RU" sz="2400" dirty="0"/>
              <a:t> у </a:t>
            </a:r>
            <a:r>
              <a:rPr lang="ru-RU" sz="2400" dirty="0" err="1"/>
              <a:t>вибірці</a:t>
            </a:r>
            <a:r>
              <a:rPr lang="ru-RU" sz="2400" dirty="0"/>
              <a:t>, є </a:t>
            </a:r>
            <a:r>
              <a:rPr lang="ru-RU" sz="2400" dirty="0" err="1">
                <a:solidFill>
                  <a:srgbClr val="FF0000"/>
                </a:solidFill>
              </a:rPr>
              <a:t>меншою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або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відповідає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кількості</a:t>
            </a:r>
            <a:r>
              <a:rPr lang="ru-RU" sz="2400" dirty="0">
                <a:solidFill>
                  <a:srgbClr val="FF0000"/>
                </a:solidFill>
              </a:rPr>
              <a:t> таких </a:t>
            </a:r>
            <a:r>
              <a:rPr lang="ru-RU" sz="2400" dirty="0" err="1">
                <a:solidFill>
                  <a:srgbClr val="FF0000"/>
                </a:solidFill>
              </a:rPr>
              <a:t>одиниць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критерієм</a:t>
            </a:r>
            <a:r>
              <a:rPr lang="ru-RU" sz="2400" dirty="0"/>
              <a:t> </a:t>
            </a:r>
            <a:r>
              <a:rPr lang="ru-RU" sz="2400" dirty="0" err="1"/>
              <a:t>прийняття</a:t>
            </a:r>
            <a:r>
              <a:rPr lang="ru-RU" sz="2400" dirty="0"/>
              <a:t>, </a:t>
            </a:r>
            <a:r>
              <a:rPr lang="ru-RU" sz="2400" dirty="0" err="1"/>
              <a:t>партію</a:t>
            </a:r>
            <a:r>
              <a:rPr lang="ru-RU" sz="2400" dirty="0"/>
              <a:t> </a:t>
            </a:r>
            <a:r>
              <a:rPr lang="ru-RU" sz="2400" dirty="0" err="1"/>
              <a:t>упакованих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 </a:t>
            </a:r>
            <a:r>
              <a:rPr lang="ru-RU" sz="2400" dirty="0" err="1"/>
              <a:t>вважають</a:t>
            </a:r>
            <a:r>
              <a:rPr lang="ru-RU" sz="2400" dirty="0"/>
              <a:t> </a:t>
            </a:r>
            <a:r>
              <a:rPr lang="ru-RU" sz="2400" dirty="0" err="1"/>
              <a:t>прийнятною</a:t>
            </a:r>
            <a:r>
              <a:rPr lang="ru-RU" sz="2400" dirty="0"/>
              <a:t>.</a:t>
            </a:r>
            <a:endParaRPr lang="en-US" sz="2400" dirty="0"/>
          </a:p>
          <a:p>
            <a:pPr algn="just"/>
            <a:r>
              <a:rPr lang="en-US" altLang="en-US" sz="2400" dirty="0" smtClean="0"/>
              <a:t>—</a:t>
            </a:r>
            <a:r>
              <a:rPr lang="uk-UA" altLang="en-US" sz="2400" dirty="0" smtClean="0"/>
              <a:t> </a:t>
            </a:r>
            <a:r>
              <a:rPr lang="ru-RU" sz="2400" dirty="0" smtClean="0"/>
              <a:t>У </a:t>
            </a:r>
            <a:r>
              <a:rPr lang="ru-RU" sz="2400" dirty="0" err="1"/>
              <a:t>разі</a:t>
            </a:r>
            <a:r>
              <a:rPr lang="ru-RU" sz="2400" dirty="0"/>
              <a:t> коли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невідповідних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, </a:t>
            </a:r>
            <a:r>
              <a:rPr lang="ru-RU" sz="2400" dirty="0" err="1"/>
              <a:t>виявлених</a:t>
            </a:r>
            <a:r>
              <a:rPr lang="ru-RU" sz="2400" dirty="0"/>
              <a:t> у </a:t>
            </a:r>
            <a:r>
              <a:rPr lang="ru-RU" sz="2400" dirty="0" err="1"/>
              <a:t>вибірці</a:t>
            </a:r>
            <a:r>
              <a:rPr lang="ru-RU" sz="2400" dirty="0"/>
              <a:t>, </a:t>
            </a:r>
            <a:r>
              <a:rPr lang="ru-RU" sz="2400" dirty="0" err="1">
                <a:solidFill>
                  <a:srgbClr val="FF0000"/>
                </a:solidFill>
              </a:rPr>
              <a:t>відповідає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або</a:t>
            </a:r>
            <a:r>
              <a:rPr lang="ru-RU" sz="2400" dirty="0">
                <a:solidFill>
                  <a:srgbClr val="FF0000"/>
                </a:solidFill>
              </a:rPr>
              <a:t> є </a:t>
            </a:r>
            <a:r>
              <a:rPr lang="ru-RU" sz="2400" dirty="0" err="1">
                <a:solidFill>
                  <a:srgbClr val="FF0000"/>
                </a:solidFill>
              </a:rPr>
              <a:t>більшою</a:t>
            </a:r>
            <a:r>
              <a:rPr lang="ru-RU" sz="2400" dirty="0">
                <a:solidFill>
                  <a:srgbClr val="FF0000"/>
                </a:solidFill>
              </a:rPr>
              <a:t> за </a:t>
            </a:r>
            <a:r>
              <a:rPr lang="ru-RU" sz="2400" dirty="0" err="1">
                <a:solidFill>
                  <a:srgbClr val="FF0000"/>
                </a:solidFill>
              </a:rPr>
              <a:t>кількість</a:t>
            </a:r>
            <a:r>
              <a:rPr lang="ru-RU" sz="2400" dirty="0">
                <a:solidFill>
                  <a:srgbClr val="FF0000"/>
                </a:solidFill>
              </a:rPr>
              <a:t> таких </a:t>
            </a:r>
            <a:r>
              <a:rPr lang="ru-RU" sz="2400" dirty="0" err="1">
                <a:solidFill>
                  <a:srgbClr val="FF0000"/>
                </a:solidFill>
              </a:rPr>
              <a:t>одиниць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згідно</a:t>
            </a:r>
            <a:r>
              <a:rPr lang="ru-RU" sz="2400" dirty="0">
                <a:solidFill>
                  <a:srgbClr val="FF0000"/>
                </a:solidFill>
              </a:rPr>
              <a:t> з </a:t>
            </a:r>
            <a:r>
              <a:rPr lang="ru-RU" sz="2400" dirty="0" err="1">
                <a:solidFill>
                  <a:srgbClr val="FF0000"/>
                </a:solidFill>
              </a:rPr>
              <a:t>критерієм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неприйняття</a:t>
            </a:r>
            <a:r>
              <a:rPr lang="ru-RU" sz="2400" dirty="0"/>
              <a:t>, </a:t>
            </a:r>
            <a:r>
              <a:rPr lang="ru-RU" sz="2400" dirty="0" err="1"/>
              <a:t>партію</a:t>
            </a:r>
            <a:r>
              <a:rPr lang="ru-RU" sz="2400" dirty="0"/>
              <a:t> </a:t>
            </a:r>
            <a:r>
              <a:rPr lang="ru-RU" sz="2400" dirty="0" err="1"/>
              <a:t>упакованих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 </a:t>
            </a:r>
            <a:r>
              <a:rPr lang="ru-RU" sz="2400" dirty="0" err="1"/>
              <a:t>бракують</a:t>
            </a:r>
            <a:r>
              <a:rPr lang="ru-RU" sz="2400" dirty="0"/>
              <a:t>.</a:t>
            </a:r>
            <a:endParaRPr lang="en-US" sz="2400" dirty="0"/>
          </a:p>
          <a:p>
            <a:pPr algn="just"/>
            <a:endParaRPr lang="en-US" alt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60764" y="202874"/>
            <a:ext cx="619996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altLang="en-US" sz="2400" dirty="0"/>
              <a:t>2.2.2. </a:t>
            </a:r>
            <a:r>
              <a:rPr lang="uk-UA" altLang="en-US" sz="2400" dirty="0" smtClean="0"/>
              <a:t>Руйнівний контроль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47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338495" y="1465823"/>
            <a:ext cx="87630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uk-UA" altLang="en-US" sz="2400" dirty="0" smtClean="0"/>
              <a:t>Кількість упакованих одиниць у вибірці залежить від методу контролю</a:t>
            </a:r>
            <a:r>
              <a:rPr lang="en-GB" altLang="en-US" sz="2400" dirty="0" smtClean="0"/>
              <a:t> (</a:t>
            </a:r>
            <a:r>
              <a:rPr lang="uk-UA" altLang="en-US" sz="2400" dirty="0" smtClean="0"/>
              <a:t>руйнівний контроль</a:t>
            </a:r>
            <a:r>
              <a:rPr lang="en-GB" altLang="en-US" sz="2400" dirty="0" smtClean="0"/>
              <a:t>) </a:t>
            </a:r>
            <a:r>
              <a:rPr lang="uk-UA" altLang="en-US" sz="2400" dirty="0" smtClean="0"/>
              <a:t>та розміру партії</a:t>
            </a:r>
            <a:r>
              <a:rPr lang="en-GB" altLang="en-US" sz="2400" dirty="0" smtClean="0"/>
              <a:t>.</a:t>
            </a:r>
            <a:endParaRPr lang="en-US" altLang="en-US" sz="2400" dirty="0"/>
          </a:p>
          <a:p>
            <a:r>
              <a:rPr lang="en-GB" altLang="en-US" sz="2400" dirty="0"/>
              <a:t> 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69315"/>
              </p:ext>
            </p:extLst>
          </p:nvPr>
        </p:nvGraphicFramePr>
        <p:xfrm>
          <a:off x="1470258" y="3012141"/>
          <a:ext cx="10592788" cy="24653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56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1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1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7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822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 контролю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у партії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вибірки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дефективних одиниць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вибірки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Критерій прийняття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Критерій неприйняття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2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Руйнівний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Будь-яка 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100)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83411" y="277533"/>
            <a:ext cx="5273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      Директива Ради 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altLang="en-US" sz="2400" dirty="0"/>
              <a:t>2.2.2. </a:t>
            </a:r>
            <a:r>
              <a:rPr lang="uk-UA" altLang="en-US" sz="2400" dirty="0" smtClean="0"/>
              <a:t>Руйнівний контроль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32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27729" y="173411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dirty="0"/>
              <a:t>2.3. </a:t>
            </a:r>
            <a:r>
              <a:rPr lang="uk-UA" altLang="en-US" sz="1800" dirty="0" smtClean="0"/>
              <a:t>Перевірка середнього значення фактичного вмісту окремих упакованих одиниць, що становлять партію</a:t>
            </a:r>
            <a:endParaRPr lang="en-US" alt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6" y="1009944"/>
            <a:ext cx="8071055" cy="5500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72202" y="1267487"/>
            <a:ext cx="601979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ru-RU" dirty="0" err="1"/>
              <a:t>Партію</a:t>
            </a:r>
            <a:r>
              <a:rPr lang="ru-RU" dirty="0"/>
              <a:t> </a:t>
            </a:r>
            <a:r>
              <a:rPr lang="ru-RU" dirty="0" err="1"/>
              <a:t>упакованих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прийнятною</a:t>
            </a:r>
            <a:r>
              <a:rPr lang="ru-RU" dirty="0"/>
              <a:t> для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6585" y="2567622"/>
            <a:ext cx="8897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фактичного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упакованих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у </a:t>
            </a:r>
            <a:r>
              <a:rPr lang="ru-RU" dirty="0" err="1"/>
              <a:t>вибірці</a:t>
            </a:r>
            <a:r>
              <a:rPr lang="ru-RU" dirty="0"/>
              <a:t> (</a:t>
            </a:r>
            <a:r>
              <a:rPr lang="en-US" dirty="0"/>
              <a:t>xi</a:t>
            </a:r>
            <a:r>
              <a:rPr lang="ru-RU" dirty="0"/>
              <a:t>) є </a:t>
            </a:r>
            <a:r>
              <a:rPr lang="ru-RU" dirty="0" err="1"/>
              <a:t>більшим</a:t>
            </a:r>
            <a:r>
              <a:rPr lang="ru-RU" dirty="0"/>
              <a:t> за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29822" y="3384918"/>
            <a:ext cx="5662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 </a:t>
            </a:r>
            <a:r>
              <a:rPr lang="en-US" dirty="0" err="1"/>
              <a:t>Q</a:t>
            </a:r>
            <a:r>
              <a:rPr lang="en-US" b="1" baseline="-25000" dirty="0" err="1"/>
              <a:t>n</a:t>
            </a:r>
            <a:r>
              <a:rPr lang="en-US" dirty="0"/>
              <a:t> </a:t>
            </a:r>
            <a:r>
              <a:rPr lang="ru-RU" dirty="0"/>
              <a:t>- </a:t>
            </a:r>
            <a:r>
              <a:rPr lang="ru-RU" dirty="0" err="1"/>
              <a:t>номінальна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упакованої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;</a:t>
            </a:r>
            <a:endParaRPr lang="en-US" dirty="0"/>
          </a:p>
          <a:p>
            <a:r>
              <a:rPr lang="en-US" dirty="0"/>
              <a:t>n</a:t>
            </a:r>
            <a:r>
              <a:rPr lang="ru-RU" dirty="0"/>
              <a:t> -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упакованих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у </a:t>
            </a:r>
            <a:r>
              <a:rPr lang="ru-RU" dirty="0" err="1"/>
              <a:t>вибірці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фактичного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упакованих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;</a:t>
            </a:r>
            <a:endParaRPr lang="en-US" dirty="0"/>
          </a:p>
          <a:p>
            <a:r>
              <a:rPr lang="en-US" dirty="0"/>
              <a:t>s</a:t>
            </a:r>
            <a:r>
              <a:rPr lang="ru-RU" dirty="0"/>
              <a:t> - </a:t>
            </a:r>
            <a:r>
              <a:rPr lang="ru-RU" dirty="0" err="1"/>
              <a:t>розрахункове</a:t>
            </a:r>
            <a:r>
              <a:rPr lang="ru-RU" dirty="0"/>
              <a:t> </a:t>
            </a:r>
            <a:r>
              <a:rPr lang="ru-RU" dirty="0" err="1"/>
              <a:t>стандартне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фактичного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;</a:t>
            </a:r>
            <a:endParaRPr lang="en-US" dirty="0"/>
          </a:p>
          <a:p>
            <a:r>
              <a:rPr lang="en-US" dirty="0"/>
              <a:t>t</a:t>
            </a:r>
            <a:r>
              <a:rPr lang="ru-RU" dirty="0"/>
              <a:t>(1-</a:t>
            </a:r>
            <a:r>
              <a:rPr lang="en-US" b="1" dirty="0"/>
              <a:t>α</a:t>
            </a:r>
            <a:r>
              <a:rPr lang="ru-RU" dirty="0"/>
              <a:t>) - </a:t>
            </a:r>
            <a:r>
              <a:rPr lang="ru-RU" dirty="0" err="1"/>
              <a:t>довірчий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0,995 </a:t>
            </a:r>
            <a:r>
              <a:rPr lang="ru-RU" dirty="0" err="1"/>
              <a:t>розподілу</a:t>
            </a:r>
            <a:r>
              <a:rPr lang="ru-RU" dirty="0"/>
              <a:t> Стьюдента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en-US" dirty="0"/>
              <a:t> </a:t>
            </a:r>
            <a:r>
              <a:rPr lang="en-US" b="1" dirty="0"/>
              <a:t>ν</a:t>
            </a:r>
            <a:r>
              <a:rPr lang="en-US" dirty="0"/>
              <a:t> </a:t>
            </a:r>
            <a:r>
              <a:rPr lang="ru-RU" dirty="0"/>
              <a:t>= </a:t>
            </a:r>
            <a:r>
              <a:rPr lang="en-US" dirty="0"/>
              <a:t>n</a:t>
            </a:r>
            <a:r>
              <a:rPr lang="ru-RU" dirty="0"/>
              <a:t> - 1.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24717" y="127000"/>
            <a:ext cx="4678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42" y="588665"/>
            <a:ext cx="8341322" cy="55222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65629" y="1757544"/>
            <a:ext cx="5826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en-US" dirty="0"/>
              <a:t>x</a:t>
            </a:r>
            <a:r>
              <a:rPr lang="en-US" b="1" baseline="-25000" dirty="0"/>
              <a:t>i</a:t>
            </a:r>
            <a:r>
              <a:rPr lang="en-US" dirty="0"/>
              <a:t> </a:t>
            </a:r>
            <a:r>
              <a:rPr lang="ru-RU" dirty="0"/>
              <a:t>є </a:t>
            </a:r>
            <a:r>
              <a:rPr lang="ru-RU" dirty="0" err="1"/>
              <a:t>визначеним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 фактичного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ru-RU" dirty="0"/>
              <a:t>-</a:t>
            </a:r>
            <a:r>
              <a:rPr lang="ru-RU" dirty="0" err="1"/>
              <a:t>ої</a:t>
            </a:r>
            <a:r>
              <a:rPr lang="ru-RU" dirty="0"/>
              <a:t> </a:t>
            </a:r>
            <a:r>
              <a:rPr lang="ru-RU" dirty="0" err="1"/>
              <a:t>упакованої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у </a:t>
            </a:r>
            <a:r>
              <a:rPr lang="ru-RU" dirty="0" err="1"/>
              <a:t>вибірці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en-US" dirty="0"/>
              <a:t>n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,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виміряних</a:t>
            </a:r>
            <a:r>
              <a:rPr lang="ru-RU" dirty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вибірки</a:t>
            </a:r>
            <a:r>
              <a:rPr lang="ru-RU" dirty="0"/>
              <a:t> </a:t>
            </a:r>
            <a:r>
              <a:rPr lang="ru-RU" dirty="0" err="1"/>
              <a:t>обчислюється</a:t>
            </a:r>
            <a:r>
              <a:rPr lang="ru-RU" dirty="0"/>
              <a:t> за такою формулою: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7553" y="3579560"/>
            <a:ext cx="780756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ru-RU" dirty="0"/>
              <a:t>а </a:t>
            </a:r>
            <a:r>
              <a:rPr lang="ru-RU" dirty="0" err="1"/>
              <a:t>розрахункове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стандартного </a:t>
            </a:r>
            <a:r>
              <a:rPr lang="ru-RU" dirty="0" err="1"/>
              <a:t>відхилення</a:t>
            </a:r>
            <a:r>
              <a:rPr lang="ru-RU" dirty="0"/>
              <a:t> (</a:t>
            </a:r>
            <a:r>
              <a:rPr lang="en-US" dirty="0"/>
              <a:t>s</a:t>
            </a:r>
            <a:r>
              <a:rPr lang="ru-RU" dirty="0"/>
              <a:t>) - за такими формулами</a:t>
            </a:r>
            <a:r>
              <a:rPr lang="ru-RU" dirty="0" smtClean="0"/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20431" y="4320917"/>
            <a:ext cx="4254691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квадратів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виміряних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55776" y="253188"/>
            <a:ext cx="4678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23" y="715151"/>
            <a:ext cx="8387869" cy="48250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3189" y="1212421"/>
            <a:ext cx="4495846" cy="43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Квадрат суми виміряних значень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1225" y="2673080"/>
            <a:ext cx="1283037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4235" y="4151565"/>
            <a:ext cx="2680054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Скоригована сума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32411" y="294808"/>
            <a:ext cx="4678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49" y="1657418"/>
            <a:ext cx="8802936" cy="3165139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92049" y="1943324"/>
            <a:ext cx="27763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uk-UA" altLang="en-US" sz="2000" dirty="0"/>
              <a:t>оцінка дисперсії</a:t>
            </a:r>
            <a:endParaRPr lang="en-US" altLang="en-US" sz="20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95754" y="2962989"/>
            <a:ext cx="73151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uk-UA" sz="2000" dirty="0" smtClean="0"/>
              <a:t>   </a:t>
            </a:r>
            <a:r>
              <a:rPr lang="en-US" sz="2000" dirty="0" err="1" smtClean="0"/>
              <a:t>розрахункове</a:t>
            </a:r>
            <a:r>
              <a:rPr lang="en-US" sz="2000" dirty="0" smtClean="0"/>
              <a:t> </a:t>
            </a:r>
            <a:r>
              <a:rPr lang="en-US" sz="2000" dirty="0" err="1"/>
              <a:t>значення</a:t>
            </a:r>
            <a:r>
              <a:rPr lang="en-US" sz="2000" dirty="0"/>
              <a:t> </a:t>
            </a:r>
            <a:r>
              <a:rPr lang="en-US" sz="2000" dirty="0" err="1"/>
              <a:t>стандартного</a:t>
            </a:r>
            <a:r>
              <a:rPr lang="en-US" sz="2000" dirty="0"/>
              <a:t> </a:t>
            </a:r>
            <a:r>
              <a:rPr lang="en-US" sz="2000" dirty="0" err="1"/>
              <a:t>відхилення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997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54620" y="491912"/>
            <a:ext cx="79366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/>
              <a:t>Критерії для здійснення неруйнівного контролю</a:t>
            </a:r>
            <a:endParaRPr lang="en-US" altLang="en-US" sz="2400" dirty="0"/>
          </a:p>
          <a:p>
            <a:endParaRPr lang="en-US" alt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38004"/>
              </p:ext>
            </p:extLst>
          </p:nvPr>
        </p:nvGraphicFramePr>
        <p:xfrm>
          <a:off x="1718701" y="907410"/>
          <a:ext cx="9623375" cy="257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6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9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77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53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упакованих одиниць у партії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Кількість упакованих одиниць у вибірці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Критерії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93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Прийняття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Неприйняття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to 500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включно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135033" t="-107971" r="-84922" b="-710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278215" t="-107971" r="-525" b="-7101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500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135033" t="-298958" r="-84922" b="-208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278215" t="-298958" r="-525" b="-208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4331" y="30097"/>
            <a:ext cx="10101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1800" dirty="0" smtClean="0"/>
              <a:t>Критерії прийняття або неприйняття партії упакованих одиниць для перевірки середнього значення</a:t>
            </a:r>
            <a:r>
              <a:rPr lang="en-GB" altLang="en-US" sz="1800" dirty="0" smtClean="0"/>
              <a:t>: </a:t>
            </a:r>
            <a:endParaRPr lang="en-US" alt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091937"/>
              </p:ext>
            </p:extLst>
          </p:nvPr>
        </p:nvGraphicFramePr>
        <p:xfrm>
          <a:off x="1718701" y="3881056"/>
          <a:ext cx="9623376" cy="2014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4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9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1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8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42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упакованих одиниць у партії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Кількість упакованих одиниць у вибірці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Критерії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Прийняття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Неприйняття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2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Будь-яка </a:t>
                      </a:r>
                      <a:r>
                        <a:rPr lang="en-GB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≥100)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69588" t="-108696" r="-102320" b="-1811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264810" t="-108696" r="-506" b="-1811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51943" y="3419391"/>
            <a:ext cx="7232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400" dirty="0" err="1">
                <a:cs typeface="Times New Roman" panose="02020603050405020304" pitchFamily="18" charset="0"/>
              </a:rPr>
              <a:t>Критерії</a:t>
            </a:r>
            <a:r>
              <a:rPr lang="ru-RU" altLang="en-US" sz="2400" dirty="0">
                <a:cs typeface="Times New Roman" panose="02020603050405020304" pitchFamily="18" charset="0"/>
              </a:rPr>
              <a:t> </a:t>
            </a:r>
            <a:r>
              <a:rPr lang="ru-RU" altLang="en-US" sz="2400" dirty="0" smtClean="0">
                <a:cs typeface="Times New Roman" panose="02020603050405020304" pitchFamily="18" charset="0"/>
              </a:rPr>
              <a:t>для </a:t>
            </a:r>
            <a:r>
              <a:rPr lang="ru-RU" altLang="en-US" sz="2400" dirty="0" err="1" smtClean="0">
                <a:cs typeface="Times New Roman" panose="02020603050405020304" pitchFamily="18" charset="0"/>
              </a:rPr>
              <a:t>здійснення</a:t>
            </a:r>
            <a:r>
              <a:rPr lang="ru-RU" altLang="en-US" sz="2400" dirty="0" smtClean="0">
                <a:cs typeface="Times New Roman" panose="02020603050405020304" pitchFamily="18" charset="0"/>
              </a:rPr>
              <a:t> </a:t>
            </a:r>
            <a:r>
              <a:rPr lang="ru-RU" altLang="en-US" sz="2400" dirty="0" err="1" smtClean="0">
                <a:cs typeface="Times New Roman" panose="02020603050405020304" pitchFamily="18" charset="0"/>
              </a:rPr>
              <a:t>руйнівного</a:t>
            </a:r>
            <a:r>
              <a:rPr lang="ru-RU" altLang="en-US" sz="2400" dirty="0" smtClean="0">
                <a:cs typeface="Times New Roman" panose="02020603050405020304" pitchFamily="18" charset="0"/>
              </a:rPr>
              <a:t> контролю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89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08131"/>
            <a:ext cx="117661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WELMEC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		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Європейська співпраця із законодавчої метрології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ILAC:			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Міжнародна кооперація з акредитації лабораторій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1600" indent="-137160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ILAC-P10:			ILAC-P10:01/2013 ILAC 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Політика щодо </a:t>
            </a:r>
            <a:r>
              <a:rPr lang="uk-UA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простежуваності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результатів вимірювань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1600" indent="-137160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VIML:			OIML V 1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Міжнародний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словник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термінів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в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законодавчій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метрології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(VIML);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1600" indent="-137160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OIML V 2:			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Міжнародний словник базових і загальних термінів у галузі метрології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(VIM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MID:			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Директива щодо засобів вимірювальної техніки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NAWID:			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Директива щодо неавтоматичних зважувальних приладів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MCB:			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Мірні пляшки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PPD: 			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Директива щодо фасованих товарів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PPP:			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Фасовані товари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43200" indent="-274320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(SI):	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Міжнародна система одиниць СІ,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прийнята Генеральною конференцією з мір та ваг, та рекомендована </a:t>
            </a:r>
            <a:r>
              <a:rPr lang="ru-RU" dirty="0" err="1"/>
              <a:t>Міжнародною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ru-RU" dirty="0" err="1"/>
              <a:t>законодавчої</a:t>
            </a:r>
            <a:r>
              <a:rPr lang="ru-RU" dirty="0"/>
              <a:t> </a:t>
            </a:r>
            <a:r>
              <a:rPr lang="ru-RU" dirty="0" err="1"/>
              <a:t>метрології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1600" indent="-137160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EU			</a:t>
            </a:r>
            <a:r>
              <a:rPr lang="uk-UA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Європейський Союз</a:t>
            </a:r>
            <a:r>
              <a:rPr lang="en-GB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GB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NLF			</a:t>
            </a:r>
            <a:r>
              <a:rPr lang="uk-UA" dirty="0" smtClean="0">
                <a:ea typeface="Times New Roman" panose="02020603050405020304" pitchFamily="18" charset="0"/>
                <a:cs typeface="Arial" panose="020B0604020202020204" pitchFamily="34" charset="0"/>
              </a:rPr>
              <a:t>Нові законодавчі рамки</a:t>
            </a:r>
            <a:r>
              <a:rPr lang="en-GB" dirty="0" smtClean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OIML			</a:t>
            </a:r>
            <a:r>
              <a:rPr lang="ru-RU" dirty="0"/>
              <a:t> 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законодавчої</a:t>
            </a:r>
            <a:r>
              <a:rPr lang="ru-RU" dirty="0"/>
              <a:t> </a:t>
            </a:r>
            <a:r>
              <a:rPr lang="ru-RU" dirty="0" err="1"/>
              <a:t>метрології</a:t>
            </a:r>
            <a:r>
              <a:rPr lang="en-GB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GB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cs typeface="Arial" panose="020B0604020202020204" pitchFamily="34" charset="0"/>
              </a:rPr>
              <a:t>CAB			</a:t>
            </a:r>
            <a:r>
              <a:rPr lang="uk-UA" dirty="0" smtClean="0">
                <a:cs typeface="Arial" panose="020B0604020202020204" pitchFamily="34" charset="0"/>
              </a:rPr>
              <a:t>Орган оцінки відповідності</a:t>
            </a:r>
            <a:r>
              <a:rPr lang="en-GB" dirty="0" smtClean="0">
                <a:cs typeface="Arial" panose="020B0604020202020204" pitchFamily="34" charset="0"/>
              </a:rPr>
              <a:t>;</a:t>
            </a:r>
            <a:r>
              <a:rPr lang="en-GB" dirty="0">
                <a:cs typeface="Arial" panose="020B0604020202020204" pitchFamily="34" charset="0"/>
              </a:rPr>
              <a:t>	</a:t>
            </a:r>
            <a:endParaRPr lang="en-US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cs typeface="Arial" panose="020B0604020202020204" pitchFamily="34" charset="0"/>
              </a:rPr>
              <a:t>QS			</a:t>
            </a:r>
            <a:r>
              <a:rPr lang="uk-UA" dirty="0" smtClean="0">
                <a:cs typeface="Arial" panose="020B0604020202020204" pitchFamily="34" charset="0"/>
              </a:rPr>
              <a:t>Система якості;</a:t>
            </a:r>
            <a:endParaRPr lang="en-GB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MS			</a:t>
            </a:r>
            <a:r>
              <a:rPr lang="uk-UA" dirty="0" smtClean="0">
                <a:ea typeface="Times New Roman" panose="02020603050405020304" pitchFamily="18" charset="0"/>
                <a:cs typeface="Arial" panose="020B0604020202020204" pitchFamily="34" charset="0"/>
              </a:rPr>
              <a:t>Ринковий нагляд</a:t>
            </a:r>
            <a:endParaRPr lang="en-GB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en-US" altLang="en-US" dirty="0">
                <a:solidFill>
                  <a:srgbClr val="00206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	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83323" y="206375"/>
            <a:ext cx="1026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АБРЕВІАТУРИ, </a:t>
            </a:r>
            <a:r>
              <a:rPr lang="ru-RU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метрологічній</a:t>
            </a:r>
            <a:r>
              <a:rPr lang="ru-RU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інфраструктурі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133600" y="259976"/>
            <a:ext cx="785495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</a:t>
            </a:r>
            <a:r>
              <a:rPr lang="en-US" alt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alt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altLang="en-US" sz="6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846729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6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340970" y="2202854"/>
            <a:ext cx="4213225" cy="33528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7575" y="956987"/>
            <a:ext cx="5516469" cy="117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uk-UA" altLang="en-US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КРАЇНИ ЄС</a:t>
            </a:r>
            <a:endParaRPr lang="en-US" altLang="en-US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altLang="en-US" sz="1600" dirty="0" smtClean="0">
                <a:cs typeface="Times New Roman" panose="02020603050405020304" pitchFamily="18" charset="0"/>
              </a:rPr>
              <a:t>Для видачі одного сертифікату        для всіх країн ЄС (всіх </a:t>
            </a:r>
            <a:r>
              <a:rPr lang="uk-UA" altLang="en-US" sz="1600" dirty="0" err="1" smtClean="0">
                <a:cs typeface="Times New Roman" panose="02020603050405020304" pitchFamily="18" charset="0"/>
              </a:rPr>
              <a:t>нотифікуючих</a:t>
            </a:r>
            <a:r>
              <a:rPr lang="uk-UA" altLang="en-US" sz="1600" dirty="0" smtClean="0">
                <a:cs typeface="Times New Roman" panose="02020603050405020304" pitchFamily="18" charset="0"/>
              </a:rPr>
              <a:t> органів)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uk-UA" altLang="en-US" sz="1600" dirty="0" smtClean="0">
                <a:cs typeface="Times New Roman" panose="02020603050405020304" pitchFamily="18" charset="0"/>
              </a:rPr>
              <a:t>діють </a:t>
            </a:r>
            <a:r>
              <a:rPr lang="uk-UA" altLang="en-US" sz="16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однакові вимоги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1600" dirty="0">
                <a:cs typeface="Times New Roman" panose="02020603050405020304" pitchFamily="18" charset="0"/>
              </a:rPr>
              <a:t>- </a:t>
            </a:r>
            <a:r>
              <a:rPr lang="uk-UA" altLang="en-US" sz="16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Однаковий рівень довіри</a:t>
            </a:r>
            <a:endParaRPr lang="en-US" altLang="en-US" sz="16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070132" y="2202854"/>
            <a:ext cx="4114800" cy="3352800"/>
          </a:xfrm>
          <a:prstGeom prst="flowChartAlternateProcess">
            <a:avLst/>
          </a:prstGeom>
          <a:solidFill>
            <a:srgbClr val="FFFF00"/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070132" y="1038324"/>
            <a:ext cx="59246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1800" dirty="0" smtClean="0">
                <a:solidFill>
                  <a:srgbClr val="FF0000"/>
                </a:solidFill>
              </a:rPr>
              <a:t>ЄВРОПЕЙСЬКИЙ СОЮЗ</a:t>
            </a:r>
          </a:p>
          <a:p>
            <a:pPr algn="just"/>
            <a:r>
              <a:rPr lang="uk-UA" altLang="en-US" sz="1800" dirty="0" smtClean="0"/>
              <a:t>Для розміщення товарну на ринку ЄС достатньо мати один сертифікат, виданий </a:t>
            </a:r>
            <a:r>
              <a:rPr lang="uk-UA" altLang="en-US" sz="1800" dirty="0" err="1" smtClean="0"/>
              <a:t>нотифікуючим</a:t>
            </a:r>
            <a:r>
              <a:rPr lang="uk-UA" altLang="en-US" sz="1800" dirty="0" smtClean="0"/>
              <a:t> органом, який визнається в усьому ЄС.</a:t>
            </a:r>
            <a:endParaRPr lang="en-US" altLang="en-US" sz="1800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79929" y="147637"/>
            <a:ext cx="103407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1600" dirty="0" smtClean="0"/>
              <a:t>Ринок товарів </a:t>
            </a:r>
            <a:r>
              <a:rPr lang="en-US" altLang="en-US" sz="1600" dirty="0" smtClean="0"/>
              <a:t>– </a:t>
            </a:r>
            <a:r>
              <a:rPr lang="uk-UA" altLang="en-US" sz="1600" dirty="0" smtClean="0"/>
              <a:t>гармонізовані правила</a:t>
            </a:r>
            <a:r>
              <a:rPr lang="en-US" altLang="en-US" sz="1600" dirty="0" smtClean="0"/>
              <a:t>.</a:t>
            </a:r>
            <a:endParaRPr lang="en-US" altLang="en-US" sz="1600" dirty="0"/>
          </a:p>
          <a:p>
            <a:pPr algn="ctr"/>
            <a:r>
              <a:rPr lang="uk-UA" altLang="en-US" sz="1600" dirty="0" smtClean="0"/>
              <a:t>Ефективність системи під відповідальністю урядових установ</a:t>
            </a:r>
            <a:r>
              <a:rPr lang="en-US" altLang="en-US" sz="1600" dirty="0" smtClean="0"/>
              <a:t> </a:t>
            </a:r>
            <a:endParaRPr lang="en-US" altLang="en-US" sz="1600" dirty="0"/>
          </a:p>
          <a:p>
            <a:pPr algn="ctr"/>
            <a:r>
              <a:rPr lang="en-US" altLang="en-US" sz="1600" dirty="0" smtClean="0"/>
              <a:t>(</a:t>
            </a:r>
            <a:r>
              <a:rPr lang="uk-UA" altLang="en-US" sz="1600" dirty="0" smtClean="0"/>
              <a:t>наприклад, Директиви </a:t>
            </a:r>
            <a:r>
              <a:rPr lang="en-US" altLang="en-US" sz="1600" dirty="0" smtClean="0"/>
              <a:t>NAWI </a:t>
            </a:r>
            <a:r>
              <a:rPr lang="uk-UA" altLang="en-US" sz="1600" dirty="0" smtClean="0"/>
              <a:t>та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MI </a:t>
            </a:r>
            <a:r>
              <a:rPr lang="en-US" altLang="en-US" sz="1600" dirty="0" smtClean="0"/>
              <a:t>+ </a:t>
            </a:r>
            <a:r>
              <a:rPr lang="uk-UA" altLang="en-US" sz="1600" dirty="0" smtClean="0"/>
              <a:t>ринковий нагляд</a:t>
            </a:r>
            <a:r>
              <a:rPr lang="en-US" altLang="en-US" sz="1600" dirty="0" smtClean="0"/>
              <a:t>).</a:t>
            </a:r>
            <a:endParaRPr lang="en-US" altLang="en-US" sz="1600" dirty="0"/>
          </a:p>
        </p:txBody>
      </p:sp>
      <p:sp>
        <p:nvSpPr>
          <p:cNvPr id="17" name="Right Arrow 16"/>
          <p:cNvSpPr/>
          <p:nvPr/>
        </p:nvSpPr>
        <p:spPr>
          <a:xfrm>
            <a:off x="3563713" y="1311589"/>
            <a:ext cx="381000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494350" y="2247454"/>
            <a:ext cx="4038600" cy="304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Австрія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Італія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Естонія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Португалія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Бельгія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Латвія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Фінляндія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Румунія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Болгарія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Литва,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Словаччина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Хорватія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Люксембург,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Німеччина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Словенія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Кіпр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Мальта,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Греція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Іспанія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Чехія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Нідерланди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Угорщина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Швеція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Данія</a:t>
            </a:r>
            <a:r>
              <a:rPr lang="ru-RU" alt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Польща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Ірландія</a:t>
            </a:r>
            <a:r>
              <a:rPr lang="ru-RU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Великобританія</a:t>
            </a:r>
            <a:r>
              <a:rPr lang="ru-RU" alt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757520" y="2601316"/>
            <a:ext cx="32382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16000" dirty="0" smtClean="0">
                <a:solidFill>
                  <a:srgbClr val="002060"/>
                </a:solidFill>
              </a:rPr>
              <a:t>ЄС</a:t>
            </a:r>
            <a:endParaRPr lang="en-US" altLang="en-US" sz="16000" dirty="0">
              <a:solidFill>
                <a:srgbClr val="002060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5354964" y="3697626"/>
            <a:ext cx="914400" cy="752475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173413" y="1711325"/>
            <a:ext cx="2646362" cy="1490663"/>
          </a:xfrm>
          <a:prstGeom prst="rect">
            <a:avLst/>
          </a:prstGeom>
          <a:solidFill>
            <a:srgbClr val="00B050"/>
          </a:soli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1800" dirty="0" smtClean="0">
                <a:cs typeface="Arial" panose="020B0604020202020204" pitchFamily="34" charset="0"/>
              </a:rPr>
              <a:t>Директива</a:t>
            </a:r>
            <a:endParaRPr lang="en-GB" altLang="en-US" sz="1800" dirty="0">
              <a:cs typeface="Arial" panose="020B0604020202020204" pitchFamily="34" charset="0"/>
            </a:endParaRPr>
          </a:p>
          <a:p>
            <a:pPr algn="ctr"/>
            <a:r>
              <a:rPr lang="en-GB" altLang="en-US" sz="1800" dirty="0" smtClean="0">
                <a:cs typeface="Arial" panose="020B0604020202020204" pitchFamily="34" charset="0"/>
              </a:rPr>
              <a:t>76/211/</a:t>
            </a:r>
            <a:r>
              <a:rPr lang="uk-UA" altLang="en-US" sz="1800" dirty="0">
                <a:cs typeface="Arial" panose="020B0604020202020204" pitchFamily="34" charset="0"/>
              </a:rPr>
              <a:t>Є</a:t>
            </a:r>
            <a:r>
              <a:rPr lang="en-GB" altLang="en-US" sz="1800" dirty="0" smtClean="0">
                <a:cs typeface="Arial" panose="020B0604020202020204" pitchFamily="34" charset="0"/>
              </a:rPr>
              <a:t>EC</a:t>
            </a:r>
            <a:endParaRPr lang="en-GB" altLang="en-US" sz="1800" dirty="0">
              <a:cs typeface="Arial" panose="020B0604020202020204" pitchFamily="34" charset="0"/>
            </a:endParaRPr>
          </a:p>
          <a:p>
            <a:pPr algn="ctr"/>
            <a:r>
              <a:rPr lang="uk-UA" altLang="en-US" sz="1800" dirty="0" smtClean="0">
                <a:solidFill>
                  <a:srgbClr val="FF0000"/>
                </a:solidFill>
                <a:cs typeface="Arial" panose="020B0604020202020204" pitchFamily="34" charset="0"/>
              </a:rPr>
              <a:t>Розфасовані продукти</a:t>
            </a:r>
            <a:r>
              <a:rPr lang="en-GB" altLang="en-US" sz="1800" dirty="0" smtClean="0">
                <a:cs typeface="Arial" panose="020B0604020202020204" pitchFamily="34" charset="0"/>
              </a:rPr>
              <a:t>-</a:t>
            </a:r>
            <a:r>
              <a:rPr lang="uk-UA" alt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Консолідована версія</a:t>
            </a:r>
            <a:endParaRPr lang="en-US" altLang="en-US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altLang="en-US" sz="1800" dirty="0" smtClean="0">
                <a:cs typeface="Arial" panose="020B0604020202020204" pitchFamily="34" charset="0"/>
              </a:rPr>
              <a:t>;</a:t>
            </a:r>
            <a:endParaRPr lang="en-US" altLang="en-US" sz="18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281738" y="1550988"/>
            <a:ext cx="2359025" cy="1638300"/>
          </a:xfrm>
          <a:prstGeom prst="rect">
            <a:avLst/>
          </a:prstGeom>
          <a:solidFill>
            <a:srgbClr val="00B050"/>
          </a:soli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cs typeface="Arial" panose="020B0604020202020204" pitchFamily="34" charset="0"/>
              </a:rPr>
              <a:t>Директива</a:t>
            </a:r>
            <a:endParaRPr lang="en-GB" altLang="en-US" sz="2000" dirty="0">
              <a:cs typeface="Arial" panose="020B0604020202020204" pitchFamily="34" charset="0"/>
            </a:endParaRPr>
          </a:p>
          <a:p>
            <a:pPr algn="ctr"/>
            <a:r>
              <a:rPr lang="en-GB" altLang="en-US" sz="2000" dirty="0" smtClean="0">
                <a:cs typeface="Arial" panose="020B0604020202020204" pitchFamily="34" charset="0"/>
              </a:rPr>
              <a:t>75/107/</a:t>
            </a:r>
            <a:r>
              <a:rPr lang="uk-UA" altLang="en-US" sz="2000" dirty="0" smtClean="0">
                <a:cs typeface="Arial" panose="020B0604020202020204" pitchFamily="34" charset="0"/>
              </a:rPr>
              <a:t>Є</a:t>
            </a:r>
            <a:r>
              <a:rPr lang="en-GB" altLang="en-US" sz="2000" dirty="0" smtClean="0">
                <a:cs typeface="Arial" panose="020B0604020202020204" pitchFamily="34" charset="0"/>
              </a:rPr>
              <a:t>EC</a:t>
            </a:r>
            <a:endParaRPr lang="en-GB" altLang="en-US" sz="2000" dirty="0">
              <a:cs typeface="Arial" panose="020B0604020202020204" pitchFamily="34" charset="0"/>
            </a:endParaRPr>
          </a:p>
          <a:p>
            <a:pPr algn="ctr"/>
            <a:r>
              <a:rPr lang="uk-UA" altLang="en-US" sz="1800" dirty="0" smtClean="0">
                <a:solidFill>
                  <a:srgbClr val="FF0000"/>
                </a:solidFill>
                <a:cs typeface="Arial" panose="020B0604020202020204" pitchFamily="34" charset="0"/>
              </a:rPr>
              <a:t>Пляшки, що використовуються як мірні ємності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555163" y="1468438"/>
            <a:ext cx="2449512" cy="1325562"/>
          </a:xfrm>
          <a:prstGeom prst="rect">
            <a:avLst/>
          </a:prstGeom>
          <a:solidFill>
            <a:srgbClr val="FFFF00"/>
          </a:solidFill>
          <a:ln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Акредитація та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uk-UA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инковий нагляд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Регламент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765)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24200" y="166688"/>
            <a:ext cx="3032126" cy="1384300"/>
          </a:xfrm>
          <a:prstGeom prst="rect">
            <a:avLst/>
          </a:prstGeom>
          <a:solidFill>
            <a:srgbClr val="FF99CC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Директива</a:t>
            </a:r>
            <a:r>
              <a:rPr lang="en-US" alt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80/181/</a:t>
            </a:r>
            <a:r>
              <a:rPr lang="uk-UA" alt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</a:t>
            </a:r>
            <a:r>
              <a:rPr lang="en-US" alt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uk-UA" alt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Одиниці</a:t>
            </a: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altLang="en-US" sz="2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altLang="en-US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Консолідована версія</a:t>
            </a:r>
            <a:endParaRPr lang="en-US" altLang="en-US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81387" y="4656139"/>
            <a:ext cx="8523287" cy="978180"/>
          </a:xfrm>
          <a:prstGeom prst="rect">
            <a:avLst/>
          </a:prstGeom>
          <a:ln w="50800"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altLang="en-US" sz="23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Підзаконні акти</a:t>
            </a:r>
            <a:r>
              <a:rPr lang="en-US" altLang="en-US" sz="23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altLang="en-US" sz="23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національні регламенти, наприклад </a:t>
            </a:r>
            <a:r>
              <a:rPr lang="en-US" altLang="en-US" sz="23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NAWI</a:t>
            </a:r>
            <a:r>
              <a:rPr lang="en-US" altLang="en-US" sz="23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MID; </a:t>
            </a:r>
            <a:r>
              <a:rPr lang="uk-UA" altLang="en-US" sz="23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Розфасовані продукти</a:t>
            </a:r>
            <a:r>
              <a:rPr lang="en-US" altLang="en-US" sz="23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23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MCB; </a:t>
            </a:r>
            <a:r>
              <a:rPr lang="uk-UA" altLang="en-US" sz="23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транспозиція одиниць вимірювання</a:t>
            </a:r>
            <a:endParaRPr lang="en-US" altLang="en-US" sz="2300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94438" y="166688"/>
            <a:ext cx="2757487" cy="1112837"/>
          </a:xfrm>
          <a:prstGeom prst="rect">
            <a:avLst/>
          </a:prstGeom>
          <a:solidFill>
            <a:schemeClr val="accent2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smtClean="0"/>
              <a:t> </a:t>
            </a:r>
            <a:r>
              <a:rPr lang="uk-UA" altLang="en-US" sz="2400" dirty="0" smtClean="0"/>
              <a:t>Директива </a:t>
            </a:r>
            <a:r>
              <a:rPr lang="en-US" altLang="en-US" sz="2400" dirty="0" smtClean="0"/>
              <a:t>2014/31/</a:t>
            </a:r>
            <a:r>
              <a:rPr lang="uk-UA" altLang="en-US" sz="2400" dirty="0" smtClean="0"/>
              <a:t>ЄС</a:t>
            </a:r>
            <a:r>
              <a:rPr lang="en-US" altLang="en-US" sz="2400" dirty="0" smtClean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NAWID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250363" y="166688"/>
            <a:ext cx="2803525" cy="112395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/>
              <a:t>Директива</a:t>
            </a:r>
            <a:r>
              <a:rPr lang="en-US" altLang="en-US" sz="2400" dirty="0" smtClean="0"/>
              <a:t> 2014/32/</a:t>
            </a:r>
            <a:r>
              <a:rPr lang="uk-UA" altLang="en-US" sz="2400" dirty="0" smtClean="0"/>
              <a:t>ЄС</a:t>
            </a: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algn="ctr"/>
            <a:r>
              <a:rPr lang="en-US" altLang="en-US" sz="2400" dirty="0">
                <a:solidFill>
                  <a:srgbClr val="FF0000"/>
                </a:solidFill>
              </a:rPr>
              <a:t>MID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839200" y="1279525"/>
            <a:ext cx="0" cy="337661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1550988"/>
            <a:ext cx="0" cy="310515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81800" y="3222625"/>
            <a:ext cx="0" cy="143351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 flipH="1">
            <a:off x="4495800" y="3201988"/>
            <a:ext cx="1588" cy="145415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515600" y="2794000"/>
            <a:ext cx="0" cy="896938"/>
          </a:xfrm>
          <a:prstGeom prst="straightConnector1">
            <a:avLst/>
          </a:prstGeom>
          <a:ln w="539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350375" y="1296988"/>
            <a:ext cx="22225" cy="335915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-Down Arrow 15"/>
          <p:cNvSpPr/>
          <p:nvPr/>
        </p:nvSpPr>
        <p:spPr>
          <a:xfrm>
            <a:off x="7324725" y="4173538"/>
            <a:ext cx="400050" cy="4826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73413" y="3460750"/>
            <a:ext cx="9018587" cy="217356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0" y="0"/>
            <a:ext cx="9144000" cy="3373438"/>
          </a:xfrm>
          <a:prstGeom prst="rect">
            <a:avLst/>
          </a:prstGeom>
          <a:noFill/>
          <a:ln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733800" y="3373438"/>
            <a:ext cx="0" cy="12827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221705" y="3676428"/>
            <a:ext cx="7364869" cy="493935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Національне законодавство в сфері метрології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52401" y="254933"/>
            <a:ext cx="26098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1400" dirty="0" smtClean="0"/>
              <a:t>Процес транспозиції та впровадження діючих Директив ЄС відбувається у тісному </a:t>
            </a:r>
            <a:r>
              <a:rPr lang="uk-UA" altLang="en-US" sz="1400" dirty="0" err="1" smtClean="0"/>
              <a:t>взяємозв</a:t>
            </a:r>
            <a:r>
              <a:rPr lang="en-US" altLang="en-US" sz="1400" dirty="0" smtClean="0"/>
              <a:t>’</a:t>
            </a:r>
            <a:r>
              <a:rPr lang="uk-UA" altLang="en-US" sz="1400" dirty="0" err="1" smtClean="0"/>
              <a:t>язку</a:t>
            </a:r>
            <a:r>
              <a:rPr lang="uk-UA" altLang="en-US" sz="1400" dirty="0" smtClean="0"/>
              <a:t> з національним метрологічним законодавством, у </a:t>
            </a:r>
            <a:r>
              <a:rPr lang="uk-UA" altLang="en-US" sz="1400" dirty="0" err="1" smtClean="0"/>
              <a:t>т.ч</a:t>
            </a:r>
            <a:r>
              <a:rPr lang="uk-UA" altLang="en-US" sz="1400" dirty="0" smtClean="0"/>
              <a:t>. завдання ринкового нагляду.</a:t>
            </a:r>
          </a:p>
          <a:p>
            <a:pPr algn="just"/>
            <a:r>
              <a:rPr lang="uk-UA" altLang="en-US" sz="1400" dirty="0" smtClean="0"/>
              <a:t>Система акредитації, у тому числі  політика метрологічної </a:t>
            </a:r>
            <a:r>
              <a:rPr lang="uk-UA" altLang="en-US" sz="1400" dirty="0" err="1" smtClean="0"/>
              <a:t>простежуваності</a:t>
            </a:r>
            <a:r>
              <a:rPr lang="uk-UA" altLang="en-US" sz="1400" dirty="0" smtClean="0"/>
              <a:t> </a:t>
            </a:r>
            <a:r>
              <a:rPr lang="en-US" altLang="en-US" sz="1400" dirty="0" smtClean="0"/>
              <a:t>ILAC</a:t>
            </a:r>
            <a:r>
              <a:rPr lang="uk-UA" altLang="en-US" sz="1400" dirty="0" smtClean="0"/>
              <a:t>, </a:t>
            </a:r>
            <a:r>
              <a:rPr lang="ru-RU" altLang="en-US" sz="1400" dirty="0" err="1"/>
              <a:t>має</a:t>
            </a:r>
            <a:r>
              <a:rPr lang="ru-RU" altLang="en-US" sz="1400" dirty="0"/>
              <a:t> </a:t>
            </a:r>
            <a:r>
              <a:rPr lang="ru-RU" altLang="en-US" sz="1400" dirty="0" err="1"/>
              <a:t>тісний</a:t>
            </a:r>
            <a:r>
              <a:rPr lang="ru-RU" altLang="en-US" sz="1400" dirty="0"/>
              <a:t> </a:t>
            </a:r>
            <a:r>
              <a:rPr lang="ru-RU" altLang="en-US" sz="1400" dirty="0" err="1" smtClean="0"/>
              <a:t>взаємозв'язок</a:t>
            </a:r>
            <a:r>
              <a:rPr lang="ru-RU" altLang="en-US" sz="1400" dirty="0" smtClean="0"/>
              <a:t> </a:t>
            </a:r>
            <a:r>
              <a:rPr lang="ru-RU" altLang="en-US" sz="1400" dirty="0"/>
              <a:t>з </a:t>
            </a:r>
            <a:r>
              <a:rPr lang="ru-RU" altLang="en-US" sz="1400" dirty="0" err="1"/>
              <a:t>інфраструктурою</a:t>
            </a:r>
            <a:r>
              <a:rPr lang="ru-RU" altLang="en-US" sz="1400" dirty="0"/>
              <a:t> </a:t>
            </a:r>
            <a:r>
              <a:rPr lang="ru-RU" altLang="en-US" sz="1400" dirty="0" err="1"/>
              <a:t>якості</a:t>
            </a:r>
            <a:r>
              <a:rPr lang="ru-RU" altLang="en-US" sz="1400" dirty="0"/>
              <a:t>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678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6537" y="923925"/>
            <a:ext cx="116910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Блакитна книга, яка </a:t>
            </a:r>
            <a:r>
              <a:rPr lang="uk-UA" alt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не є регламентом,  </a:t>
            </a:r>
            <a:r>
              <a:rPr lang="uk-UA" alt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містить інформацію щодо </a:t>
            </a:r>
            <a:r>
              <a:rPr lang="uk-UA" alt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впровадження</a:t>
            </a:r>
            <a:r>
              <a:rPr lang="en-US" alt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нових законодавчих рамок, </a:t>
            </a:r>
            <a:r>
              <a:rPr lang="en-US" alt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у тому числі, роль, завдання та </a:t>
            </a:r>
            <a:r>
              <a:rPr lang="uk-UA" altLang="en-US" sz="2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обов</a:t>
            </a:r>
            <a:r>
              <a:rPr lang="en-US" alt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’</a:t>
            </a:r>
            <a:r>
              <a:rPr lang="uk-UA" altLang="en-US" sz="2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язки</a:t>
            </a:r>
            <a:r>
              <a:rPr lang="uk-UA" alt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 ринкового нагляду</a:t>
            </a:r>
            <a:r>
              <a:rPr lang="en-US" alt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altLang="en-US" sz="2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7339" y="4141199"/>
            <a:ext cx="116402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200" dirty="0" smtClean="0">
                <a:cs typeface="Arial" panose="020B0604020202020204" pitchFamily="34" charset="0"/>
              </a:rPr>
              <a:t>Національні органи ринкового нагляду мають чіткі </a:t>
            </a:r>
            <a:r>
              <a:rPr lang="uk-UA" altLang="en-US" sz="2200" dirty="0" err="1" smtClean="0">
                <a:cs typeface="Arial" panose="020B0604020202020204" pitchFamily="34" charset="0"/>
              </a:rPr>
              <a:t>зобов</a:t>
            </a:r>
            <a:r>
              <a:rPr lang="en-US" altLang="en-US" sz="2200" dirty="0" smtClean="0">
                <a:cs typeface="Arial" panose="020B0604020202020204" pitchFamily="34" charset="0"/>
              </a:rPr>
              <a:t>’</a:t>
            </a:r>
            <a:r>
              <a:rPr lang="uk-UA" altLang="en-US" sz="2200" dirty="0" err="1" smtClean="0">
                <a:cs typeface="Arial" panose="020B0604020202020204" pitchFamily="34" charset="0"/>
              </a:rPr>
              <a:t>язання</a:t>
            </a:r>
            <a:r>
              <a:rPr lang="uk-UA" altLang="en-US" sz="2200" dirty="0" smtClean="0">
                <a:cs typeface="Arial" panose="020B0604020202020204" pitchFamily="34" charset="0"/>
              </a:rPr>
              <a:t> здійснювати </a:t>
            </a:r>
            <a:r>
              <a:rPr lang="uk-UA" altLang="en-US" sz="2200" dirty="0" err="1" smtClean="0">
                <a:cs typeface="Arial" panose="020B0604020202020204" pitchFamily="34" charset="0"/>
              </a:rPr>
              <a:t>проактивний</a:t>
            </a:r>
            <a:r>
              <a:rPr lang="uk-UA" altLang="en-US" sz="2200" dirty="0" smtClean="0">
                <a:cs typeface="Arial" panose="020B0604020202020204" pitchFamily="34" charset="0"/>
              </a:rPr>
              <a:t> контроль продуктів, розміщених на ринку, бути </a:t>
            </a:r>
            <a:r>
              <a:rPr lang="uk-UA" altLang="en-US" sz="2200" dirty="0" err="1" smtClean="0">
                <a:cs typeface="Arial" panose="020B0604020202020204" pitchFamily="34" charset="0"/>
              </a:rPr>
              <a:t>самоорганізованими</a:t>
            </a:r>
            <a:r>
              <a:rPr lang="uk-UA" altLang="en-US" sz="2200" dirty="0" smtClean="0">
                <a:cs typeface="Arial" panose="020B0604020202020204" pitchFamily="34" charset="0"/>
              </a:rPr>
              <a:t>, забезпечувати координацію між собою на національному рівні та співпрацювати на рівні ЄС.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39293" y="0"/>
            <a:ext cx="87362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en-US" sz="20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БЛАКИТНА КНИГА</a:t>
            </a:r>
            <a:endParaRPr lang="en-US" altLang="en-US" sz="2000" dirty="0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sz="20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uk-UA" altLang="en-US" sz="20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застосовна для випробувального обладнання, що використовується для упакованих одиниць</a:t>
            </a:r>
            <a:r>
              <a:rPr lang="en-US" altLang="en-US" sz="20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altLang="en-US" sz="20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та мірних пляшок</a:t>
            </a:r>
            <a:r>
              <a:rPr lang="en-US" altLang="en-US" sz="20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72" y="1756028"/>
            <a:ext cx="3110566" cy="208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948980" y="1644184"/>
            <a:ext cx="4819935" cy="2347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999567" y="1725986"/>
            <a:ext cx="47187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>
                <a:solidFill>
                  <a:srgbClr val="FFFF00"/>
                </a:solidFill>
                <a:cs typeface="Arial" panose="020B0604020202020204" pitchFamily="34" charset="0"/>
              </a:rPr>
              <a:t>28 </a:t>
            </a:r>
            <a:r>
              <a:rPr lang="uk-UA" altLang="en-US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Директив</a:t>
            </a:r>
            <a:r>
              <a:rPr lang="en-US" altLang="en-US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uk-UA" altLang="en-US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у Блакитній Книзі, у тому числі</a:t>
            </a:r>
            <a:r>
              <a:rPr lang="en-US" altLang="en-US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uk-UA" altLang="en-US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Директиви</a:t>
            </a:r>
            <a:r>
              <a:rPr lang="en-US" altLang="en-US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cs typeface="Arial" panose="020B0604020202020204" pitchFamily="34" charset="0"/>
              </a:rPr>
              <a:t>MI </a:t>
            </a:r>
            <a:r>
              <a:rPr lang="uk-UA" altLang="en-US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та</a:t>
            </a:r>
            <a:r>
              <a:rPr lang="en-US" altLang="en-US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 NAWI</a:t>
            </a:r>
            <a:endParaRPr lang="en-US" altLang="en-US" sz="2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2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http://ec.europa.eu/DocsRoom/documents/18027/</a:t>
            </a:r>
          </a:p>
        </p:txBody>
      </p:sp>
    </p:spTree>
    <p:extLst>
      <p:ext uri="{BB962C8B-B14F-4D97-AF65-F5344CB8AC3E}">
        <p14:creationId xmlns:p14="http://schemas.microsoft.com/office/powerpoint/2010/main" val="22754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705163" y="49914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400" dirty="0" smtClean="0">
                <a:latin typeface="Arial" panose="020B0604020202020204" pitchFamily="34" charset="0"/>
              </a:rPr>
              <a:t>ДИРЕКТИВА</a:t>
            </a:r>
            <a:r>
              <a:rPr lang="en-US" altLang="en-US" sz="2400" dirty="0" smtClean="0">
                <a:latin typeface="Arial" panose="020B0604020202020204" pitchFamily="34" charset="0"/>
              </a:rPr>
              <a:t> 2014/32/</a:t>
            </a:r>
            <a:r>
              <a:rPr lang="uk-UA" altLang="en-US" sz="2400" dirty="0" smtClean="0">
                <a:latin typeface="Arial" panose="020B0604020202020204" pitchFamily="34" charset="0"/>
              </a:rPr>
              <a:t>ЄС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MID/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uk-UA" altLang="en-US" sz="2400" b="0" dirty="0" smtClean="0">
                <a:latin typeface="Calibri" panose="020F0502020204030204" pitchFamily="34" charset="0"/>
              </a:rPr>
              <a:t>ПРОЦЕДУРИ ОЦІНКИ ВІДПОВІДНОСТІ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5913" y="1281953"/>
            <a:ext cx="11073746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r>
              <a:rPr lang="en-US" altLang="en-US" sz="2800" dirty="0" smtClean="0"/>
              <a:t>WELMEC </a:t>
            </a:r>
            <a:r>
              <a:rPr lang="uk-UA" altLang="en-US" sz="2800" dirty="0" smtClean="0"/>
              <a:t>РОБОЧА ГРУПА </a:t>
            </a:r>
            <a:r>
              <a:rPr lang="en-US" altLang="en-US" sz="2800" dirty="0" smtClean="0"/>
              <a:t>8 </a:t>
            </a:r>
            <a:r>
              <a:rPr lang="en-US" altLang="en-US" sz="2800" dirty="0"/>
              <a:t>– MID</a:t>
            </a:r>
          </a:p>
          <a:p>
            <a:pPr algn="just"/>
            <a:r>
              <a:rPr lang="uk-UA" altLang="en-US" sz="2000" dirty="0" smtClean="0"/>
              <a:t>РГ</a:t>
            </a:r>
            <a:r>
              <a:rPr lang="en-US" altLang="en-US" sz="2000" dirty="0"/>
              <a:t>10  –  </a:t>
            </a:r>
            <a:r>
              <a:rPr lang="ru-RU" altLang="en-US" sz="2000" dirty="0" err="1" smtClean="0"/>
              <a:t>Вимірювальне</a:t>
            </a:r>
            <a:r>
              <a:rPr lang="ru-RU" altLang="en-US" sz="2000" dirty="0" smtClean="0"/>
              <a:t> </a:t>
            </a:r>
            <a:r>
              <a:rPr lang="ru-RU" altLang="en-US" sz="2000" dirty="0" err="1"/>
              <a:t>обладнання</a:t>
            </a:r>
            <a:r>
              <a:rPr lang="ru-RU" altLang="en-US" sz="2000" dirty="0"/>
              <a:t> для </a:t>
            </a:r>
            <a:r>
              <a:rPr lang="ru-RU" altLang="en-US" sz="2000" dirty="0" err="1"/>
              <a:t>рідин</a:t>
            </a:r>
            <a:r>
              <a:rPr lang="ru-RU" altLang="en-US" sz="2000" dirty="0"/>
              <a:t>, </a:t>
            </a:r>
            <a:r>
              <a:rPr lang="ru-RU" altLang="en-US" sz="2000" dirty="0" err="1"/>
              <a:t>крім</a:t>
            </a:r>
            <a:r>
              <a:rPr lang="ru-RU" altLang="en-US" sz="2000" dirty="0"/>
              <a:t> </a:t>
            </a:r>
            <a:r>
              <a:rPr lang="ru-RU" altLang="en-US" sz="2000" dirty="0" smtClean="0"/>
              <a:t>води</a:t>
            </a:r>
          </a:p>
          <a:p>
            <a:pPr algn="just"/>
            <a:r>
              <a:rPr lang="uk-UA" altLang="en-US" sz="2000" dirty="0" smtClean="0"/>
              <a:t>РГ </a:t>
            </a:r>
            <a:r>
              <a:rPr lang="en-US" altLang="en-US" sz="2000" dirty="0" smtClean="0"/>
              <a:t>11 – </a:t>
            </a:r>
            <a:r>
              <a:rPr lang="uk-UA" altLang="en-US" sz="2000" dirty="0" smtClean="0"/>
              <a:t> Побутові прилади обліку</a:t>
            </a:r>
            <a:endParaRPr lang="en-US" altLang="en-US" sz="2000" dirty="0"/>
          </a:p>
          <a:p>
            <a:pPr algn="just"/>
            <a:r>
              <a:rPr lang="uk-UA" altLang="en-US" sz="2000" dirty="0"/>
              <a:t>РГ </a:t>
            </a:r>
            <a:r>
              <a:rPr lang="en-US" altLang="en-US" sz="2000" dirty="0"/>
              <a:t>12  – </a:t>
            </a:r>
            <a:r>
              <a:rPr lang="uk-UA" altLang="en-US" sz="2000" dirty="0" smtClean="0"/>
              <a:t>Таксометри</a:t>
            </a:r>
            <a:endParaRPr lang="en-US" altLang="en-US" sz="2000" dirty="0"/>
          </a:p>
          <a:p>
            <a:pPr algn="just"/>
            <a:r>
              <a:rPr lang="en-US" altLang="en-US" sz="1800" dirty="0"/>
              <a:t>http://www.welmec.org/latest/guides/</a:t>
            </a:r>
          </a:p>
          <a:p>
            <a:pPr algn="just"/>
            <a:r>
              <a:rPr lang="uk-UA" altLang="en-US" sz="2300" i="1" dirty="0" smtClean="0"/>
              <a:t>Документи, що застосовуються</a:t>
            </a:r>
            <a:r>
              <a:rPr lang="en-US" altLang="en-US" sz="2300" i="1" dirty="0" smtClean="0"/>
              <a:t>: </a:t>
            </a:r>
            <a:r>
              <a:rPr lang="uk-UA" altLang="en-US" sz="2300" i="1" dirty="0" smtClean="0"/>
              <a:t>НАСТАНОВИ </a:t>
            </a:r>
            <a:r>
              <a:rPr lang="en-US" altLang="en-US" sz="2300" i="1" dirty="0" smtClean="0"/>
              <a:t>WELMEC: </a:t>
            </a:r>
            <a:r>
              <a:rPr lang="en-US" altLang="en-US" sz="2300" i="1" dirty="0"/>
              <a:t>8.0; 8.1; 8.2; 8.3; 8.3; 8.4; 8.5; 8.6; 8.7; 8.8. 8.9, 8.10, 8.11, 8.12-1; 8.12-2; 8.14, 8.15; 8.16-1; 8.16-2; 8.16-3; 8.16-4; 8.16-5; 8.17; 8.18-2; 8.19-1; 8.19-2; 8.19-3; 8.20; 8.21</a:t>
            </a:r>
          </a:p>
          <a:p>
            <a:endParaRPr lang="en-US" altLang="en-US" sz="2400" i="1" dirty="0"/>
          </a:p>
        </p:txBody>
      </p:sp>
      <p:pic>
        <p:nvPicPr>
          <p:cNvPr id="5" name="Picture 2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4" y="-126855"/>
            <a:ext cx="5277504" cy="282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98" y="985838"/>
            <a:ext cx="326548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141913" y="147264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400" dirty="0" smtClean="0">
                <a:latin typeface="Arial" panose="020B0604020202020204" pitchFamily="34" charset="0"/>
              </a:rPr>
              <a:t>ДИРЕКТИВА</a:t>
            </a:r>
            <a:r>
              <a:rPr lang="en-US" altLang="en-US" sz="2400" dirty="0" smtClean="0">
                <a:latin typeface="Arial" panose="020B0604020202020204" pitchFamily="34" charset="0"/>
              </a:rPr>
              <a:t> 2014/31/</a:t>
            </a:r>
            <a:r>
              <a:rPr lang="uk-UA" altLang="en-US" sz="2400" dirty="0" smtClean="0">
                <a:latin typeface="Arial" panose="020B0604020202020204" pitchFamily="34" charset="0"/>
              </a:rPr>
              <a:t>ЄС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NAWI/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uk-UA" altLang="en-US" sz="2400" b="0" dirty="0" smtClean="0">
                <a:latin typeface="Calibri" panose="020F0502020204030204" pitchFamily="34" charset="0"/>
              </a:rPr>
              <a:t>ПРОЦЕДУРИ ОЦІНКИ ВІДПОВІДНОСТІ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7324" y="896793"/>
            <a:ext cx="10797055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900" dirty="0"/>
          </a:p>
          <a:p>
            <a:pPr algn="just"/>
            <a:r>
              <a:rPr lang="en-US" altLang="en-US" sz="2800" dirty="0"/>
              <a:t>WELMEC </a:t>
            </a:r>
            <a:r>
              <a:rPr lang="uk-UA" altLang="en-US" sz="2800" dirty="0" smtClean="0"/>
              <a:t>РОБОЧА ГРУПА </a:t>
            </a:r>
            <a:r>
              <a:rPr lang="en-US" altLang="en-US" sz="2800" dirty="0" smtClean="0"/>
              <a:t>2 </a:t>
            </a:r>
            <a:r>
              <a:rPr lang="en-US" altLang="en-US" sz="2800" dirty="0"/>
              <a:t>– </a:t>
            </a:r>
            <a:r>
              <a:rPr lang="uk-UA" altLang="en-US" sz="2800" dirty="0" smtClean="0"/>
              <a:t>Впровадження Директиви </a:t>
            </a:r>
            <a:r>
              <a:rPr lang="en-US" altLang="en-US" sz="2800" dirty="0" smtClean="0"/>
              <a:t>NAWI</a:t>
            </a:r>
            <a:endParaRPr lang="en-US" altLang="en-US" sz="2800" dirty="0"/>
          </a:p>
          <a:p>
            <a:pPr algn="just"/>
            <a:endParaRPr lang="en-US" altLang="en-US" sz="800" dirty="0"/>
          </a:p>
          <a:p>
            <a:pPr algn="just"/>
            <a:r>
              <a:rPr lang="en-US" altLang="en-US" sz="1800" dirty="0"/>
              <a:t>http://www.welmec.org/latest/guides/</a:t>
            </a:r>
          </a:p>
          <a:p>
            <a:pPr algn="just"/>
            <a:r>
              <a:rPr lang="uk-UA" altLang="en-US" sz="2800" i="1" dirty="0"/>
              <a:t>Документи, що </a:t>
            </a:r>
            <a:r>
              <a:rPr lang="uk-UA" altLang="en-US" sz="2800" i="1" dirty="0" smtClean="0"/>
              <a:t>застосовуються</a:t>
            </a:r>
            <a:r>
              <a:rPr lang="en-US" altLang="en-US" sz="2800" i="1" dirty="0" smtClean="0"/>
              <a:t>:</a:t>
            </a:r>
            <a:endParaRPr lang="en-US" altLang="en-US" sz="2800" i="1" dirty="0"/>
          </a:p>
          <a:p>
            <a:pPr algn="just"/>
            <a:r>
              <a:rPr lang="uk-UA" altLang="en-US" sz="2800" i="1" dirty="0"/>
              <a:t>НАСТАНОВИ </a:t>
            </a:r>
            <a:r>
              <a:rPr lang="en-US" altLang="en-US" sz="2800" i="1" dirty="0" smtClean="0"/>
              <a:t>WELMEC: </a:t>
            </a:r>
            <a:r>
              <a:rPr lang="en-US" altLang="en-US" sz="2800" i="1" dirty="0"/>
              <a:t>2; 2.1; 2.2; 2.3; 2.3; 2.4; 2.5; 2.6; 2.7; 2.8</a:t>
            </a:r>
          </a:p>
          <a:p>
            <a:endParaRPr lang="en-US" altLang="en-US" sz="2400" i="1" dirty="0"/>
          </a:p>
        </p:txBody>
      </p:sp>
      <p:pic>
        <p:nvPicPr>
          <p:cNvPr id="4" name="Picture 2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605"/>
            <a:ext cx="5126504" cy="27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055687"/>
            <a:ext cx="244951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198300" y="49213"/>
            <a:ext cx="707045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200" dirty="0" smtClean="0">
                <a:latin typeface="Arial" panose="020B0604020202020204" pitchFamily="34" charset="0"/>
              </a:rPr>
              <a:t>ДИРЕКТИВИ</a:t>
            </a:r>
            <a:r>
              <a:rPr lang="en-US" altLang="en-US" sz="2200" dirty="0" smtClean="0">
                <a:latin typeface="Arial" panose="020B0604020202020204" pitchFamily="34" charset="0"/>
              </a:rPr>
              <a:t> 2014/31/</a:t>
            </a:r>
            <a:r>
              <a:rPr lang="uk-UA" altLang="en-US" sz="2200" dirty="0" smtClean="0">
                <a:latin typeface="Arial" panose="020B0604020202020204" pitchFamily="34" charset="0"/>
              </a:rPr>
              <a:t>ЄС</a:t>
            </a:r>
            <a:r>
              <a:rPr lang="en-US" altLang="en-US" sz="2200" dirty="0" smtClean="0">
                <a:latin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</a:rPr>
              <a:t>- </a:t>
            </a:r>
            <a:r>
              <a:rPr lang="en-US" altLang="en-US" sz="2200" dirty="0" smtClean="0">
                <a:latin typeface="Arial" panose="020B0604020202020204" pitchFamily="34" charset="0"/>
              </a:rPr>
              <a:t>NAWI/</a:t>
            </a:r>
            <a:r>
              <a:rPr lang="uk-UA" altLang="en-US" sz="2200" dirty="0" smtClean="0">
                <a:latin typeface="Arial" panose="020B0604020202020204" pitchFamily="34" charset="0"/>
              </a:rPr>
              <a:t>ТА</a:t>
            </a:r>
            <a:r>
              <a:rPr lang="en-US" altLang="en-US" sz="2200" dirty="0" smtClean="0">
                <a:latin typeface="Arial" panose="020B0604020202020204" pitchFamily="34" charset="0"/>
              </a:rPr>
              <a:t>2014/32/</a:t>
            </a:r>
            <a:r>
              <a:rPr lang="uk-UA" altLang="en-US" sz="2200" dirty="0" smtClean="0">
                <a:latin typeface="Arial" panose="020B0604020202020204" pitchFamily="34" charset="0"/>
              </a:rPr>
              <a:t>ЄС</a:t>
            </a:r>
            <a:r>
              <a:rPr lang="en-US" altLang="en-US" sz="2200" dirty="0" smtClean="0">
                <a:latin typeface="Arial" panose="020B0604020202020204" pitchFamily="34" charset="0"/>
              </a:rPr>
              <a:t> – MID </a:t>
            </a:r>
            <a:r>
              <a:rPr lang="uk-UA" altLang="en-US" sz="2200" b="0" dirty="0" smtClean="0">
                <a:latin typeface="Calibri" panose="020F0502020204030204" pitchFamily="34" charset="0"/>
              </a:rPr>
              <a:t>РИНКОВИЙ НАГЛЯД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4325" y="670191"/>
            <a:ext cx="1164011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900" dirty="0"/>
          </a:p>
          <a:p>
            <a:r>
              <a:rPr lang="en-US" altLang="en-US" sz="2800" dirty="0"/>
              <a:t>WELMEC </a:t>
            </a:r>
            <a:r>
              <a:rPr lang="uk-UA" altLang="en-US" sz="2800" dirty="0"/>
              <a:t>РОБОЧА ГРУПА </a:t>
            </a:r>
            <a:r>
              <a:rPr lang="en-US" altLang="en-US" sz="2800" dirty="0" smtClean="0"/>
              <a:t>5 –</a:t>
            </a:r>
            <a:r>
              <a:rPr lang="uk-UA" altLang="en-US" sz="2800" dirty="0" smtClean="0"/>
              <a:t> Метрологічний нагляд</a:t>
            </a:r>
          </a:p>
          <a:p>
            <a:r>
              <a:rPr lang="en-US" altLang="en-US" sz="1800" dirty="0" smtClean="0"/>
              <a:t>https</a:t>
            </a:r>
            <a:r>
              <a:rPr lang="en-US" altLang="en-US" sz="1800" dirty="0"/>
              <a:t>://www.welmec.org/working-group-area/working-group-5/ </a:t>
            </a:r>
          </a:p>
          <a:p>
            <a:pPr algn="just"/>
            <a:endParaRPr lang="en-US" altLang="en-US" sz="800" dirty="0"/>
          </a:p>
          <a:p>
            <a:pPr algn="just"/>
            <a:r>
              <a:rPr lang="en-US" altLang="en-US" sz="1800" dirty="0"/>
              <a:t>http://www.welmec.org/latest/guides/</a:t>
            </a:r>
          </a:p>
          <a:p>
            <a:pPr algn="just"/>
            <a:r>
              <a:rPr lang="uk-UA" altLang="en-US" sz="2800" i="1" dirty="0"/>
              <a:t>Документи, що </a:t>
            </a:r>
            <a:r>
              <a:rPr lang="uk-UA" altLang="en-US" sz="2800" i="1" dirty="0" smtClean="0"/>
              <a:t>застосовуються</a:t>
            </a:r>
            <a:r>
              <a:rPr lang="en-US" altLang="en-US" sz="2800" i="1" dirty="0" smtClean="0"/>
              <a:t>:</a:t>
            </a:r>
            <a:endParaRPr lang="en-US" altLang="en-US" sz="2800" i="1" dirty="0"/>
          </a:p>
          <a:p>
            <a:pPr algn="just"/>
            <a:r>
              <a:rPr lang="uk-UA" altLang="en-US" sz="2800" i="1" dirty="0"/>
              <a:t>НАСТАНОВИ </a:t>
            </a:r>
            <a:r>
              <a:rPr lang="en-US" altLang="en-US" sz="2800" i="1" dirty="0" smtClean="0"/>
              <a:t>WELMEC: </a:t>
            </a:r>
            <a:r>
              <a:rPr lang="en-US" altLang="en-US" sz="2800" i="1" dirty="0"/>
              <a:t>5.2; 5.3</a:t>
            </a:r>
          </a:p>
          <a:p>
            <a:pPr algn="just"/>
            <a:r>
              <a:rPr lang="en-US" altLang="en-US" sz="2800" i="1" dirty="0"/>
              <a:t>5.1 – </a:t>
            </a:r>
            <a:r>
              <a:rPr lang="uk-UA" altLang="en-US" sz="2800" i="1" dirty="0" smtClean="0"/>
              <a:t>Європейський довідних щодо законодавчої метрології</a:t>
            </a:r>
            <a:endParaRPr lang="en-US" altLang="en-US" sz="2400" i="1" dirty="0"/>
          </a:p>
        </p:txBody>
      </p:sp>
      <p:pic>
        <p:nvPicPr>
          <p:cNvPr id="5" name="Picture 2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06"/>
            <a:ext cx="5392645" cy="30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73" y="777688"/>
            <a:ext cx="2410946" cy="24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06913" y="0"/>
            <a:ext cx="7843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ДИРЕКТИВИ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uk-UA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 мірних пляшок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75/107/</a:t>
            </a:r>
            <a:r>
              <a:rPr lang="uk-UA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GB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uk-UA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упакованих одиниць </a:t>
            </a:r>
            <a:r>
              <a:rPr lang="en-GB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76/211/</a:t>
            </a:r>
            <a:r>
              <a:rPr lang="uk-UA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GB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r>
              <a:rPr lang="uk-UA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GB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2007/45/</a:t>
            </a:r>
            <a:r>
              <a:rPr lang="uk-UA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5914" y="837406"/>
            <a:ext cx="751510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endParaRPr lang="en-US" altLang="en-US" sz="1800" dirty="0"/>
          </a:p>
          <a:p>
            <a:pPr algn="just"/>
            <a:r>
              <a:rPr lang="en-US" altLang="en-US" sz="2800" dirty="0"/>
              <a:t>WELMEC </a:t>
            </a:r>
            <a:r>
              <a:rPr lang="uk-UA" altLang="en-US" sz="2800" dirty="0" smtClean="0"/>
              <a:t>РОБОЧА ГРУПА </a:t>
            </a:r>
            <a:r>
              <a:rPr lang="en-US" altLang="en-US" sz="2800" dirty="0" smtClean="0"/>
              <a:t>6 </a:t>
            </a:r>
            <a:r>
              <a:rPr lang="en-US" altLang="en-US" sz="2800" dirty="0"/>
              <a:t>– </a:t>
            </a:r>
            <a:r>
              <a:rPr lang="uk-UA" altLang="en-US" sz="2800" dirty="0" smtClean="0">
                <a:solidFill>
                  <a:srgbClr val="FF0000"/>
                </a:solidFill>
              </a:rPr>
              <a:t>Упаковані одиниці та мірні пляшки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algn="just"/>
            <a:r>
              <a:rPr lang="en-US" altLang="en-US" sz="2800" dirty="0"/>
              <a:t>https://www.welmec.org/working-group-area/working-group-6/</a:t>
            </a:r>
          </a:p>
          <a:p>
            <a:pPr algn="just"/>
            <a:r>
              <a:rPr lang="en-US" altLang="en-US" sz="1800" dirty="0"/>
              <a:t>http://www.welmec.org/latest/guides/</a:t>
            </a:r>
          </a:p>
          <a:p>
            <a:r>
              <a:rPr lang="uk-UA" altLang="en-US" sz="2800" i="1" dirty="0"/>
              <a:t>Документи, що </a:t>
            </a:r>
            <a:r>
              <a:rPr lang="uk-UA" altLang="en-US" sz="2800" i="1" dirty="0" smtClean="0"/>
              <a:t>застосовуються</a:t>
            </a:r>
            <a:r>
              <a:rPr lang="en-US" altLang="en-US" sz="2800" i="1" dirty="0" smtClean="0"/>
              <a:t>: </a:t>
            </a:r>
            <a:r>
              <a:rPr lang="uk-UA" altLang="en-US" sz="2800" i="1" dirty="0"/>
              <a:t>НАСТАНОВИ </a:t>
            </a:r>
            <a:r>
              <a:rPr lang="en-US" altLang="en-US" sz="2800" i="1" dirty="0" smtClean="0"/>
              <a:t>WELMEC: </a:t>
            </a:r>
            <a:r>
              <a:rPr lang="en-US" altLang="en-US" sz="2400" i="1" dirty="0"/>
              <a:t>6.1; 6.2; 6.3; 6.4; 6.5; 6.6; 6.7; 6.8; 6.9; 6.10; 6.11; 6.12; 6.13; 6.14</a:t>
            </a:r>
          </a:p>
          <a:p>
            <a:endParaRPr lang="en-US" altLang="en-US" sz="2400" i="1" dirty="0"/>
          </a:p>
        </p:txBody>
      </p:sp>
      <p:pic>
        <p:nvPicPr>
          <p:cNvPr id="5" name="Picture 2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75406"/>
            <a:ext cx="45751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1106861"/>
            <a:ext cx="36322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8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8429" y="200959"/>
            <a:ext cx="11799794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/>
              <a:t>ДИРЕКТИВА РАДИ від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20 </a:t>
            </a:r>
            <a:r>
              <a:rPr lang="uk-UA" altLang="en-US" sz="2400" dirty="0" smtClean="0"/>
              <a:t>січня</a:t>
            </a:r>
            <a:r>
              <a:rPr lang="en-US" altLang="en-US" sz="2400" dirty="0" smtClean="0"/>
              <a:t> 1976</a:t>
            </a:r>
            <a:r>
              <a:rPr lang="uk-UA" altLang="en-US" sz="2400" dirty="0"/>
              <a:t> </a:t>
            </a:r>
            <a:r>
              <a:rPr lang="uk-UA" altLang="en-US" sz="2400" dirty="0" smtClean="0"/>
              <a:t>року</a:t>
            </a:r>
            <a:r>
              <a:rPr lang="en-US" altLang="en-US" sz="2400" dirty="0" smtClean="0"/>
              <a:t> </a:t>
            </a:r>
            <a:r>
              <a:rPr lang="uk-UA" altLang="en-US" sz="2400" dirty="0" smtClean="0"/>
              <a:t>про гармонізацію законодавства держав-членів </a:t>
            </a:r>
            <a:r>
              <a:rPr lang="uk-UA" altLang="en-US" sz="2400" dirty="0"/>
              <a:t>стосовно компонування за масою чи за об’ємом окремих розфасованих продуктів </a:t>
            </a:r>
            <a:r>
              <a:rPr lang="en-US" altLang="en-US" sz="2400" dirty="0" smtClean="0"/>
              <a:t>(76/211/</a:t>
            </a:r>
            <a:r>
              <a:rPr lang="uk-UA" altLang="en-US" sz="2400" dirty="0" smtClean="0"/>
              <a:t>Є</a:t>
            </a:r>
            <a:r>
              <a:rPr lang="en-US" altLang="en-US" sz="2400" dirty="0" smtClean="0"/>
              <a:t>EC)</a:t>
            </a:r>
            <a:r>
              <a:rPr lang="uk-UA" altLang="en-US" sz="2400" dirty="0"/>
              <a:t>.</a:t>
            </a:r>
            <a:endParaRPr lang="en-US" altLang="en-US" sz="2400" dirty="0"/>
          </a:p>
          <a:p>
            <a:pPr algn="just"/>
            <a:r>
              <a:rPr lang="en-US" altLang="en-US" sz="2000" dirty="0"/>
              <a:t>(OJ L 46, 21.2.1976, p. 1</a:t>
            </a:r>
            <a:r>
              <a:rPr lang="en-US" altLang="en-US" sz="2000" dirty="0" smtClean="0"/>
              <a:t>)</a:t>
            </a:r>
            <a:endParaRPr lang="uk-UA" altLang="en-US" sz="2000" dirty="0" smtClean="0"/>
          </a:p>
          <a:p>
            <a:endParaRPr lang="en-US" altLang="en-US" sz="2000" dirty="0"/>
          </a:p>
          <a:p>
            <a:r>
              <a:rPr lang="uk-UA" altLang="en-US" sz="1800" dirty="0" smtClean="0"/>
              <a:t>Зміни внесені такими документами</a:t>
            </a:r>
            <a:r>
              <a:rPr lang="en-US" altLang="en-US" sz="1800" dirty="0" smtClean="0"/>
              <a:t>:</a:t>
            </a:r>
            <a:endParaRPr lang="en-US" altLang="en-US" sz="1800" dirty="0"/>
          </a:p>
          <a:p>
            <a:pPr algn="just"/>
            <a:r>
              <a:rPr lang="en-US" altLang="en-US" sz="1800" dirty="0"/>
              <a:t>►M1 </a:t>
            </a:r>
            <a:r>
              <a:rPr lang="uk-UA" altLang="en-US" sz="1800" dirty="0" smtClean="0"/>
              <a:t>Директива Європейської Комісії </a:t>
            </a:r>
            <a:r>
              <a:rPr lang="en-US" altLang="en-US" sz="1800" dirty="0" smtClean="0"/>
              <a:t>78/891/</a:t>
            </a:r>
            <a:r>
              <a:rPr lang="uk-UA" altLang="en-US" sz="1800" dirty="0" smtClean="0"/>
              <a:t>Є</a:t>
            </a:r>
            <a:r>
              <a:rPr lang="en-US" altLang="en-US" sz="1800" dirty="0" smtClean="0"/>
              <a:t>EC </a:t>
            </a:r>
            <a:r>
              <a:rPr lang="uk-UA" altLang="en-US" sz="1800" dirty="0" smtClean="0"/>
              <a:t>від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28 </a:t>
            </a:r>
            <a:r>
              <a:rPr lang="uk-UA" altLang="en-US" sz="1800" dirty="0" smtClean="0"/>
              <a:t>вересня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1978 </a:t>
            </a:r>
            <a:r>
              <a:rPr lang="uk-UA" altLang="en-US" sz="1800" dirty="0" smtClean="0"/>
              <a:t>року, Офіційний журнал № </a:t>
            </a:r>
            <a:r>
              <a:rPr lang="en-US" altLang="en-US" sz="1800" dirty="0" smtClean="0"/>
              <a:t>L </a:t>
            </a:r>
            <a:r>
              <a:rPr lang="en-US" altLang="en-US" sz="1800" dirty="0"/>
              <a:t>311; </a:t>
            </a:r>
            <a:r>
              <a:rPr lang="uk-UA" altLang="en-US" sz="1800" dirty="0" smtClean="0"/>
              <a:t>ст.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21; </a:t>
            </a:r>
            <a:r>
              <a:rPr lang="uk-UA" altLang="en-US" sz="1800" dirty="0" smtClean="0"/>
              <a:t>дата</a:t>
            </a:r>
            <a:r>
              <a:rPr lang="en-US" altLang="en-US" sz="1800" dirty="0" smtClean="0"/>
              <a:t>: 4.11.1978</a:t>
            </a:r>
            <a:r>
              <a:rPr lang="uk-UA" altLang="en-US" sz="1800" dirty="0" smtClean="0"/>
              <a:t>;</a:t>
            </a:r>
            <a:endParaRPr lang="en-US" altLang="en-US" sz="1800" dirty="0"/>
          </a:p>
          <a:p>
            <a:pPr algn="just"/>
            <a:r>
              <a:rPr lang="en-US" altLang="en-US" sz="1800" dirty="0"/>
              <a:t>►M2 </a:t>
            </a:r>
            <a:r>
              <a:rPr lang="uk-UA" altLang="en-US" sz="1800" dirty="0" smtClean="0"/>
              <a:t>Директива</a:t>
            </a:r>
            <a:r>
              <a:rPr lang="en-US" altLang="en-US" sz="1800" dirty="0" smtClean="0"/>
              <a:t> 2007/45/</a:t>
            </a:r>
            <a:r>
              <a:rPr lang="uk-UA" altLang="en-US" sz="1800" dirty="0" smtClean="0"/>
              <a:t>Є</a:t>
            </a:r>
            <a:r>
              <a:rPr lang="en-US" altLang="en-US" sz="1800" dirty="0" smtClean="0"/>
              <a:t>C </a:t>
            </a:r>
            <a:r>
              <a:rPr lang="uk-UA" altLang="en-US" sz="1800" dirty="0" smtClean="0"/>
              <a:t>Європейського Парламенту та Ради від 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5 </a:t>
            </a:r>
            <a:r>
              <a:rPr lang="uk-UA" altLang="en-US" sz="1800" dirty="0" smtClean="0"/>
              <a:t>вересня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2007 </a:t>
            </a:r>
            <a:r>
              <a:rPr lang="uk-UA" altLang="en-US" sz="1800" dirty="0" smtClean="0"/>
              <a:t>року</a:t>
            </a:r>
            <a:r>
              <a:rPr lang="uk-UA" altLang="en-US" sz="1800" dirty="0"/>
              <a:t>, Офіційний журнал №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L 247; </a:t>
            </a:r>
            <a:r>
              <a:rPr lang="uk-UA" altLang="en-US" sz="1800" dirty="0" smtClean="0"/>
              <a:t>ст.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17; </a:t>
            </a:r>
            <a:r>
              <a:rPr lang="uk-UA" altLang="en-US" sz="1800" dirty="0" smtClean="0"/>
              <a:t>дата</a:t>
            </a:r>
            <a:r>
              <a:rPr lang="en-US" altLang="en-US" sz="1800" dirty="0" smtClean="0"/>
              <a:t>:  21.9.2007</a:t>
            </a:r>
            <a:r>
              <a:rPr lang="uk-UA" altLang="en-US" sz="1800" dirty="0"/>
              <a:t>.</a:t>
            </a:r>
            <a:endParaRPr lang="en-US" altLang="en-US" sz="1800" dirty="0"/>
          </a:p>
          <a:p>
            <a:pPr algn="just"/>
            <a:endParaRPr lang="en-US" altLang="en-US" sz="1000" dirty="0"/>
          </a:p>
          <a:p>
            <a:pPr algn="just"/>
            <a:r>
              <a:rPr lang="uk-UA" altLang="en-US" sz="2200" dirty="0" smtClean="0">
                <a:solidFill>
                  <a:srgbClr val="FF0000"/>
                </a:solidFill>
              </a:rPr>
              <a:t>Стаття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1 </a:t>
            </a:r>
          </a:p>
          <a:p>
            <a:pPr algn="just"/>
            <a:r>
              <a:rPr lang="uk-UA" altLang="en-US" sz="2200" dirty="0" smtClean="0">
                <a:solidFill>
                  <a:srgbClr val="FF0000"/>
                </a:solidFill>
              </a:rPr>
              <a:t>Дія цієї Директиви поширюється на упаковані одиниці </a:t>
            </a:r>
            <a:r>
              <a:rPr lang="ru-RU" sz="2200" dirty="0">
                <a:solidFill>
                  <a:srgbClr val="FF0000"/>
                </a:solidFill>
              </a:rPr>
              <a:t>з </a:t>
            </a:r>
            <a:r>
              <a:rPr lang="ru-RU" sz="2200" dirty="0" err="1">
                <a:solidFill>
                  <a:srgbClr val="FF0000"/>
                </a:solidFill>
              </a:rPr>
              <a:t>постійним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номінальним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вмістом</a:t>
            </a:r>
            <a:r>
              <a:rPr lang="ru-RU" sz="2200" dirty="0">
                <a:solidFill>
                  <a:srgbClr val="FF0000"/>
                </a:solidFill>
              </a:rPr>
              <a:t>, </a:t>
            </a:r>
            <a:r>
              <a:rPr lang="ru-RU" sz="2200" dirty="0" err="1">
                <a:solidFill>
                  <a:srgbClr val="FF0000"/>
                </a:solidFill>
              </a:rPr>
              <a:t>що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містять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товари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►M2 __________ ◄ </a:t>
            </a:r>
            <a:r>
              <a:rPr lang="uk-UA" altLang="en-US" sz="2200" dirty="0" smtClean="0">
                <a:solidFill>
                  <a:srgbClr val="FF0000"/>
                </a:solidFill>
              </a:rPr>
              <a:t>, які призначені для продажу та:</a:t>
            </a:r>
            <a:endParaRPr lang="uk-UA" altLang="en-US" sz="2200" dirty="0">
              <a:solidFill>
                <a:srgbClr val="FF0000"/>
              </a:solidFill>
            </a:endParaRPr>
          </a:p>
          <a:p>
            <a:pPr algn="just"/>
            <a:r>
              <a:rPr lang="en-US" altLang="en-US" sz="2200" dirty="0" smtClean="0">
                <a:solidFill>
                  <a:srgbClr val="FF0000"/>
                </a:solidFill>
              </a:rPr>
              <a:t>— </a:t>
            </a:r>
            <a:r>
              <a:rPr lang="ru-RU" sz="2200" dirty="0" err="1">
                <a:solidFill>
                  <a:srgbClr val="FF0000"/>
                </a:solidFill>
              </a:rPr>
              <a:t>відповідають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значенням</a:t>
            </a:r>
            <a:r>
              <a:rPr lang="ru-RU" sz="2200" dirty="0">
                <a:solidFill>
                  <a:srgbClr val="FF0000"/>
                </a:solidFill>
              </a:rPr>
              <a:t>, </a:t>
            </a:r>
            <a:r>
              <a:rPr lang="ru-RU" sz="2200" dirty="0" err="1">
                <a:solidFill>
                  <a:srgbClr val="FF0000"/>
                </a:solidFill>
              </a:rPr>
              <a:t>визначеним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пакувальником</a:t>
            </a:r>
            <a:r>
              <a:rPr lang="en-US" altLang="en-US" sz="2200" dirty="0" smtClean="0">
                <a:solidFill>
                  <a:srgbClr val="FF0000"/>
                </a:solidFill>
              </a:rPr>
              <a:t>, 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algn="just"/>
            <a:r>
              <a:rPr lang="en-US" altLang="en-US" sz="2200" dirty="0">
                <a:solidFill>
                  <a:srgbClr val="FF0000"/>
                </a:solidFill>
              </a:rPr>
              <a:t>— </a:t>
            </a:r>
            <a:r>
              <a:rPr lang="ru-RU" sz="2200" dirty="0" err="1">
                <a:solidFill>
                  <a:srgbClr val="FF0000"/>
                </a:solidFill>
              </a:rPr>
              <a:t>виражені</a:t>
            </a:r>
            <a:r>
              <a:rPr lang="ru-RU" sz="2200" dirty="0">
                <a:solidFill>
                  <a:srgbClr val="FF0000"/>
                </a:solidFill>
              </a:rPr>
              <a:t> в </a:t>
            </a:r>
            <a:r>
              <a:rPr lang="ru-RU" sz="2200" dirty="0" err="1">
                <a:solidFill>
                  <a:srgbClr val="FF0000"/>
                </a:solidFill>
              </a:rPr>
              <a:t>одиницях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маси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чи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об’єму</a:t>
            </a:r>
            <a:r>
              <a:rPr lang="en-US" altLang="en-US" sz="2200" dirty="0">
                <a:solidFill>
                  <a:srgbClr val="FF0000"/>
                </a:solidFill>
              </a:rPr>
              <a:t>, </a:t>
            </a:r>
          </a:p>
          <a:p>
            <a:r>
              <a:rPr lang="en-US" altLang="en-US" sz="2200" dirty="0">
                <a:solidFill>
                  <a:srgbClr val="FF0000"/>
                </a:solidFill>
              </a:rPr>
              <a:t>— </a:t>
            </a:r>
            <a:r>
              <a:rPr lang="ru-RU" sz="2200" dirty="0" err="1">
                <a:solidFill>
                  <a:srgbClr val="FF0000"/>
                </a:solidFill>
              </a:rPr>
              <a:t>мають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масу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або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об’єм</a:t>
            </a:r>
            <a:r>
              <a:rPr lang="ru-RU" sz="2200" dirty="0">
                <a:solidFill>
                  <a:srgbClr val="FF0000"/>
                </a:solidFill>
              </a:rPr>
              <a:t> не </a:t>
            </a:r>
            <a:r>
              <a:rPr lang="ru-RU" sz="2200" dirty="0" err="1">
                <a:solidFill>
                  <a:srgbClr val="FF0000"/>
                </a:solidFill>
              </a:rPr>
              <a:t>менш</a:t>
            </a:r>
            <a:r>
              <a:rPr lang="ru-RU" sz="2200" dirty="0">
                <a:solidFill>
                  <a:srgbClr val="FF0000"/>
                </a:solidFill>
              </a:rPr>
              <a:t> як 5 </a:t>
            </a:r>
            <a:r>
              <a:rPr lang="ru-RU" sz="2200" dirty="0" err="1">
                <a:solidFill>
                  <a:srgbClr val="FF0000"/>
                </a:solidFill>
              </a:rPr>
              <a:t>грамів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чи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мілілітрів</a:t>
            </a:r>
            <a:r>
              <a:rPr lang="ru-RU" sz="2200" dirty="0">
                <a:solidFill>
                  <a:srgbClr val="FF0000"/>
                </a:solidFill>
              </a:rPr>
              <a:t> та не </a:t>
            </a:r>
            <a:r>
              <a:rPr lang="ru-RU" sz="2200" dirty="0" err="1">
                <a:solidFill>
                  <a:srgbClr val="FF0000"/>
                </a:solidFill>
              </a:rPr>
              <a:t>більш</a:t>
            </a:r>
            <a:r>
              <a:rPr lang="ru-RU" sz="2200" dirty="0">
                <a:solidFill>
                  <a:srgbClr val="FF0000"/>
                </a:solidFill>
              </a:rPr>
              <a:t> як 10 </a:t>
            </a:r>
            <a:r>
              <a:rPr lang="ru-RU" sz="2200" dirty="0" err="1">
                <a:solidFill>
                  <a:srgbClr val="FF0000"/>
                </a:solidFill>
              </a:rPr>
              <a:t>кілограмів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чи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літрів</a:t>
            </a:r>
            <a:r>
              <a:rPr lang="ru-RU" sz="2200" dirty="0">
                <a:solidFill>
                  <a:srgbClr val="FF0000"/>
                </a:solidFill>
              </a:rPr>
              <a:t>.</a:t>
            </a:r>
            <a:endParaRPr lang="en-US" sz="2200" dirty="0">
              <a:solidFill>
                <a:srgbClr val="FF0000"/>
              </a:solidFill>
            </a:endParaRPr>
          </a:p>
          <a:p>
            <a:pPr algn="just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14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363" y="699247"/>
            <a:ext cx="12037139" cy="4908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3156" y="565711"/>
            <a:ext cx="1181034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800" dirty="0">
                <a:cs typeface="Arial" panose="020B0604020202020204" pitchFamily="34" charset="0"/>
              </a:rPr>
              <a:t>1. </a:t>
            </a:r>
            <a:r>
              <a:rPr lang="uk-UA" altLang="en-US" sz="2800" dirty="0" smtClean="0">
                <a:cs typeface="Arial" panose="020B0604020202020204" pitchFamily="34" charset="0"/>
              </a:rPr>
              <a:t>У цій Директиві термін упакована одиниця вживається у такому значенні:</a:t>
            </a:r>
          </a:p>
          <a:p>
            <a:pPr algn="just"/>
            <a:r>
              <a:rPr lang="uk-UA" altLang="en-US" sz="2800" dirty="0" smtClean="0">
                <a:cs typeface="Arial" panose="020B0604020202020204" pitchFamily="34" charset="0"/>
              </a:rPr>
              <a:t>Упакована одиниця – </a:t>
            </a:r>
            <a:r>
              <a:rPr lang="uk-UA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товар разом з індивідуальною упаковкою, в яку він упакований. </a:t>
            </a:r>
            <a:endParaRPr lang="uk-UA" altLang="en-US" sz="2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800" dirty="0" smtClean="0">
                <a:cs typeface="Arial" panose="020B0604020202020204" pitchFamily="34" charset="0"/>
              </a:rPr>
              <a:t>2.</a:t>
            </a:r>
            <a:r>
              <a:rPr lang="uk-UA" altLang="en-US" sz="2800" dirty="0" smtClean="0">
                <a:cs typeface="Arial" panose="020B0604020202020204" pitchFamily="34" charset="0"/>
              </a:rPr>
              <a:t> </a:t>
            </a:r>
            <a:r>
              <a:rPr lang="ru-RU" sz="2800" dirty="0" smtClean="0">
                <a:cs typeface="Arial" panose="020B0604020202020204" pitchFamily="34" charset="0"/>
              </a:rPr>
              <a:t>Товар </a:t>
            </a:r>
            <a:r>
              <a:rPr lang="ru-RU" sz="2800" dirty="0" err="1">
                <a:cs typeface="Arial" panose="020B0604020202020204" pitchFamily="34" charset="0"/>
              </a:rPr>
              <a:t>вважається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фасованим</a:t>
            </a:r>
            <a:r>
              <a:rPr lang="ru-RU" sz="2800" dirty="0">
                <a:cs typeface="Arial" panose="020B0604020202020204" pitchFamily="34" charset="0"/>
              </a:rPr>
              <a:t> у </a:t>
            </a:r>
            <a:r>
              <a:rPr lang="ru-RU" sz="2800" dirty="0" err="1">
                <a:cs typeface="Arial" panose="020B0604020202020204" pitchFamily="34" charset="0"/>
              </a:rPr>
              <a:t>разі</a:t>
            </a:r>
            <a:r>
              <a:rPr lang="ru-RU" sz="2800" dirty="0">
                <a:cs typeface="Arial" panose="020B0604020202020204" pitchFamily="34" charset="0"/>
              </a:rPr>
              <a:t>, </a:t>
            </a:r>
            <a:r>
              <a:rPr lang="ru-RU" sz="2800" dirty="0" smtClean="0">
                <a:cs typeface="Arial" panose="020B0604020202020204" pitchFamily="34" charset="0"/>
              </a:rPr>
              <a:t>коли: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800" dirty="0" smtClean="0">
                <a:cs typeface="Arial" panose="020B0604020202020204" pitchFamily="34" charset="0"/>
              </a:rPr>
              <a:t>*</a:t>
            </a:r>
            <a:r>
              <a:rPr lang="uk-UA" altLang="en-US" sz="2800" dirty="0"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cs typeface="Arial" panose="020B0604020202020204" pitchFamily="34" charset="0"/>
              </a:rPr>
              <a:t>він</a:t>
            </a:r>
            <a:r>
              <a:rPr lang="ru-RU" sz="2800" dirty="0" smtClean="0"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поміщений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в упаковку будь-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якого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походження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>
                <a:cs typeface="Arial" panose="020B0604020202020204" pitchFamily="34" charset="0"/>
              </a:rPr>
              <a:t>за </a:t>
            </a:r>
            <a:r>
              <a:rPr lang="ru-RU" sz="2800" dirty="0" err="1">
                <a:cs typeface="Arial" panose="020B0604020202020204" pitchFamily="34" charset="0"/>
              </a:rPr>
              <a:t>відсутності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покупця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 smtClean="0">
                <a:cs typeface="Arial" panose="020B0604020202020204" pitchFamily="34" charset="0"/>
              </a:rPr>
              <a:t>кількість</a:t>
            </a:r>
            <a:r>
              <a:rPr lang="ru-RU" sz="2800" dirty="0" smtClean="0">
                <a:cs typeface="Arial" panose="020B0604020202020204" pitchFamily="34" charset="0"/>
              </a:rPr>
              <a:t> </a:t>
            </a:r>
            <a:r>
              <a:rPr lang="ru-RU" sz="2800" dirty="0">
                <a:cs typeface="Arial" panose="020B0604020202020204" pitchFamily="34" charset="0"/>
              </a:rPr>
              <a:t>товару, </a:t>
            </a:r>
            <a:r>
              <a:rPr lang="ru-RU" sz="2800" dirty="0" err="1">
                <a:cs typeface="Arial" panose="020B0604020202020204" pitchFamily="34" charset="0"/>
              </a:rPr>
              <a:t>що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міститься</a:t>
            </a:r>
            <a:r>
              <a:rPr lang="ru-RU" sz="2800" dirty="0">
                <a:cs typeface="Arial" panose="020B0604020202020204" pitchFamily="34" charset="0"/>
              </a:rPr>
              <a:t> в </a:t>
            </a:r>
            <a:r>
              <a:rPr lang="ru-RU" sz="2800" dirty="0" err="1">
                <a:cs typeface="Arial" panose="020B0604020202020204" pitchFamily="34" charset="0"/>
              </a:rPr>
              <a:t>упаковці</a:t>
            </a:r>
            <a:r>
              <a:rPr lang="ru-RU" sz="2800" dirty="0"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попередньо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визначена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і не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може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бути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змінена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без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розкриття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упаковки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або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її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видимого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пошкодження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2775" y="165661"/>
            <a:ext cx="752909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(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000" dirty="0" smtClean="0">
                <a:cs typeface="Arial" panose="020B0604020202020204" pitchFamily="34" charset="0"/>
              </a:rPr>
              <a:t>Стаття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37067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>
            <a:extLst>
              <a:ext uri="{FF2B5EF4-FFF2-40B4-BE49-F238E27FC236}">
                <a16:creationId xmlns:a16="http://schemas.microsoft.com/office/drawing/2014/main" xmlns="" id="{817B934A-52B6-4D7E-A840-7403A33A3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2690"/>
            <a:ext cx="9144000" cy="68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uk-UA" sz="4267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Партнери Проекту</a:t>
            </a:r>
            <a:r>
              <a:rPr lang="ru-RU" sz="4267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GB" sz="4267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8652" y="719307"/>
            <a:ext cx="11010900" cy="41775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6811" y="902471"/>
            <a:ext cx="103251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uk-UA" sz="2800" dirty="0" smtClean="0">
                <a:cs typeface="Arial" panose="020B0604020202020204" pitchFamily="34" charset="0"/>
              </a:rPr>
              <a:t>Упаковані одиниці, </a:t>
            </a:r>
            <a:r>
              <a:rPr lang="uk-UA" sz="2800" dirty="0">
                <a:solidFill>
                  <a:srgbClr val="FF0000"/>
                </a:solidFill>
                <a:cs typeface="Arial" panose="020B0604020202020204" pitchFamily="34" charset="0"/>
              </a:rPr>
              <a:t>на які нанесено знак відповідності упакованої одиниці Є</a:t>
            </a: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EC</a:t>
            </a:r>
            <a:r>
              <a:rPr lang="uk-UA" sz="2800" dirty="0" smtClean="0">
                <a:cs typeface="Arial" panose="020B0604020202020204" pitchFamily="34" charset="0"/>
              </a:rPr>
              <a:t>, </a:t>
            </a:r>
            <a:r>
              <a:rPr lang="uk-UA" sz="2800" dirty="0">
                <a:solidFill>
                  <a:srgbClr val="FF0000"/>
                </a:solidFill>
                <a:cs typeface="Arial" panose="020B0604020202020204" pitchFamily="34" charset="0"/>
              </a:rPr>
              <a:t>вказаний у розділі 3.3 Додатку І</a:t>
            </a:r>
            <a:r>
              <a:rPr lang="uk-UA" sz="2800" dirty="0" smtClean="0">
                <a:cs typeface="Arial" panose="020B0604020202020204" pitchFamily="34" charset="0"/>
              </a:rPr>
              <a:t>, є такими, що відповідають вимогам Директиви та </a:t>
            </a:r>
            <a:r>
              <a:rPr lang="uk-UA" sz="2800" dirty="0">
                <a:cs typeface="Arial" panose="020B0604020202020204" pitchFamily="34" charset="0"/>
              </a:rPr>
              <a:t>Додатку І. Директива </a:t>
            </a:r>
            <a:r>
              <a:rPr lang="en-GB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76/211/</a:t>
            </a:r>
            <a:r>
              <a:rPr lang="uk-UA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ЄЕ</a:t>
            </a:r>
            <a:r>
              <a:rPr lang="en-GB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uk-UA" sz="28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buFontTx/>
              <a:buAutoNum type="arabicPeriod"/>
              <a:defRPr/>
            </a:pPr>
            <a:r>
              <a:rPr lang="uk-UA" sz="2800" dirty="0" smtClean="0">
                <a:cs typeface="Arial" panose="020B0604020202020204" pitchFamily="34" charset="0"/>
              </a:rPr>
              <a:t>Упаковані </a:t>
            </a:r>
            <a:r>
              <a:rPr lang="uk-UA" sz="2800" dirty="0">
                <a:cs typeface="Arial" panose="020B0604020202020204" pitchFamily="34" charset="0"/>
              </a:rPr>
              <a:t>одиниці </a:t>
            </a:r>
            <a:r>
              <a:rPr lang="ru-RU" sz="2800" dirty="0">
                <a:cs typeface="Arial" panose="020B0604020202020204" pitchFamily="34" charset="0"/>
              </a:rPr>
              <a:t> є </a:t>
            </a:r>
            <a:r>
              <a:rPr lang="ru-RU" sz="2800" dirty="0" err="1">
                <a:cs typeface="Arial" panose="020B0604020202020204" pitchFamily="34" charset="0"/>
              </a:rPr>
              <a:t>об’єктами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метрологічного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нагляду</a:t>
            </a:r>
            <a:r>
              <a:rPr lang="ru-RU" sz="2800" dirty="0">
                <a:cs typeface="Arial" panose="020B0604020202020204" pitchFamily="34" charset="0"/>
              </a:rPr>
              <a:t> з </a:t>
            </a:r>
            <a:r>
              <a:rPr lang="ru-RU" sz="2800" dirty="0" err="1">
                <a:cs typeface="Arial" panose="020B0604020202020204" pitchFamily="34" charset="0"/>
              </a:rPr>
              <a:t>урахуванням</a:t>
            </a:r>
            <a:r>
              <a:rPr lang="ru-RU" sz="2800" dirty="0">
                <a:cs typeface="Arial" panose="020B0604020202020204" pitchFamily="34" charset="0"/>
              </a:rPr>
              <a:t> умов, </a:t>
            </a:r>
            <a:r>
              <a:rPr lang="ru-RU" sz="2800" dirty="0" err="1">
                <a:cs typeface="Arial" panose="020B0604020202020204" pitchFamily="34" charset="0"/>
              </a:rPr>
              <a:t>визначених</a:t>
            </a:r>
            <a:r>
              <a:rPr lang="ru-RU" sz="2800" dirty="0">
                <a:cs typeface="Arial" panose="020B0604020202020204" pitchFamily="34" charset="0"/>
              </a:rPr>
              <a:t> у </a:t>
            </a:r>
            <a:r>
              <a:rPr lang="ru-RU" sz="2800" dirty="0" err="1">
                <a:cs typeface="Arial" panose="020B0604020202020204" pitchFamily="34" charset="0"/>
              </a:rPr>
              <a:t>Додатку</a:t>
            </a:r>
            <a:r>
              <a:rPr lang="ru-RU" sz="2800" dirty="0">
                <a:cs typeface="Arial" panose="020B0604020202020204" pitchFamily="34" charset="0"/>
              </a:rPr>
              <a:t> І, </a:t>
            </a:r>
            <a:r>
              <a:rPr lang="ru-RU" sz="2800" dirty="0" err="1">
                <a:cs typeface="Arial" panose="020B0604020202020204" pitchFamily="34" charset="0"/>
              </a:rPr>
              <a:t>розділ</a:t>
            </a:r>
            <a:r>
              <a:rPr lang="ru-RU" sz="2800" dirty="0">
                <a:cs typeface="Arial" panose="020B0604020202020204" pitchFamily="34" charset="0"/>
              </a:rPr>
              <a:t> 5, та у </a:t>
            </a:r>
            <a:r>
              <a:rPr lang="ru-RU" sz="2800" dirty="0" err="1">
                <a:cs typeface="Arial" panose="020B0604020202020204" pitchFamily="34" charset="0"/>
              </a:rPr>
              <a:t>Додатку</a:t>
            </a:r>
            <a:r>
              <a:rPr lang="ru-RU" sz="2800" dirty="0">
                <a:cs typeface="Arial" panose="020B0604020202020204" pitchFamily="34" charset="0"/>
              </a:rPr>
              <a:t> ІІ</a:t>
            </a:r>
            <a:r>
              <a:rPr lang="ru-RU" sz="2800" dirty="0" smtClean="0">
                <a:cs typeface="Arial" panose="020B0604020202020204" pitchFamily="34" charset="0"/>
              </a:rPr>
              <a:t>.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800" dirty="0" smtClean="0">
                <a:cs typeface="Arial" panose="020B0604020202020204" pitchFamily="34" charset="0"/>
              </a:rPr>
              <a:t>    </a:t>
            </a:r>
            <a:r>
              <a:rPr lang="uk-UA" sz="2800" dirty="0" smtClean="0">
                <a:cs typeface="Arial" panose="020B0604020202020204" pitchFamily="34" charset="0"/>
              </a:rPr>
              <a:t>Директива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76/211/</a:t>
            </a:r>
            <a:r>
              <a:rPr lang="uk-UA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ЄЕ</a:t>
            </a:r>
            <a:r>
              <a:rPr lang="en-GB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uk-UA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76450" y="257642"/>
            <a:ext cx="6045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EC) </a:t>
            </a:r>
            <a:r>
              <a:rPr lang="uk-UA" altLang="en-US" sz="2400" dirty="0">
                <a:cs typeface="Arial" panose="020B0604020202020204" pitchFamily="34" charset="0"/>
              </a:rPr>
              <a:t>Стаття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uk-UA" altLang="en-US" sz="2400" dirty="0">
                <a:cs typeface="Arial" panose="020B0604020202020204" pitchFamily="34" charset="0"/>
              </a:rPr>
              <a:t>3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-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5" y="787268"/>
            <a:ext cx="3417047" cy="308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56709" y="692337"/>
            <a:ext cx="7036361" cy="318060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600" dirty="0" smtClean="0"/>
              <a:t>Знак </a:t>
            </a:r>
            <a:r>
              <a:rPr lang="en-US" altLang="en-US" sz="2600" dirty="0"/>
              <a:t>‘℮</a:t>
            </a:r>
            <a:r>
              <a:rPr lang="en-US" altLang="en-US" sz="2600" dirty="0" smtClean="0"/>
              <a:t>’</a:t>
            </a:r>
            <a:r>
              <a:rPr lang="uk-UA" altLang="en-US" sz="2600" dirty="0" smtClean="0"/>
              <a:t> може бути нанесений на упаковані одиниці, що відповідають вимогам, і </a:t>
            </a:r>
            <a:r>
              <a:rPr lang="ru-RU" sz="2600" dirty="0" err="1"/>
              <a:t>мають</a:t>
            </a:r>
            <a:r>
              <a:rPr lang="ru-RU" sz="2600" dirty="0"/>
              <a:t> </a:t>
            </a:r>
            <a:r>
              <a:rPr lang="ru-RU" sz="2600" dirty="0" err="1"/>
              <a:t>масу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об’єм</a:t>
            </a:r>
            <a:r>
              <a:rPr lang="ru-RU" sz="2600" dirty="0"/>
              <a:t> не </a:t>
            </a:r>
            <a:r>
              <a:rPr lang="ru-RU" sz="2600" dirty="0" err="1"/>
              <a:t>менш</a:t>
            </a:r>
            <a:r>
              <a:rPr lang="ru-RU" sz="2600" dirty="0"/>
              <a:t> як 5 </a:t>
            </a:r>
            <a:r>
              <a:rPr lang="ru-RU" sz="2600" dirty="0" err="1"/>
              <a:t>грамів</a:t>
            </a:r>
            <a:r>
              <a:rPr lang="ru-RU" sz="2600" dirty="0"/>
              <a:t> </a:t>
            </a:r>
            <a:r>
              <a:rPr lang="ru-RU" sz="2600" dirty="0" err="1"/>
              <a:t>чи</a:t>
            </a:r>
            <a:r>
              <a:rPr lang="ru-RU" sz="2600" dirty="0"/>
              <a:t> </a:t>
            </a:r>
            <a:r>
              <a:rPr lang="ru-RU" sz="2600" dirty="0" err="1"/>
              <a:t>мілілітрів</a:t>
            </a:r>
            <a:r>
              <a:rPr lang="ru-RU" sz="2600" dirty="0"/>
              <a:t> та не </a:t>
            </a:r>
            <a:r>
              <a:rPr lang="ru-RU" sz="2600" dirty="0" err="1"/>
              <a:t>більш</a:t>
            </a:r>
            <a:r>
              <a:rPr lang="ru-RU" sz="2600" dirty="0"/>
              <a:t> як 10 </a:t>
            </a:r>
            <a:r>
              <a:rPr lang="ru-RU" sz="2600" dirty="0" err="1"/>
              <a:t>кілограмів</a:t>
            </a:r>
            <a:r>
              <a:rPr lang="ru-RU" sz="2600" dirty="0"/>
              <a:t> </a:t>
            </a:r>
            <a:r>
              <a:rPr lang="ru-RU" sz="2600" dirty="0" err="1"/>
              <a:t>чи</a:t>
            </a:r>
            <a:r>
              <a:rPr lang="ru-RU" sz="2600" dirty="0"/>
              <a:t> </a:t>
            </a:r>
            <a:r>
              <a:rPr lang="ru-RU" sz="2600" dirty="0" err="1" smtClean="0"/>
              <a:t>літрів</a:t>
            </a:r>
            <a:r>
              <a:rPr lang="ru-RU" sz="2600" dirty="0" smtClean="0"/>
              <a:t>.</a:t>
            </a:r>
            <a:endParaRPr lang="uk-UA" altLang="en-US" sz="2600" dirty="0"/>
          </a:p>
          <a:p>
            <a:pPr algn="just"/>
            <a:r>
              <a:rPr lang="uk-UA" altLang="en-US" sz="2600" dirty="0" smtClean="0"/>
              <a:t>Знак </a:t>
            </a:r>
            <a:r>
              <a:rPr lang="en-US" altLang="en-US" sz="2600" dirty="0"/>
              <a:t>‘℮’ </a:t>
            </a:r>
            <a:r>
              <a:rPr lang="uk-UA" altLang="en-US" sz="2600" dirty="0" smtClean="0"/>
              <a:t>, нанесений на упакований товар, свідчить про його відповідність вимогам.</a:t>
            </a:r>
            <a:endParaRPr lang="en-US" altLang="en-US" sz="26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53377" y="4078998"/>
            <a:ext cx="11014635" cy="15445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Номінальний вміст</a:t>
            </a:r>
            <a:r>
              <a:rPr lang="en-US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uk-UA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назва або позначення пакувальника</a:t>
            </a:r>
            <a:r>
              <a:rPr lang="en-US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/ </a:t>
            </a:r>
            <a:r>
              <a:rPr lang="uk-UA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імпортера</a:t>
            </a:r>
            <a:r>
              <a:rPr lang="en-US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uk-UA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знак</a:t>
            </a:r>
            <a:r>
              <a:rPr lang="en-US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“e” </a:t>
            </a:r>
            <a:r>
              <a:rPr lang="en-US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uk-UA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повинні бути незмивними, помітними та розбірливими.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84800" y="84543"/>
            <a:ext cx="1801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3200" dirty="0" smtClean="0"/>
              <a:t>Знак </a:t>
            </a:r>
            <a:r>
              <a:rPr lang="en-US" altLang="en-US" sz="3200" dirty="0" smtClean="0"/>
              <a:t>‘</a:t>
            </a:r>
            <a:r>
              <a:rPr lang="en-US" altLang="en-US" sz="3200" dirty="0"/>
              <a:t>℮’ </a:t>
            </a:r>
          </a:p>
        </p:txBody>
      </p:sp>
    </p:spTree>
    <p:extLst>
      <p:ext uri="{BB962C8B-B14F-4D97-AF65-F5344CB8AC3E}">
        <p14:creationId xmlns:p14="http://schemas.microsoft.com/office/powerpoint/2010/main" val="23608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545" y="941388"/>
            <a:ext cx="11845265" cy="46391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86135" y="941388"/>
            <a:ext cx="116220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1000" i="1" dirty="0"/>
          </a:p>
          <a:p>
            <a:pPr algn="just"/>
            <a:r>
              <a:rPr lang="en-US" altLang="en-US" sz="2600" dirty="0" smtClean="0"/>
              <a:t>1. </a:t>
            </a:r>
            <a:r>
              <a:rPr lang="uk-UA" altLang="en-US" sz="2600" dirty="0" smtClean="0"/>
              <a:t>На упакованій одиниці, що є такою відповідно до Статті 3, </a:t>
            </a:r>
            <a:r>
              <a:rPr lang="uk-UA" altLang="en-US" sz="2600" dirty="0">
                <a:solidFill>
                  <a:srgbClr val="FF0000"/>
                </a:solidFill>
              </a:rPr>
              <a:t>повинні</a:t>
            </a:r>
            <a:r>
              <a:rPr lang="uk-UA" altLang="en-US" sz="2600" dirty="0" smtClean="0"/>
              <a:t> згідно Додатка І </a:t>
            </a:r>
            <a:r>
              <a:rPr lang="uk-UA" altLang="en-US" sz="2600" dirty="0">
                <a:solidFill>
                  <a:srgbClr val="FF0000"/>
                </a:solidFill>
              </a:rPr>
              <a:t>зазначатися </a:t>
            </a:r>
            <a:r>
              <a:rPr lang="uk-UA" altLang="en-US" sz="2600" dirty="0" smtClean="0">
                <a:solidFill>
                  <a:srgbClr val="FF0000"/>
                </a:solidFill>
              </a:rPr>
              <a:t>маса </a:t>
            </a:r>
            <a:r>
              <a:rPr lang="uk-UA" altLang="en-US" sz="2600" dirty="0">
                <a:solidFill>
                  <a:srgbClr val="FF0000"/>
                </a:solidFill>
              </a:rPr>
              <a:t>або об</a:t>
            </a:r>
            <a:r>
              <a:rPr lang="en-US" altLang="en-US" sz="2600" dirty="0">
                <a:solidFill>
                  <a:srgbClr val="FF0000"/>
                </a:solidFill>
              </a:rPr>
              <a:t>’</a:t>
            </a:r>
            <a:r>
              <a:rPr lang="uk-UA" altLang="en-US" sz="2600" dirty="0" err="1">
                <a:solidFill>
                  <a:srgbClr val="FF0000"/>
                </a:solidFill>
              </a:rPr>
              <a:t>єм</a:t>
            </a:r>
            <a:r>
              <a:rPr lang="uk-UA" altLang="en-US" sz="2600" dirty="0">
                <a:solidFill>
                  <a:srgbClr val="FF0000"/>
                </a:solidFill>
              </a:rPr>
              <a:t> товару</a:t>
            </a:r>
            <a:r>
              <a:rPr lang="uk-UA" altLang="en-US" sz="2600" dirty="0" smtClean="0"/>
              <a:t>, тобто </a:t>
            </a:r>
            <a:r>
              <a:rPr lang="uk-UA" altLang="en-US" sz="2600" dirty="0">
                <a:solidFill>
                  <a:srgbClr val="FF0000"/>
                </a:solidFill>
              </a:rPr>
              <a:t>«</a:t>
            </a:r>
            <a:r>
              <a:rPr lang="uk-UA" altLang="en-US" sz="2600" dirty="0" smtClean="0">
                <a:solidFill>
                  <a:srgbClr val="FF0000"/>
                </a:solidFill>
              </a:rPr>
              <a:t>номінальна маса» </a:t>
            </a:r>
            <a:r>
              <a:rPr lang="uk-UA" altLang="en-US" sz="2600" dirty="0" smtClean="0"/>
              <a:t>або </a:t>
            </a:r>
            <a:r>
              <a:rPr lang="uk-UA" altLang="en-US" sz="2600" dirty="0">
                <a:solidFill>
                  <a:srgbClr val="FF0000"/>
                </a:solidFill>
              </a:rPr>
              <a:t>«номінальний об</a:t>
            </a:r>
            <a:r>
              <a:rPr lang="en-US" altLang="en-US" sz="2600" dirty="0">
                <a:solidFill>
                  <a:srgbClr val="FF0000"/>
                </a:solidFill>
              </a:rPr>
              <a:t>’</a:t>
            </a:r>
            <a:r>
              <a:rPr lang="uk-UA" altLang="en-US" sz="2600" dirty="0" err="1">
                <a:solidFill>
                  <a:srgbClr val="FF0000"/>
                </a:solidFill>
              </a:rPr>
              <a:t>єм</a:t>
            </a:r>
            <a:r>
              <a:rPr lang="uk-UA" altLang="en-US" sz="2600" dirty="0">
                <a:solidFill>
                  <a:srgbClr val="FF0000"/>
                </a:solidFill>
              </a:rPr>
              <a:t>»</a:t>
            </a:r>
            <a:r>
              <a:rPr lang="uk-UA" altLang="en-US" sz="2600" dirty="0"/>
              <a:t>,</a:t>
            </a:r>
            <a:r>
              <a:rPr lang="uk-UA" altLang="en-US" sz="2600" dirty="0">
                <a:solidFill>
                  <a:srgbClr val="FF0000"/>
                </a:solidFill>
              </a:rPr>
              <a:t> </a:t>
            </a:r>
            <a:r>
              <a:rPr lang="uk-UA" altLang="en-US" sz="2600" dirty="0" smtClean="0"/>
              <a:t>що повинні міститися в ній.</a:t>
            </a:r>
          </a:p>
          <a:p>
            <a:pPr algn="just"/>
            <a:r>
              <a:rPr lang="en-US" altLang="en-US" sz="2600" dirty="0" smtClean="0"/>
              <a:t>2</a:t>
            </a:r>
            <a:r>
              <a:rPr lang="en-US" altLang="en-US" sz="2600" dirty="0"/>
              <a:t>. </a:t>
            </a:r>
            <a:r>
              <a:rPr lang="uk-UA" altLang="en-US" sz="2600" dirty="0" smtClean="0"/>
              <a:t>На упакованих одиницях, що містять </a:t>
            </a:r>
            <a:r>
              <a:rPr lang="uk-UA" altLang="en-US" sz="2600" dirty="0" smtClean="0">
                <a:solidFill>
                  <a:srgbClr val="FF0000"/>
                </a:solidFill>
              </a:rPr>
              <a:t>рідкі товари</a:t>
            </a:r>
            <a:r>
              <a:rPr lang="uk-UA" altLang="en-US" sz="2600" dirty="0" smtClean="0"/>
              <a:t>, зазначається їх </a:t>
            </a:r>
            <a:r>
              <a:rPr lang="uk-UA" altLang="en-US" sz="2600" dirty="0" smtClean="0">
                <a:solidFill>
                  <a:srgbClr val="FF0000"/>
                </a:solidFill>
              </a:rPr>
              <a:t>номінальний </a:t>
            </a:r>
            <a:r>
              <a:rPr lang="uk-UA" altLang="en-US" sz="2600" dirty="0">
                <a:solidFill>
                  <a:srgbClr val="FF0000"/>
                </a:solidFill>
              </a:rPr>
              <a:t>об</a:t>
            </a:r>
            <a:r>
              <a:rPr lang="en-US" altLang="en-US" sz="2600" dirty="0">
                <a:solidFill>
                  <a:srgbClr val="FF0000"/>
                </a:solidFill>
              </a:rPr>
              <a:t>’</a:t>
            </a:r>
            <a:r>
              <a:rPr lang="uk-UA" altLang="en-US" sz="2600" dirty="0" err="1" smtClean="0">
                <a:solidFill>
                  <a:srgbClr val="FF0000"/>
                </a:solidFill>
              </a:rPr>
              <a:t>єм</a:t>
            </a:r>
            <a:r>
              <a:rPr lang="uk-UA" altLang="en-US" sz="2600" dirty="0" smtClean="0"/>
              <a:t>, а на тих, що містить </a:t>
            </a:r>
            <a:r>
              <a:rPr lang="uk-UA" altLang="en-US" sz="2600" dirty="0" smtClean="0">
                <a:solidFill>
                  <a:srgbClr val="0070C0"/>
                </a:solidFill>
              </a:rPr>
              <a:t>інші товари </a:t>
            </a:r>
            <a:r>
              <a:rPr lang="uk-UA" altLang="en-US" sz="2600" dirty="0"/>
              <a:t>-</a:t>
            </a:r>
            <a:r>
              <a:rPr lang="uk-UA" altLang="en-US" sz="2600" dirty="0" smtClean="0">
                <a:solidFill>
                  <a:srgbClr val="0070C0"/>
                </a:solidFill>
              </a:rPr>
              <a:t> </a:t>
            </a:r>
            <a:r>
              <a:rPr lang="uk-UA" altLang="en-US" sz="2600" dirty="0" smtClean="0"/>
              <a:t> їх </a:t>
            </a:r>
            <a:r>
              <a:rPr lang="uk-UA" altLang="en-US" sz="2600" dirty="0" smtClean="0">
                <a:solidFill>
                  <a:srgbClr val="0070C0"/>
                </a:solidFill>
              </a:rPr>
              <a:t>номінальна маса</a:t>
            </a:r>
            <a:r>
              <a:rPr lang="uk-UA" altLang="en-US" sz="2600" dirty="0" smtClean="0"/>
              <a:t>, якщо інше не встановлене торговельною практикою чи </a:t>
            </a:r>
            <a:r>
              <a:rPr lang="uk-UA" altLang="en-US" sz="2600" dirty="0" smtClean="0">
                <a:solidFill>
                  <a:srgbClr val="00B050"/>
                </a:solidFill>
              </a:rPr>
              <a:t>національним законодавством</a:t>
            </a:r>
            <a:r>
              <a:rPr lang="uk-UA" altLang="en-US" sz="2600" dirty="0" smtClean="0"/>
              <a:t>, та які є ідентичними для усіх держав-членів, або у випадку дії протилежних правил Співтовариства.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79605" y="86519"/>
            <a:ext cx="832074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  </a:t>
            </a:r>
            <a:r>
              <a:rPr lang="uk-UA" altLang="en-US" sz="2400" dirty="0" smtClean="0"/>
              <a:t>Стаття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35641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8340" y="901047"/>
            <a:ext cx="9898249" cy="46782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301844" y="901047"/>
            <a:ext cx="955124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3200" i="1" dirty="0" smtClean="0"/>
              <a:t>3</a:t>
            </a:r>
            <a:r>
              <a:rPr lang="en-US" altLang="en-US" sz="3200" i="1" dirty="0"/>
              <a:t>. </a:t>
            </a:r>
            <a:r>
              <a:rPr lang="uk-UA" altLang="en-US" sz="3200" i="1" dirty="0" smtClean="0"/>
              <a:t>Якщо </a:t>
            </a:r>
            <a:r>
              <a:rPr lang="uk-UA" altLang="en-US" sz="3200" i="1" dirty="0">
                <a:solidFill>
                  <a:srgbClr val="FF0000"/>
                </a:solidFill>
              </a:rPr>
              <a:t>усі держави-члени мають різну </a:t>
            </a:r>
            <a:r>
              <a:rPr lang="uk-UA" altLang="en-US" sz="3200" i="1" dirty="0" smtClean="0">
                <a:solidFill>
                  <a:srgbClr val="FF0000"/>
                </a:solidFill>
              </a:rPr>
              <a:t>торговельну </a:t>
            </a:r>
            <a:r>
              <a:rPr lang="uk-UA" altLang="en-US" sz="3200" i="1" dirty="0">
                <a:solidFill>
                  <a:srgbClr val="FF0000"/>
                </a:solidFill>
              </a:rPr>
              <a:t>практику або національні законодавчі </a:t>
            </a:r>
            <a:r>
              <a:rPr lang="uk-UA" altLang="en-US" sz="3200" i="1" dirty="0" smtClean="0">
                <a:solidFill>
                  <a:srgbClr val="FF0000"/>
                </a:solidFill>
              </a:rPr>
              <a:t>норми </a:t>
            </a:r>
            <a:r>
              <a:rPr lang="uk-UA" altLang="en-US" sz="3200" i="1" dirty="0" smtClean="0"/>
              <a:t>щодо певної категорії продуктів або типу упакованих одиниць, на таких упакованих одиницях повинна, принаймні, зазначатися метрологічна інформація, яка відповідає торговельній практиці або національним законодавчим нормам, що діють у країні призначення.</a:t>
            </a:r>
            <a:endParaRPr lang="uk-UA" altLang="en-US" sz="3200" i="1" dirty="0"/>
          </a:p>
          <a:p>
            <a:pPr algn="just"/>
            <a:r>
              <a:rPr lang="en-US" altLang="en-US" sz="3600" i="1" dirty="0" smtClean="0"/>
              <a:t> 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43740" y="194470"/>
            <a:ext cx="6130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76/211/</a:t>
            </a:r>
            <a:r>
              <a:rPr lang="uk-UA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EC)  </a:t>
            </a:r>
            <a:r>
              <a:rPr lang="uk-UA" altLang="en-US" sz="2400" dirty="0"/>
              <a:t>Стаття</a:t>
            </a:r>
            <a:r>
              <a:rPr lang="en-US" altLang="en-US" sz="2400" dirty="0"/>
              <a:t> 4 </a:t>
            </a:r>
          </a:p>
        </p:txBody>
      </p:sp>
    </p:spTree>
    <p:extLst>
      <p:ext uri="{BB962C8B-B14F-4D97-AF65-F5344CB8AC3E}">
        <p14:creationId xmlns:p14="http://schemas.microsoft.com/office/powerpoint/2010/main" val="32233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0432" y="887506"/>
            <a:ext cx="11078509" cy="48543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57699" y="918325"/>
            <a:ext cx="10941242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Держави-члени </a:t>
            </a:r>
            <a:r>
              <a:rPr lang="uk-UA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не можуть відмовити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uk-UA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заборонити або 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обмежити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800" dirty="0" smtClean="0">
                <a:cs typeface="Arial" panose="020B0604020202020204" pitchFamily="34" charset="0"/>
              </a:rPr>
              <a:t>розміщення </a:t>
            </a:r>
            <a:r>
              <a:rPr lang="uk-UA" altLang="en-US" sz="2800" dirty="0">
                <a:cs typeface="Arial" panose="020B0604020202020204" pitchFamily="34" charset="0"/>
              </a:rPr>
              <a:t>упакованих одиниць на </a:t>
            </a:r>
            <a:r>
              <a:rPr lang="uk-UA" altLang="en-US" sz="2800" dirty="0" smtClean="0">
                <a:cs typeface="Arial" panose="020B0604020202020204" pitchFamily="34" charset="0"/>
              </a:rPr>
              <a:t>ринку, які відповідають вимогам і випробуванням, передбачених цією Директивою ( </a:t>
            </a:r>
            <a:r>
              <a:rPr lang="en-GB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76/211/</a:t>
            </a:r>
            <a:r>
              <a:rPr lang="uk-UA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ЄЕ</a:t>
            </a:r>
            <a:r>
              <a:rPr lang="en-GB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GB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uk-UA" altLang="en-US" sz="2800" dirty="0" smtClean="0">
                <a:cs typeface="Arial" panose="020B0604020202020204" pitchFamily="34" charset="0"/>
              </a:rPr>
              <a:t>з причин, </a:t>
            </a:r>
            <a:r>
              <a:rPr lang="uk-UA" altLang="en-US" sz="2800" dirty="0" err="1" smtClean="0">
                <a:cs typeface="Arial" panose="020B0604020202020204" pitchFamily="34" charset="0"/>
              </a:rPr>
              <a:t>пов</a:t>
            </a:r>
            <a:r>
              <a:rPr lang="en-US" altLang="en-US" sz="2800" dirty="0" smtClean="0">
                <a:cs typeface="Arial" panose="020B0604020202020204" pitchFamily="34" charset="0"/>
              </a:rPr>
              <a:t>’</a:t>
            </a:r>
            <a:r>
              <a:rPr lang="uk-UA" altLang="en-US" sz="2800" dirty="0" err="1" smtClean="0">
                <a:cs typeface="Arial" panose="020B0604020202020204" pitchFamily="34" charset="0"/>
              </a:rPr>
              <a:t>язаних</a:t>
            </a:r>
            <a:r>
              <a:rPr lang="uk-UA" altLang="en-US" sz="2800" dirty="0" smtClean="0">
                <a:cs typeface="Arial" panose="020B0604020202020204" pitchFamily="34" charset="0"/>
              </a:rPr>
              <a:t> із: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/>
            <a:endParaRPr lang="en-US" altLang="en-US" sz="11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маркуванням</a:t>
            </a:r>
            <a:r>
              <a:rPr lang="ru-RU" sz="2800" dirty="0">
                <a:cs typeface="Arial" panose="020B0604020202020204" pitchFamily="34" charset="0"/>
              </a:rPr>
              <a:t>, </a:t>
            </a:r>
            <a:r>
              <a:rPr lang="ru-RU" sz="2800" dirty="0" err="1">
                <a:cs typeface="Arial" panose="020B0604020202020204" pitchFamily="34" charset="0"/>
              </a:rPr>
              <a:t>що</a:t>
            </a:r>
            <a:r>
              <a:rPr lang="ru-RU" sz="2800" dirty="0">
                <a:cs typeface="Arial" panose="020B0604020202020204" pitchFamily="34" charset="0"/>
              </a:rPr>
              <a:t> наноситься на таких </a:t>
            </a:r>
            <a:r>
              <a:rPr lang="ru-RU" sz="2800" dirty="0" err="1">
                <a:cs typeface="Arial" panose="020B0604020202020204" pitchFamily="34" charset="0"/>
              </a:rPr>
              <a:t>одиницях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відповідно</a:t>
            </a:r>
            <a:r>
              <a:rPr lang="ru-RU" sz="2800" dirty="0">
                <a:cs typeface="Arial" panose="020B0604020202020204" pitchFamily="34" charset="0"/>
              </a:rPr>
              <a:t> до </a:t>
            </a:r>
            <a:r>
              <a:rPr lang="ru-RU" sz="2800" dirty="0" err="1" smtClean="0">
                <a:cs typeface="Arial" panose="020B0604020202020204" pitchFamily="34" charset="0"/>
              </a:rPr>
              <a:t>цієї</a:t>
            </a:r>
            <a:r>
              <a:rPr lang="ru-RU" sz="2800" dirty="0" smtClean="0"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cs typeface="Arial" panose="020B0604020202020204" pitchFamily="34" charset="0"/>
              </a:rPr>
              <a:t>Директиви</a:t>
            </a:r>
            <a:r>
              <a:rPr lang="ru-RU" sz="2800" dirty="0" smtClean="0">
                <a:cs typeface="Arial" panose="020B0604020202020204" pitchFamily="34" charset="0"/>
              </a:rPr>
              <a:t>,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/>
            <a:endParaRPr lang="en-US" altLang="en-US" sz="11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* </a:t>
            </a:r>
            <a:r>
              <a:rPr lang="ru-RU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визначенням</a:t>
            </a:r>
            <a:r>
              <a:rPr lang="ru-RU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їх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маси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чи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об’єму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cs typeface="Arial" panose="020B0604020202020204" pitchFamily="34" charset="0"/>
              </a:rPr>
              <a:t>або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/>
            <a:endParaRPr lang="en-US" altLang="en-US" sz="11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* </a:t>
            </a:r>
            <a:r>
              <a:rPr lang="ru-RU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методами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, за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допомогою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яких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проведено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їх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визначення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чи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  контроль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77858" y="247743"/>
            <a:ext cx="744934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76/211/</a:t>
            </a:r>
            <a:r>
              <a:rPr lang="uk-UA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EC)  </a:t>
            </a:r>
            <a:r>
              <a:rPr lang="uk-UA" altLang="en-US" sz="2400" dirty="0"/>
              <a:t>Стаття</a:t>
            </a:r>
            <a:r>
              <a:rPr lang="en-US" altLang="en-US" sz="2400" dirty="0"/>
              <a:t> </a:t>
            </a:r>
            <a:r>
              <a:rPr lang="uk-UA" altLang="en-US" sz="2400" dirty="0"/>
              <a:t>5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94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941388"/>
            <a:ext cx="11900086" cy="48474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21823" y="602410"/>
            <a:ext cx="116758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uk-UA" altLang="en-US" sz="2500" i="1" dirty="0" smtClean="0"/>
          </a:p>
          <a:p>
            <a:pPr algn="ctr">
              <a:spcAft>
                <a:spcPts val="600"/>
              </a:spcAft>
            </a:pPr>
            <a:r>
              <a:rPr lang="uk-UA" altLang="en-US" sz="2500" i="1" dirty="0" smtClean="0"/>
              <a:t>Стаття</a:t>
            </a:r>
            <a:r>
              <a:rPr lang="en-US" altLang="en-US" sz="2500" i="1" dirty="0" smtClean="0"/>
              <a:t> </a:t>
            </a:r>
            <a:r>
              <a:rPr lang="en-US" altLang="en-US" sz="2500" i="1" dirty="0"/>
              <a:t>6 </a:t>
            </a:r>
          </a:p>
          <a:p>
            <a:pPr algn="just"/>
            <a:r>
              <a:rPr lang="uk-UA" altLang="en-US" sz="2400" i="1" dirty="0" smtClean="0"/>
              <a:t>Зміни, необхідні для затвердження вимог Додатку І та ІІ цієї Директиви до технічного прогресу, повинні вноситися відповідно до процедури, викладеної у Статтях 18 та 19 Директиви </a:t>
            </a:r>
            <a:r>
              <a:rPr lang="en-US" altLang="en-US" sz="2400" i="1" dirty="0" smtClean="0"/>
              <a:t>71/316/</a:t>
            </a:r>
            <a:r>
              <a:rPr lang="uk-UA" altLang="en-US" sz="2400" i="1" dirty="0" smtClean="0"/>
              <a:t>Є</a:t>
            </a:r>
            <a:r>
              <a:rPr lang="en-US" altLang="en-US" sz="2400" i="1" dirty="0" smtClean="0"/>
              <a:t>EC</a:t>
            </a:r>
            <a:r>
              <a:rPr lang="en-US" altLang="en-US" sz="2400" i="1" dirty="0"/>
              <a:t>.</a:t>
            </a:r>
          </a:p>
          <a:p>
            <a:endParaRPr lang="en-US" altLang="en-US" sz="2400" i="1" dirty="0"/>
          </a:p>
          <a:p>
            <a:pPr algn="ctr"/>
            <a:r>
              <a:rPr lang="uk-UA" altLang="en-US" sz="2500" i="1" dirty="0" smtClean="0"/>
              <a:t>Стаття</a:t>
            </a:r>
            <a:r>
              <a:rPr lang="en-US" altLang="en-US" sz="2500" i="1" dirty="0" smtClean="0"/>
              <a:t> </a:t>
            </a:r>
            <a:r>
              <a:rPr lang="en-US" altLang="en-US" sz="2500" i="1" dirty="0"/>
              <a:t>7 </a:t>
            </a:r>
          </a:p>
          <a:p>
            <a:pPr algn="just"/>
            <a:endParaRPr lang="en-US" altLang="en-US" sz="2500" i="1" dirty="0"/>
          </a:p>
          <a:p>
            <a:pPr algn="just"/>
            <a:r>
              <a:rPr lang="en-US" altLang="en-US" sz="2500" i="1" dirty="0"/>
              <a:t>1. </a:t>
            </a:r>
            <a:r>
              <a:rPr lang="uk-UA" altLang="en-US" sz="2500" i="1" dirty="0" smtClean="0"/>
              <a:t>Держави-члени повинні затвердити відповідні закони, регламенти та адміністративні положення з метою забезпечення відповідності  цій Директиві протягом 18 місяців з моменту оприлюднення та поінформувати Комісію.</a:t>
            </a:r>
            <a:endParaRPr lang="en-US" altLang="en-US" sz="2500" i="1" dirty="0" smtClean="0"/>
          </a:p>
          <a:p>
            <a:pPr algn="just"/>
            <a:r>
              <a:rPr lang="en-US" altLang="en-US" sz="2500" i="1" dirty="0" smtClean="0"/>
              <a:t> </a:t>
            </a:r>
            <a:endParaRPr lang="en-US" altLang="en-US" sz="2500" i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57531" y="140447"/>
            <a:ext cx="875479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400" dirty="0" smtClean="0">
                <a:cs typeface="Arial" panose="020B0604020202020204" pitchFamily="34" charset="0"/>
              </a:rPr>
              <a:t>Статті</a:t>
            </a:r>
            <a:r>
              <a:rPr lang="en-US" altLang="en-US" sz="2400" dirty="0" smtClean="0">
                <a:cs typeface="Arial" panose="020B0604020202020204" pitchFamily="34" charset="0"/>
              </a:rPr>
              <a:t> 6</a:t>
            </a:r>
            <a:r>
              <a:rPr lang="uk-UA" altLang="en-US" sz="2400" dirty="0" smtClean="0">
                <a:cs typeface="Arial" panose="020B0604020202020204" pitchFamily="34" charset="0"/>
              </a:rPr>
              <a:t> та </a:t>
            </a:r>
            <a:r>
              <a:rPr lang="en-US" altLang="en-US" sz="2400" dirty="0" smtClean="0">
                <a:cs typeface="Arial" panose="020B0604020202020204" pitchFamily="34" charset="0"/>
              </a:rPr>
              <a:t>7 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5113" y="941388"/>
            <a:ext cx="11632919" cy="47736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5511" y="941388"/>
            <a:ext cx="1123212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400" i="1" dirty="0">
              <a:cs typeface="Arial" panose="020B0604020202020204" pitchFamily="34" charset="0"/>
            </a:endParaRPr>
          </a:p>
          <a:p>
            <a:pPr algn="just"/>
            <a:r>
              <a:rPr lang="en-US" altLang="en-US" sz="2600" dirty="0">
                <a:cs typeface="Arial" panose="020B0604020202020204" pitchFamily="34" charset="0"/>
              </a:rPr>
              <a:t>2. </a:t>
            </a:r>
            <a:r>
              <a:rPr lang="uk-UA" altLang="en-US" sz="2600" dirty="0" smtClean="0">
                <a:cs typeface="Arial" panose="020B0604020202020204" pitchFamily="34" charset="0"/>
              </a:rPr>
              <a:t>В порядку часткового скасування параграфу 1, Бельгія, Ірландія, Нідерланди та Велика Британія могли відкласти впровадження цієї Директиви та Додатків до неї не пізніше, ніж до 31 грудня 1979 р.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600" dirty="0">
                <a:cs typeface="Arial" panose="020B0604020202020204" pitchFamily="34" charset="0"/>
              </a:rPr>
              <a:t>3</a:t>
            </a:r>
            <a:r>
              <a:rPr lang="en-US" altLang="en-US" sz="2600" dirty="0" smtClean="0">
                <a:cs typeface="Arial" panose="020B0604020202020204" pitchFamily="34" charset="0"/>
              </a:rPr>
              <a:t>.</a:t>
            </a:r>
            <a:r>
              <a:rPr lang="uk-UA" altLang="en-US" sz="2600" dirty="0" smtClean="0">
                <a:cs typeface="Arial" panose="020B0604020202020204" pitchFamily="34" charset="0"/>
              </a:rPr>
              <a:t> У період, коли Директива не діє на території держави-члена, така держава-член не повинна вживати заходи контролю стосовно кількості, що міститься в упакованих одиницях, передбачених цією Директивою, і тих, що надходять з інших держав-членів, що є жорсткішими за ті заходи, що діяли, коли Директива була прийнята.</a:t>
            </a:r>
            <a:endParaRPr lang="en-US" altLang="en-US" sz="2600" dirty="0" smtClean="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10504" y="101601"/>
            <a:ext cx="7030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800" dirty="0" smtClean="0"/>
              <a:t>Стаття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153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3103" y="654797"/>
            <a:ext cx="10780251" cy="41596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44658" y="423816"/>
            <a:ext cx="1057713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600" i="1" dirty="0">
              <a:cs typeface="Arial" panose="020B0604020202020204" pitchFamily="34" charset="0"/>
            </a:endParaRPr>
          </a:p>
          <a:p>
            <a:pPr algn="just"/>
            <a:r>
              <a:rPr lang="en-US" altLang="en-US" sz="2600" dirty="0">
                <a:cs typeface="Arial" panose="020B0604020202020204" pitchFamily="34" charset="0"/>
              </a:rPr>
              <a:t>4. </a:t>
            </a:r>
            <a:r>
              <a:rPr lang="uk-UA" altLang="en-US" sz="2600" dirty="0" smtClean="0">
                <a:cs typeface="Arial" panose="020B0604020202020204" pitchFamily="34" charset="0"/>
              </a:rPr>
              <a:t>Протягом цього ж періоду, держави-члени, які впровадили Директиву, повинні приймати ті упаковані одиниці, що надходять з держав-членів, на які поширюються положення відступу, передбачені параграфом 2 цієї Статті, які відповідають розділу 1 Додатку І, навіть, якщо вони не позначені знаком відповідності ЄЕС, вказаним у розділі 3.3 Додатку І, на тих самих умовах, що застосовуються до упакованих одиниць, які відповідають усім вимогам Директиви.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55420" y="192835"/>
            <a:ext cx="715873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400" dirty="0" smtClean="0"/>
              <a:t>Стаття</a:t>
            </a:r>
            <a:r>
              <a:rPr lang="en-US" altLang="en-US" sz="2400" i="1" dirty="0" smtClean="0"/>
              <a:t> </a:t>
            </a:r>
            <a:r>
              <a:rPr lang="en-US" altLang="en-US" sz="2400" i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085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8885" y="766763"/>
            <a:ext cx="11612275" cy="4881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48278" y="877228"/>
            <a:ext cx="1139348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5. </a:t>
            </a:r>
            <a:r>
              <a:rPr lang="uk-UA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Перевірки</a:t>
            </a:r>
            <a:r>
              <a:rPr lang="uk-UA" altLang="en-US" sz="2400" dirty="0" smtClean="0">
                <a:cs typeface="Arial" panose="020B0604020202020204" pitchFamily="34" charset="0"/>
              </a:rPr>
              <a:t>, передбачені розділом 5 Додатку І, </a:t>
            </a:r>
            <a:r>
              <a:rPr lang="uk-UA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повинні проводитися компетентними органами влади </a:t>
            </a:r>
            <a:r>
              <a:rPr lang="uk-UA" altLang="en-US" sz="2400" dirty="0" smtClean="0">
                <a:cs typeface="Arial" panose="020B0604020202020204" pitchFamily="34" charset="0"/>
              </a:rPr>
              <a:t>держави-члена, якщо упаковані одиниці, виготовлені за межами Співтовариства, імпортуються на територію Співтовариства до держави-члена, яка ще не впровадила Директиву  відповідно до цієї статті.</a:t>
            </a:r>
          </a:p>
          <a:p>
            <a:pPr algn="just"/>
            <a:endParaRPr lang="en-US" altLang="en-US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6. </a:t>
            </a:r>
            <a:r>
              <a:rPr lang="uk-UA" altLang="en-US" sz="2400" dirty="0" smtClean="0">
                <a:cs typeface="Arial" panose="020B0604020202020204" pitchFamily="34" charset="0"/>
              </a:rPr>
              <a:t>Держави-члени повинні інформувати Комісію про основні положення національного законодавства, що приймаються у сфері, охопленою цією Директивою. </a:t>
            </a:r>
          </a:p>
          <a:p>
            <a:pPr algn="just"/>
            <a:endParaRPr lang="en-US" altLang="en-US" sz="1400" dirty="0">
              <a:cs typeface="Arial" panose="020B0604020202020204" pitchFamily="34" charset="0"/>
            </a:endParaRPr>
          </a:p>
          <a:p>
            <a:pPr algn="ctr"/>
            <a:r>
              <a:rPr lang="uk-UA" altLang="en-US" sz="2800" dirty="0" smtClean="0">
                <a:cs typeface="Arial" panose="020B0604020202020204" pitchFamily="34" charset="0"/>
              </a:rPr>
              <a:t>Стаття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8 </a:t>
            </a: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Дія цієї Директиви поширюється на держави-члени</a:t>
            </a:r>
            <a:r>
              <a:rPr lang="en-US" altLang="en-US" sz="2400" dirty="0" smtClean="0"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71917" y="107577"/>
            <a:ext cx="98268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800" dirty="0" smtClean="0"/>
              <a:t>Статті</a:t>
            </a:r>
            <a:r>
              <a:rPr lang="en-US" altLang="en-US" sz="2800" dirty="0" smtClean="0"/>
              <a:t> 7</a:t>
            </a:r>
            <a:r>
              <a:rPr lang="uk-UA" altLang="en-US" sz="2800" dirty="0" smtClean="0"/>
              <a:t> та </a:t>
            </a:r>
            <a:r>
              <a:rPr lang="en-US" altLang="en-US" sz="2800" dirty="0" smtClean="0"/>
              <a:t>8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833438"/>
            <a:ext cx="11941201" cy="48277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69116" y="833438"/>
            <a:ext cx="11716216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cs typeface="Arial" panose="020B0604020202020204" pitchFamily="34" charset="0"/>
              </a:rPr>
              <a:t>1</a:t>
            </a:r>
            <a:r>
              <a:rPr lang="en-US" altLang="en-US" sz="2400" dirty="0">
                <a:cs typeface="Arial" panose="020B0604020202020204" pitchFamily="34" charset="0"/>
              </a:rPr>
              <a:t>. </a:t>
            </a:r>
            <a:r>
              <a:rPr lang="uk-UA" altLang="en-US" sz="2400" dirty="0" smtClean="0">
                <a:cs typeface="Arial" panose="020B0604020202020204" pitchFamily="34" charset="0"/>
              </a:rPr>
              <a:t>ЦІЛІ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Упаковані одиниці, на які поширюється дія цієї Директиви, повинні бути скомпоновані таким чином, щоб завершені упаковані одиниці відповідали таким вимогам: 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1.1.</a:t>
            </a:r>
            <a:r>
              <a:rPr lang="uk-UA" altLang="en-US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середнє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значення</a:t>
            </a:r>
            <a:r>
              <a:rPr lang="ru-RU" sz="2400" dirty="0">
                <a:cs typeface="Arial" panose="020B0604020202020204" pitchFamily="34" charset="0"/>
              </a:rPr>
              <a:t> фактичного </a:t>
            </a:r>
            <a:r>
              <a:rPr lang="ru-RU" sz="2400" dirty="0" err="1">
                <a:cs typeface="Arial" panose="020B0604020202020204" pitchFamily="34" charset="0"/>
              </a:rPr>
              <a:t>вмісту</a:t>
            </a:r>
            <a:r>
              <a:rPr lang="ru-RU" sz="2400" dirty="0">
                <a:cs typeface="Arial" panose="020B0604020202020204" pitchFamily="34" charset="0"/>
              </a:rPr>
              <a:t> не повинно бути </a:t>
            </a:r>
            <a:r>
              <a:rPr lang="ru-RU" sz="2400" dirty="0" err="1">
                <a:cs typeface="Arial" panose="020B0604020202020204" pitchFamily="34" charset="0"/>
              </a:rPr>
              <a:t>меншим</a:t>
            </a:r>
            <a:r>
              <a:rPr lang="ru-RU" sz="2400" dirty="0">
                <a:cs typeface="Arial" panose="020B0604020202020204" pitchFamily="34" charset="0"/>
              </a:rPr>
              <a:t> за </a:t>
            </a:r>
            <a:r>
              <a:rPr lang="ru-RU" sz="2400" dirty="0" err="1">
                <a:cs typeface="Arial" panose="020B0604020202020204" pitchFamily="34" charset="0"/>
              </a:rPr>
              <a:t>номінальний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вміст</a:t>
            </a:r>
            <a:r>
              <a:rPr lang="ru-RU" sz="2400" dirty="0" smtClean="0">
                <a:cs typeface="Arial" panose="020B0604020202020204" pitchFamily="34" charset="0"/>
              </a:rPr>
              <a:t>;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1.2.</a:t>
            </a:r>
            <a:r>
              <a:rPr lang="uk-UA" altLang="en-US" sz="2400" dirty="0" smtClean="0">
                <a:cs typeface="Arial" panose="020B0604020202020204" pitchFamily="34" charset="0"/>
              </a:rPr>
              <a:t> частка упакованих одиниць з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від’ємним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відхиленням</a:t>
            </a:r>
            <a:r>
              <a:rPr lang="ru-RU" sz="2400" dirty="0">
                <a:cs typeface="Arial" panose="020B0604020202020204" pitchFamily="34" charset="0"/>
              </a:rPr>
              <a:t>, </a:t>
            </a:r>
            <a:r>
              <a:rPr lang="ru-RU" sz="2400" dirty="0" err="1">
                <a:cs typeface="Arial" panose="020B0604020202020204" pitchFamily="34" charset="0"/>
              </a:rPr>
              <a:t>що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перевищує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допустиме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від’ємне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відхилення</a:t>
            </a:r>
            <a:r>
              <a:rPr lang="ru-RU" sz="2400" dirty="0" smtClean="0">
                <a:cs typeface="Arial" panose="020B0604020202020204" pitchFamily="34" charset="0"/>
              </a:rPr>
              <a:t>, повинна бути </a:t>
            </a:r>
            <a:r>
              <a:rPr lang="ru-RU" sz="2400" dirty="0" err="1" smtClean="0">
                <a:cs typeface="Arial" panose="020B0604020202020204" pitchFamily="34" charset="0"/>
              </a:rPr>
              <a:t>достатньо</a:t>
            </a:r>
            <a:r>
              <a:rPr lang="ru-RU" sz="2400" dirty="0" smtClean="0">
                <a:cs typeface="Arial" panose="020B0604020202020204" pitchFamily="34" charset="0"/>
              </a:rPr>
              <a:t> малою, </a:t>
            </a:r>
            <a:r>
              <a:rPr lang="ru-RU" sz="2400" dirty="0" err="1" smtClean="0">
                <a:cs typeface="Arial" panose="020B0604020202020204" pitchFamily="34" charset="0"/>
              </a:rPr>
              <a:t>щоб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партії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упакованих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одиниць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відповідали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вимогам</a:t>
            </a:r>
            <a:r>
              <a:rPr lang="ru-RU" sz="2400" dirty="0" smtClean="0"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cs typeface="Arial" panose="020B0604020202020204" pitchFamily="34" charset="0"/>
              </a:rPr>
              <a:t>визначеним</a:t>
            </a:r>
            <a:r>
              <a:rPr lang="ru-RU" sz="2400" dirty="0" smtClean="0">
                <a:cs typeface="Arial" panose="020B0604020202020204" pitchFamily="34" charset="0"/>
              </a:rPr>
              <a:t> у </a:t>
            </a:r>
            <a:r>
              <a:rPr lang="ru-RU" sz="2400" dirty="0" err="1" smtClean="0">
                <a:cs typeface="Arial" panose="020B0604020202020204" pitchFamily="34" charset="0"/>
              </a:rPr>
              <a:t>Додатку</a:t>
            </a:r>
            <a:r>
              <a:rPr lang="ru-RU" sz="2400" dirty="0" smtClean="0">
                <a:cs typeface="Arial" panose="020B0604020202020204" pitchFamily="34" charset="0"/>
              </a:rPr>
              <a:t> ІІ;</a:t>
            </a:r>
            <a:endParaRPr lang="uk-UA" altLang="en-US" sz="2400" dirty="0" smtClean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 1.3.</a:t>
            </a:r>
            <a:r>
              <a:rPr lang="uk-UA" altLang="en-US" sz="2400" dirty="0" smtClean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на </a:t>
            </a:r>
            <a:r>
              <a:rPr lang="ru-RU" sz="2400" dirty="0" err="1">
                <a:cs typeface="Arial" panose="020B0604020202020204" pitchFamily="34" charset="0"/>
              </a:rPr>
              <a:t>жодну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упаковану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одиницю</a:t>
            </a:r>
            <a:r>
              <a:rPr lang="ru-RU" sz="2400" dirty="0">
                <a:cs typeface="Arial" panose="020B0604020202020204" pitchFamily="34" charset="0"/>
              </a:rPr>
              <a:t> з </a:t>
            </a:r>
            <a:r>
              <a:rPr lang="ru-RU" sz="2400" dirty="0" err="1">
                <a:cs typeface="Arial" panose="020B0604020202020204" pitchFamily="34" charset="0"/>
              </a:rPr>
              <a:t>від’ємним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відхиленням</a:t>
            </a:r>
            <a:r>
              <a:rPr lang="ru-RU" sz="2400" dirty="0">
                <a:cs typeface="Arial" panose="020B0604020202020204" pitchFamily="34" charset="0"/>
              </a:rPr>
              <a:t>, </a:t>
            </a:r>
            <a:r>
              <a:rPr lang="ru-RU" sz="2400" dirty="0" err="1">
                <a:cs typeface="Arial" panose="020B0604020202020204" pitchFamily="34" charset="0"/>
              </a:rPr>
              <a:t>що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перевищує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подвійне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значення</a:t>
            </a:r>
            <a:r>
              <a:rPr lang="ru-RU" sz="2400" dirty="0">
                <a:cs typeface="Arial" panose="020B0604020202020204" pitchFamily="34" charset="0"/>
              </a:rPr>
              <a:t> допустимого </a:t>
            </a:r>
            <a:r>
              <a:rPr lang="ru-RU" sz="2400" dirty="0" err="1">
                <a:cs typeface="Arial" panose="020B0604020202020204" pitchFamily="34" charset="0"/>
              </a:rPr>
              <a:t>від’ємного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відхилення</a:t>
            </a:r>
            <a:r>
              <a:rPr lang="ru-RU" sz="2400" dirty="0" smtClean="0">
                <a:cs typeface="Arial" panose="020B0604020202020204" pitchFamily="34" charset="0"/>
              </a:rPr>
              <a:t>, </a:t>
            </a:r>
            <a:r>
              <a:rPr lang="ru-RU" sz="2400" dirty="0">
                <a:cs typeface="Arial" panose="020B0604020202020204" pitchFamily="34" charset="0"/>
              </a:rPr>
              <a:t>знак </a:t>
            </a:r>
            <a:r>
              <a:rPr lang="ru-RU" sz="2400" dirty="0" err="1">
                <a:cs typeface="Arial" panose="020B0604020202020204" pitchFamily="34" charset="0"/>
              </a:rPr>
              <a:t>відповідності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упакованої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одиниці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uk-UA" sz="2400" dirty="0"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cs typeface="Arial" panose="020B0604020202020204" pitchFamily="34" charset="0"/>
              </a:rPr>
              <a:t>EC</a:t>
            </a:r>
            <a:r>
              <a:rPr lang="uk-UA" altLang="en-US" sz="2400" dirty="0" smtClean="0">
                <a:cs typeface="Arial" panose="020B0604020202020204" pitchFamily="34" charset="0"/>
              </a:rPr>
              <a:t>, передбачений у пункті 3.3, не наноситься.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endParaRPr lang="uk-UA" altLang="en-US" sz="2400" dirty="0">
              <a:cs typeface="Arial" panose="020B0604020202020204" pitchFamily="34" charset="0"/>
            </a:endParaRPr>
          </a:p>
          <a:p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90650" y="259565"/>
            <a:ext cx="667314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(76/211/EEC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000" dirty="0" smtClean="0">
                <a:cs typeface="Arial" panose="020B0604020202020204" pitchFamily="34" charset="0"/>
              </a:rPr>
              <a:t>ДОДАТОК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0269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10827284" cy="376657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Довідкові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endParaRPr lang="en-US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0" y="918882"/>
            <a:ext cx="11228294" cy="4580965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РЕГЛАМЕНТ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765/2008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ПАРЛАМЕНТУ ТА РАДИ від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липня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року, яким встановлюються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вимоги щодо </a:t>
            </a:r>
            <a:r>
              <a:rPr lang="uk-UA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акредитації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ринкового нагляду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стосовно реалізації продукції та скасовується Регламент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EC)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339/93;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РЕГЛАМЕНТ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764/2008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ПАРЛАМЕНТУ ТА РАДИ від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липня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що встановлює процедури,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язані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із застосуванням певних національних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технічних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 до продуктів,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що законно продаються в іншій державі-члені, та що припиняє дію Рішення №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3052/95/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uk-UA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Директива</a:t>
            </a:r>
            <a:r>
              <a:rPr lang="en-GB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2014/31/</a:t>
            </a:r>
            <a:r>
              <a:rPr lang="uk-UA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en-GB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ПАРЛАМЕНТУ ТА РАДИ від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лютого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року про гармонізацію законодавства держав-членів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стосовно забезпечення наявності на ринку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неавтоматичних зважувальних приладів.</a:t>
            </a:r>
            <a:endParaRPr lang="en-GB" alt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5112" y="765736"/>
            <a:ext cx="11669338" cy="6024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88938" y="1056635"/>
            <a:ext cx="114494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2.1. </a:t>
            </a:r>
            <a:r>
              <a:rPr lang="ru-RU" sz="2400" dirty="0" err="1" smtClean="0">
                <a:cs typeface="Arial" panose="020B0604020202020204" pitchFamily="34" charset="0"/>
              </a:rPr>
              <a:t>Номінальним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вмістом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упакованої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одиниці</a:t>
            </a:r>
            <a:r>
              <a:rPr lang="ru-RU" sz="2400" dirty="0">
                <a:cs typeface="Arial" panose="020B0604020202020204" pitchFamily="34" charset="0"/>
              </a:rPr>
              <a:t> є </a:t>
            </a:r>
            <a:r>
              <a:rPr lang="ru-RU" sz="2400" dirty="0" err="1">
                <a:cs typeface="Arial" panose="020B0604020202020204" pitchFamily="34" charset="0"/>
              </a:rPr>
              <a:t>маса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або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об’єм</a:t>
            </a:r>
            <a:r>
              <a:rPr lang="ru-RU" sz="2400" dirty="0">
                <a:cs typeface="Arial" panose="020B0604020202020204" pitchFamily="34" charset="0"/>
              </a:rPr>
              <a:t> товару, </a:t>
            </a:r>
            <a:r>
              <a:rPr lang="ru-RU" sz="2400" dirty="0" err="1">
                <a:cs typeface="Arial" panose="020B0604020202020204" pitchFamily="34" charset="0"/>
              </a:rPr>
              <a:t>що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зазначені</a:t>
            </a:r>
            <a:r>
              <a:rPr lang="ru-RU" sz="2400" dirty="0">
                <a:cs typeface="Arial" panose="020B0604020202020204" pitchFamily="34" charset="0"/>
              </a:rPr>
              <a:t> на </a:t>
            </a:r>
            <a:r>
              <a:rPr lang="ru-RU" sz="2400" dirty="0" err="1">
                <a:cs typeface="Arial" panose="020B0604020202020204" pitchFamily="34" charset="0"/>
              </a:rPr>
              <a:t>упакованій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одиниці</a:t>
            </a:r>
            <a:r>
              <a:rPr lang="ru-RU" sz="2400" dirty="0">
                <a:cs typeface="Arial" panose="020B0604020202020204" pitchFamily="34" charset="0"/>
              </a:rPr>
              <a:t> та </a:t>
            </a:r>
            <a:r>
              <a:rPr lang="ru-RU" sz="2400" dirty="0" err="1">
                <a:cs typeface="Arial" panose="020B0604020202020204" pitchFamily="34" charset="0"/>
              </a:rPr>
              <a:t>повинні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міститися</a:t>
            </a:r>
            <a:r>
              <a:rPr lang="ru-RU" sz="2400" dirty="0">
                <a:cs typeface="Arial" panose="020B0604020202020204" pitchFamily="34" charset="0"/>
              </a:rPr>
              <a:t> в </a:t>
            </a:r>
            <a:r>
              <a:rPr lang="ru-RU" sz="2400" dirty="0" err="1">
                <a:cs typeface="Arial" panose="020B0604020202020204" pitchFamily="34" charset="0"/>
              </a:rPr>
              <a:t>ній</a:t>
            </a:r>
            <a:r>
              <a:rPr lang="ru-RU" sz="2400" dirty="0"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00813" y="71438"/>
            <a:ext cx="6861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altLang="en-US" sz="2000" dirty="0">
                <a:cs typeface="Arial" panose="020B0604020202020204" pitchFamily="34" charset="0"/>
              </a:rPr>
              <a:t>2. </a:t>
            </a:r>
            <a:r>
              <a:rPr lang="uk-UA" altLang="en-US" sz="2000" dirty="0" smtClean="0">
                <a:cs typeface="Arial" panose="020B0604020202020204" pitchFamily="34" charset="0"/>
              </a:rPr>
              <a:t>ВИЗНАЧЕННЯ ПОНЯТЬ ТА ОСНОВНІ ПОЛОЖЕННЯ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51" y="2895601"/>
            <a:ext cx="540946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895601"/>
            <a:ext cx="540946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599" y="838200"/>
            <a:ext cx="11672047" cy="45443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3410" y="877501"/>
            <a:ext cx="11322423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2.2. </a:t>
            </a:r>
            <a:r>
              <a:rPr lang="ru-RU" sz="2400" dirty="0" err="1" smtClean="0">
                <a:cs typeface="Arial" panose="020B0604020202020204" pitchFamily="34" charset="0"/>
              </a:rPr>
              <a:t>Фактичним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вмістом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упакованої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одиниці</a:t>
            </a:r>
            <a:r>
              <a:rPr lang="ru-RU" sz="2400" dirty="0">
                <a:cs typeface="Arial" panose="020B0604020202020204" pitchFamily="34" charset="0"/>
              </a:rPr>
              <a:t> є </a:t>
            </a:r>
            <a:r>
              <a:rPr lang="ru-RU" sz="2400" dirty="0" err="1">
                <a:cs typeface="Arial" panose="020B0604020202020204" pitchFamily="34" charset="0"/>
              </a:rPr>
              <a:t>маса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або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об’єм</a:t>
            </a:r>
            <a:r>
              <a:rPr lang="ru-RU" sz="2400" dirty="0">
                <a:cs typeface="Arial" panose="020B0604020202020204" pitchFamily="34" charset="0"/>
              </a:rPr>
              <a:t> товару, </a:t>
            </a:r>
            <a:r>
              <a:rPr lang="ru-RU" sz="2400" dirty="0" err="1">
                <a:cs typeface="Arial" panose="020B0604020202020204" pitchFamily="34" charset="0"/>
              </a:rPr>
              <a:t>що</a:t>
            </a:r>
            <a:r>
              <a:rPr lang="ru-RU" sz="2400" dirty="0">
                <a:cs typeface="Arial" panose="020B0604020202020204" pitchFamily="34" charset="0"/>
              </a:rPr>
              <a:t> в </a:t>
            </a:r>
            <a:r>
              <a:rPr lang="ru-RU" sz="2400" dirty="0" err="1">
                <a:cs typeface="Arial" panose="020B0604020202020204" pitchFamily="34" charset="0"/>
              </a:rPr>
              <a:t>ній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фактично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містяться</a:t>
            </a:r>
            <a:r>
              <a:rPr lang="ru-RU" sz="2400" dirty="0">
                <a:cs typeface="Arial" panose="020B0604020202020204" pitchFamily="34" charset="0"/>
              </a:rPr>
              <a:t>. З метою </a:t>
            </a:r>
            <a:r>
              <a:rPr lang="ru-RU" sz="2400" dirty="0" err="1">
                <a:cs typeface="Arial" panose="020B0604020202020204" pitchFamily="34" charset="0"/>
              </a:rPr>
              <a:t>здійснення</a:t>
            </a:r>
            <a:r>
              <a:rPr lang="ru-RU" sz="2400" dirty="0">
                <a:cs typeface="Arial" panose="020B0604020202020204" pitchFamily="34" charset="0"/>
              </a:rPr>
              <a:t> контролю за </a:t>
            </a:r>
            <a:r>
              <a:rPr lang="ru-RU" sz="2400" dirty="0" err="1">
                <a:cs typeface="Arial" panose="020B0604020202020204" pitchFamily="34" charset="0"/>
              </a:rPr>
              <a:t>вмістом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упакованої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одиниці</a:t>
            </a:r>
            <a:r>
              <a:rPr lang="ru-RU" sz="2400" dirty="0">
                <a:cs typeface="Arial" panose="020B0604020202020204" pitchFamily="34" charset="0"/>
              </a:rPr>
              <a:t> (</a:t>
            </a:r>
            <a:r>
              <a:rPr lang="ru-RU" sz="2400" dirty="0" err="1">
                <a:cs typeface="Arial" panose="020B0604020202020204" pitchFamily="34" charset="0"/>
              </a:rPr>
              <a:t>вираженого</a:t>
            </a:r>
            <a:r>
              <a:rPr lang="ru-RU" sz="2400" dirty="0">
                <a:cs typeface="Arial" panose="020B0604020202020204" pitchFamily="34" charset="0"/>
              </a:rPr>
              <a:t> в </a:t>
            </a:r>
            <a:r>
              <a:rPr lang="ru-RU" sz="2400" dirty="0" err="1">
                <a:cs typeface="Arial" panose="020B0604020202020204" pitchFamily="34" charset="0"/>
              </a:rPr>
              <a:t>одиницях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об’єму</a:t>
            </a:r>
            <a:r>
              <a:rPr lang="ru-RU" sz="2400" dirty="0">
                <a:cs typeface="Arial" panose="020B0604020202020204" pitchFamily="34" charset="0"/>
              </a:rPr>
              <a:t>) </a:t>
            </a:r>
            <a:r>
              <a:rPr lang="ru-RU" sz="2400" dirty="0" err="1">
                <a:cs typeface="Arial" panose="020B0604020202020204" pitchFamily="34" charset="0"/>
              </a:rPr>
              <a:t>значення</a:t>
            </a:r>
            <a:r>
              <a:rPr lang="ru-RU" sz="2400" dirty="0">
                <a:cs typeface="Arial" panose="020B0604020202020204" pitchFamily="34" charset="0"/>
              </a:rPr>
              <a:t> фактичного </a:t>
            </a:r>
            <a:r>
              <a:rPr lang="ru-RU" sz="2400" dirty="0" err="1">
                <a:cs typeface="Arial" panose="020B0604020202020204" pitchFamily="34" charset="0"/>
              </a:rPr>
              <a:t>вмісту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визначаються</a:t>
            </a:r>
            <a:r>
              <a:rPr lang="ru-RU" sz="2400" dirty="0">
                <a:cs typeface="Arial" panose="020B0604020202020204" pitchFamily="34" charset="0"/>
              </a:rPr>
              <a:t> при </a:t>
            </a:r>
            <a:r>
              <a:rPr lang="ru-RU" sz="2400" dirty="0" err="1">
                <a:cs typeface="Arial" panose="020B0604020202020204" pitchFamily="34" charset="0"/>
              </a:rPr>
              <a:t>температурі</a:t>
            </a:r>
            <a:r>
              <a:rPr lang="ru-RU" sz="2400" dirty="0">
                <a:cs typeface="Arial" panose="020B0604020202020204" pitchFamily="34" charset="0"/>
              </a:rPr>
              <a:t> 20 °</a:t>
            </a:r>
            <a:r>
              <a:rPr lang="en-US" sz="2400" dirty="0">
                <a:cs typeface="Arial" panose="020B0604020202020204" pitchFamily="34" charset="0"/>
              </a:rPr>
              <a:t>C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або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приводяться</a:t>
            </a:r>
            <a:r>
              <a:rPr lang="ru-RU" sz="2400" dirty="0">
                <a:cs typeface="Arial" panose="020B0604020202020204" pitchFamily="34" charset="0"/>
              </a:rPr>
              <a:t> до </a:t>
            </a:r>
            <a:r>
              <a:rPr lang="ru-RU" sz="2400" dirty="0" err="1">
                <a:cs typeface="Arial" panose="020B0604020202020204" pitchFamily="34" charset="0"/>
              </a:rPr>
              <a:t>неї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незалежно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від</a:t>
            </a:r>
            <a:r>
              <a:rPr lang="ru-RU" sz="2400" dirty="0">
                <a:cs typeface="Arial" panose="020B0604020202020204" pitchFamily="34" charset="0"/>
              </a:rPr>
              <a:t> того, за </a:t>
            </a:r>
            <a:r>
              <a:rPr lang="ru-RU" sz="2400" dirty="0" err="1">
                <a:cs typeface="Arial" panose="020B0604020202020204" pitchFamily="34" charset="0"/>
              </a:rPr>
              <a:t>якої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температури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здійснювалося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пакування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або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smtClean="0">
                <a:cs typeface="Arial" panose="020B0604020202020204" pitchFamily="34" charset="0"/>
              </a:rPr>
              <a:t>контроль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endParaRPr lang="en-US" altLang="en-US" sz="11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Однак, це правило не поширюється на товари глибокої заморозки або заморожені товари, номінальним вмістом яких є об</a:t>
            </a:r>
            <a:r>
              <a:rPr lang="en-US" altLang="en-US" sz="2400" dirty="0" smtClean="0">
                <a:cs typeface="Arial" panose="020B0604020202020204" pitchFamily="34" charset="0"/>
              </a:rPr>
              <a:t>’</a:t>
            </a:r>
            <a:r>
              <a:rPr lang="uk-UA" altLang="en-US" sz="2400" dirty="0" err="1" smtClean="0">
                <a:cs typeface="Arial" panose="020B0604020202020204" pitchFamily="34" charset="0"/>
              </a:rPr>
              <a:t>єм</a:t>
            </a:r>
            <a:r>
              <a:rPr lang="uk-UA" altLang="en-US" sz="2400" dirty="0" smtClean="0">
                <a:cs typeface="Arial" panose="020B0604020202020204" pitchFamily="34" charset="0"/>
              </a:rPr>
              <a:t>.</a:t>
            </a:r>
            <a:endParaRPr lang="en-US" altLang="en-US" sz="2400" dirty="0" smtClean="0">
              <a:cs typeface="Arial" panose="020B0604020202020204" pitchFamily="34" charset="0"/>
            </a:endParaRPr>
          </a:p>
          <a:p>
            <a:pPr algn="just"/>
            <a:endParaRPr lang="en-US" altLang="en-US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/>
              <a:t>2.3. </a:t>
            </a:r>
            <a:r>
              <a:rPr lang="ru-RU" sz="2400" dirty="0" err="1">
                <a:cs typeface="Arial" panose="020B0604020202020204" pitchFamily="34" charset="0"/>
              </a:rPr>
              <a:t>Від’ємним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відхиленням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вмісту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упакованої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одиниці</a:t>
            </a:r>
            <a:r>
              <a:rPr lang="ru-RU" sz="2400" dirty="0">
                <a:cs typeface="Arial" panose="020B0604020202020204" pitchFamily="34" charset="0"/>
              </a:rPr>
              <a:t> є </a:t>
            </a:r>
            <a:r>
              <a:rPr lang="ru-RU" sz="2400" dirty="0" err="1">
                <a:cs typeface="Arial" panose="020B0604020202020204" pitchFamily="34" charset="0"/>
              </a:rPr>
              <a:t>різниця</a:t>
            </a:r>
            <a:r>
              <a:rPr lang="ru-RU" sz="2400" dirty="0">
                <a:cs typeface="Arial" panose="020B0604020202020204" pitchFamily="34" charset="0"/>
              </a:rPr>
              <a:t>, на яку </a:t>
            </a:r>
            <a:r>
              <a:rPr lang="ru-RU" sz="2400" dirty="0" err="1">
                <a:cs typeface="Arial" panose="020B0604020202020204" pitchFamily="34" charset="0"/>
              </a:rPr>
              <a:t>фактичний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вміст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упакованої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одиниці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менший</a:t>
            </a:r>
            <a:r>
              <a:rPr lang="ru-RU" sz="2400" dirty="0">
                <a:cs typeface="Arial" panose="020B0604020202020204" pitchFamily="34" charset="0"/>
              </a:rPr>
              <a:t> за </a:t>
            </a:r>
            <a:r>
              <a:rPr lang="ru-RU" sz="2400" dirty="0" err="1">
                <a:cs typeface="Arial" panose="020B0604020202020204" pitchFamily="34" charset="0"/>
              </a:rPr>
              <a:t>її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номінальний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вміст</a:t>
            </a:r>
            <a:r>
              <a:rPr lang="ru-RU" sz="2400" dirty="0"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5928" y="0"/>
            <a:ext cx="68861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altLang="en-US" sz="2000" dirty="0">
                <a:cs typeface="Arial" panose="020B0604020202020204" pitchFamily="34" charset="0"/>
              </a:rPr>
              <a:t>2. </a:t>
            </a:r>
            <a:r>
              <a:rPr lang="uk-UA" altLang="en-US" sz="2000" dirty="0">
                <a:cs typeface="Arial" panose="020B0604020202020204" pitchFamily="34" charset="0"/>
              </a:rPr>
              <a:t>ВИЗНАЧЕННЯ ПОНЯТЬ ТА ОСНОВНІ ПОЛОЖЕННЯ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algn="ctr"/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416501"/>
              </p:ext>
            </p:extLst>
          </p:nvPr>
        </p:nvGraphicFramePr>
        <p:xfrm>
          <a:off x="1806388" y="1230217"/>
          <a:ext cx="8229600" cy="390049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8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0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505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Номінальний вміст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Допустиме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від’ємне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відхилення</a:t>
                      </a:r>
                      <a:endParaRPr kumimoji="0" lang="en-US" alt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717550" algn="l"/>
                        </a:tabLst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kumimoji="0" lang="en-GB" alt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грамів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мілілітрів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tabLst>
                          <a:tab pos="717550" algn="l"/>
                        </a:tabLs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717550" algn="l"/>
                        </a:tabLst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79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 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79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79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 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679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 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679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 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1 000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679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1 000 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10 000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5738" y="470272"/>
            <a:ext cx="11842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/>
              <a:t>2.4. </a:t>
            </a:r>
            <a:r>
              <a:rPr lang="ru-RU" sz="2400" dirty="0" err="1"/>
              <a:t>Допустиме</a:t>
            </a:r>
            <a:r>
              <a:rPr lang="ru-RU" sz="2400" dirty="0"/>
              <a:t> </a:t>
            </a:r>
            <a:r>
              <a:rPr lang="ru-RU" sz="2400" dirty="0" err="1"/>
              <a:t>від’ємне</a:t>
            </a:r>
            <a:r>
              <a:rPr lang="ru-RU" sz="2400" dirty="0"/>
              <a:t> </a:t>
            </a:r>
            <a:r>
              <a:rPr lang="ru-RU" sz="2400" dirty="0" err="1"/>
              <a:t>відхилення</a:t>
            </a:r>
            <a:r>
              <a:rPr lang="ru-RU" sz="2400" dirty="0"/>
              <a:t> </a:t>
            </a:r>
            <a:r>
              <a:rPr lang="ru-RU" sz="2400" dirty="0" err="1"/>
              <a:t>вмісту</a:t>
            </a:r>
            <a:r>
              <a:rPr lang="ru-RU" sz="2400" dirty="0"/>
              <a:t> </a:t>
            </a:r>
            <a:r>
              <a:rPr lang="ru-RU" sz="2400" dirty="0" err="1"/>
              <a:t>упакованої</a:t>
            </a:r>
            <a:r>
              <a:rPr lang="ru-RU" sz="2400" dirty="0"/>
              <a:t> </a:t>
            </a:r>
            <a:r>
              <a:rPr lang="ru-RU" sz="2400" dirty="0" err="1"/>
              <a:t>одиниці</a:t>
            </a:r>
            <a:r>
              <a:rPr lang="ru-RU" sz="2400" dirty="0"/>
              <a:t> </a:t>
            </a:r>
            <a:r>
              <a:rPr lang="ru-RU" sz="2400" dirty="0" err="1"/>
              <a:t>встановлюється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таблиці</a:t>
            </a:r>
            <a:r>
              <a:rPr lang="ru-RU" sz="2400" dirty="0"/>
              <a:t>:</a:t>
            </a:r>
            <a:endParaRPr lang="en-US" altLang="en-US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75647" y="75453"/>
            <a:ext cx="8151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000" dirty="0" smtClean="0"/>
              <a:t>Вимоги до фасованого товару</a:t>
            </a:r>
            <a:endParaRPr lang="en-US" altLang="en-US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2499" y="5130707"/>
            <a:ext cx="11408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 err="1" smtClean="0"/>
              <a:t>Допустиме</a:t>
            </a:r>
            <a:r>
              <a:rPr lang="ru-RU" sz="1800" dirty="0" smtClean="0"/>
              <a:t> </a:t>
            </a:r>
            <a:r>
              <a:rPr lang="ru-RU" sz="1800" dirty="0" err="1"/>
              <a:t>від’ємне</a:t>
            </a:r>
            <a:r>
              <a:rPr lang="ru-RU" sz="1800" dirty="0"/>
              <a:t> </a:t>
            </a:r>
            <a:r>
              <a:rPr lang="ru-RU" sz="1800" dirty="0" err="1"/>
              <a:t>відхилення</a:t>
            </a:r>
            <a:r>
              <a:rPr lang="ru-RU" sz="1800" dirty="0"/>
              <a:t> у </a:t>
            </a:r>
            <a:r>
              <a:rPr lang="ru-RU" sz="1800" dirty="0" err="1"/>
              <a:t>відсотках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перераховується</a:t>
            </a:r>
            <a:r>
              <a:rPr lang="ru-RU" sz="1800" dirty="0"/>
              <a:t> в </a:t>
            </a:r>
            <a:r>
              <a:rPr lang="ru-RU" sz="1800" dirty="0" err="1"/>
              <a:t>одиниці</a:t>
            </a:r>
            <a:r>
              <a:rPr lang="ru-RU" sz="1800" dirty="0"/>
              <a:t> </a:t>
            </a:r>
            <a:r>
              <a:rPr lang="ru-RU" sz="1800" dirty="0" err="1"/>
              <a:t>маси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об’єму</a:t>
            </a:r>
            <a:r>
              <a:rPr lang="ru-RU" sz="1800" dirty="0"/>
              <a:t>, </a:t>
            </a:r>
            <a:r>
              <a:rPr lang="ru-RU" sz="1800" dirty="0" err="1"/>
              <a:t>округлюється</a:t>
            </a:r>
            <a:r>
              <a:rPr lang="ru-RU" sz="1800" dirty="0"/>
              <a:t> до </a:t>
            </a:r>
            <a:r>
              <a:rPr lang="ru-RU" sz="1800" dirty="0" err="1"/>
              <a:t>ближчого</a:t>
            </a:r>
            <a:r>
              <a:rPr lang="ru-RU" sz="1800" dirty="0"/>
              <a:t> кратного 0,1 </a:t>
            </a:r>
            <a:r>
              <a:rPr lang="ru-RU" sz="1800" dirty="0" err="1"/>
              <a:t>грама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мілілітра</a:t>
            </a:r>
            <a:r>
              <a:rPr lang="ru-RU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66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44681" y="681108"/>
            <a:ext cx="115499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ru-RU" sz="2400" dirty="0" smtClean="0">
                <a:cs typeface="Arial" panose="020B0604020202020204" pitchFamily="34" charset="0"/>
              </a:rPr>
              <a:t>На </a:t>
            </a:r>
            <a:r>
              <a:rPr lang="ru-RU" sz="2400" dirty="0" err="1">
                <a:cs typeface="Arial" panose="020B0604020202020204" pitchFamily="34" charset="0"/>
              </a:rPr>
              <a:t>всіх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упакованих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одиницях</a:t>
            </a:r>
            <a:r>
              <a:rPr lang="ru-RU" sz="2400" dirty="0">
                <a:cs typeface="Arial" panose="020B0604020202020204" pitchFamily="34" charset="0"/>
              </a:rPr>
              <a:t>, </a:t>
            </a:r>
            <a:r>
              <a:rPr lang="ru-RU" sz="2400" dirty="0" err="1">
                <a:cs typeface="Arial" panose="020B0604020202020204" pitchFamily="34" charset="0"/>
              </a:rPr>
              <a:t>виготовлених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відповідно</a:t>
            </a:r>
            <a:r>
              <a:rPr lang="ru-RU" sz="2400" dirty="0">
                <a:cs typeface="Arial" panose="020B0604020202020204" pitchFamily="34" charset="0"/>
              </a:rPr>
              <a:t> до </a:t>
            </a:r>
            <a:r>
              <a:rPr lang="ru-RU" sz="2400" dirty="0" err="1">
                <a:cs typeface="Arial" panose="020B0604020202020204" pitchFamily="34" charset="0"/>
              </a:rPr>
              <a:t>вимог</a:t>
            </a:r>
            <a:r>
              <a:rPr lang="ru-RU" sz="2400" dirty="0">
                <a:cs typeface="Arial" panose="020B0604020202020204" pitchFamily="34" charset="0"/>
              </a:rPr>
              <a:t>  </a:t>
            </a:r>
            <a:r>
              <a:rPr lang="ru-RU" sz="2400" dirty="0" err="1" smtClean="0">
                <a:cs typeface="Arial" panose="020B0604020202020204" pitchFamily="34" charset="0"/>
              </a:rPr>
              <a:t>цієї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cs typeface="Arial" panose="020B0604020202020204" pitchFamily="34" charset="0"/>
              </a:rPr>
              <a:t>Директиви</a:t>
            </a:r>
            <a:r>
              <a:rPr lang="ru-RU" sz="2400" dirty="0" smtClean="0">
                <a:cs typeface="Arial" panose="020B0604020202020204" pitchFamily="34" charset="0"/>
              </a:rPr>
              <a:t>, </a:t>
            </a:r>
            <a:r>
              <a:rPr lang="uk-UA" altLang="en-US" sz="2400" dirty="0" smtClean="0">
                <a:cs typeface="Arial" panose="020B0604020202020204" pitchFamily="34" charset="0"/>
              </a:rPr>
              <a:t>наноситься маркування,  яке повинне бути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незмивним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uk-UA" altLang="en-US" sz="2400" dirty="0" smtClean="0">
                <a:cs typeface="Arial" panose="020B0604020202020204" pitchFamily="34" charset="0"/>
              </a:rPr>
              <a:t>, </a:t>
            </a:r>
            <a:r>
              <a:rPr lang="uk-UA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помітним і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розбірливим</a:t>
            </a:r>
            <a:r>
              <a:rPr lang="en-US" altLang="en-US" sz="2400" dirty="0" smtClean="0">
                <a:cs typeface="Arial" panose="020B0604020202020204" pitchFamily="34" charset="0"/>
              </a:rPr>
              <a:t>: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78113" y="30163"/>
            <a:ext cx="577499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altLang="en-US" sz="2000" dirty="0">
                <a:cs typeface="Arial" panose="020B0604020202020204" pitchFamily="34" charset="0"/>
              </a:rPr>
              <a:t>3. </a:t>
            </a:r>
            <a:r>
              <a:rPr lang="uk-UA" altLang="en-US" sz="2000" dirty="0" smtClean="0">
                <a:cs typeface="Arial" panose="020B0604020202020204" pitchFamily="34" charset="0"/>
              </a:rPr>
              <a:t>НАПИСИ ТА МАРКУВАННЯ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7" y="2234034"/>
            <a:ext cx="5795922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92" y="2223714"/>
            <a:ext cx="583358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9989" y="5543177"/>
            <a:ext cx="144793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i="1" dirty="0" err="1"/>
              <a:t>unerasable</a:t>
            </a:r>
            <a:r>
              <a:rPr lang="en-US" altLang="en-US" i="1" dirty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6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838200"/>
            <a:ext cx="11982543" cy="4701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22250" y="1089025"/>
            <a:ext cx="116673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З метою забезпечення розбірливості застосовується відповідний шрифт, а колір нанесення маркування повинен мати відповідний контраст із фоном.</a:t>
            </a:r>
          </a:p>
          <a:p>
            <a:pPr algn="just"/>
            <a:r>
              <a:rPr lang="ru-RU" sz="2400" dirty="0" smtClean="0">
                <a:cs typeface="Arial" panose="020B0604020202020204" pitchFamily="34" charset="0"/>
              </a:rPr>
              <a:t>Там</a:t>
            </a:r>
            <a:r>
              <a:rPr lang="ru-RU" sz="2400" dirty="0">
                <a:cs typeface="Arial" panose="020B0604020202020204" pitchFamily="34" charset="0"/>
              </a:rPr>
              <a:t>, де </a:t>
            </a:r>
            <a:r>
              <a:rPr lang="ru-RU" sz="2400" dirty="0" err="1">
                <a:cs typeface="Arial" panose="020B0604020202020204" pitchFamily="34" charset="0"/>
              </a:rPr>
              <a:t>позначки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наносяться</a:t>
            </a:r>
            <a:r>
              <a:rPr lang="ru-RU" sz="2400" dirty="0">
                <a:cs typeface="Arial" panose="020B0604020202020204" pitchFamily="34" charset="0"/>
              </a:rPr>
              <a:t>, </a:t>
            </a:r>
            <a:r>
              <a:rPr lang="ru-RU" sz="2400" dirty="0" err="1">
                <a:cs typeface="Arial" panose="020B0604020202020204" pitchFamily="34" charset="0"/>
              </a:rPr>
              <a:t>формуються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або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накреслюються</a:t>
            </a:r>
            <a:r>
              <a:rPr lang="ru-RU" sz="2400" dirty="0">
                <a:cs typeface="Arial" panose="020B0604020202020204" pitchFamily="34" charset="0"/>
              </a:rPr>
              <a:t> на </a:t>
            </a:r>
            <a:r>
              <a:rPr lang="ru-RU" sz="2400" dirty="0" err="1">
                <a:cs typeface="Arial" panose="020B0604020202020204" pitchFamily="34" charset="0"/>
              </a:rPr>
              <a:t>скляну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або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пластикову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поверхню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uk-UA" altLang="en-US" sz="2400" dirty="0">
                <a:cs typeface="Arial" panose="020B0604020202020204" pitchFamily="34" charset="0"/>
              </a:rPr>
              <a:t>упакованої </a:t>
            </a:r>
            <a:r>
              <a:rPr lang="uk-UA" altLang="en-US" sz="2400" dirty="0" smtClean="0">
                <a:cs typeface="Arial" panose="020B0604020202020204" pitchFamily="34" charset="0"/>
              </a:rPr>
              <a:t>одиниці, кольоровий контраст не вимагається. 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cs typeface="Arial" panose="020B0604020202020204" pitchFamily="34" charset="0"/>
              </a:rPr>
              <a:t>Якщо контейнер є прозорим, маркування </a:t>
            </a:r>
            <a:r>
              <a:rPr lang="uk-UA" altLang="en-US" sz="2400" dirty="0">
                <a:cs typeface="Arial" panose="020B0604020202020204" pitchFamily="34" charset="0"/>
              </a:rPr>
              <a:t>повинно мати відповідний контраст </a:t>
            </a:r>
            <a:r>
              <a:rPr lang="uk-UA" altLang="en-US" sz="2400" dirty="0" smtClean="0">
                <a:cs typeface="Arial" panose="020B0604020202020204" pitchFamily="34" charset="0"/>
              </a:rPr>
              <a:t>з кольором продукту та бути помітним.</a:t>
            </a:r>
          </a:p>
          <a:p>
            <a:pPr algn="just">
              <a:spcBef>
                <a:spcPts val="600"/>
              </a:spcBef>
            </a:pPr>
            <a:r>
              <a:rPr lang="uk-UA" altLang="en-US" sz="2400" dirty="0" smtClean="0">
                <a:cs typeface="Arial" panose="020B0604020202020204" pitchFamily="34" charset="0"/>
              </a:rPr>
              <a:t>Розмір і форма окремих упаковок визначає положення кількісного позначення та засоби, які найкращим чином забезпечують розбірливість відповідно до законодавчих норм.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68796" y="130175"/>
            <a:ext cx="597423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3. </a:t>
            </a:r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НАПИСИ ТА МАРКУВАННЯ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WELMEC 6-10</a:t>
            </a:r>
          </a:p>
        </p:txBody>
      </p:sp>
    </p:spTree>
    <p:extLst>
      <p:ext uri="{BB962C8B-B14F-4D97-AF65-F5344CB8AC3E}">
        <p14:creationId xmlns:p14="http://schemas.microsoft.com/office/powerpoint/2010/main" val="39861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3440" y="941388"/>
            <a:ext cx="11854143" cy="43852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6292" y="941388"/>
            <a:ext cx="11548438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300" i="1" dirty="0" smtClean="0"/>
              <a:t>3.1</a:t>
            </a:r>
            <a:r>
              <a:rPr lang="en-US" altLang="en-US" sz="2300" i="1" dirty="0"/>
              <a:t>. </a:t>
            </a:r>
            <a:r>
              <a:rPr lang="uk-UA" altLang="en-US" sz="2300" i="1" dirty="0" smtClean="0">
                <a:solidFill>
                  <a:srgbClr val="FF0000"/>
                </a:solidFill>
              </a:rPr>
              <a:t>Номінальна кількість </a:t>
            </a:r>
            <a:r>
              <a:rPr lang="en-US" altLang="en-US" sz="2300" i="1" dirty="0" smtClean="0">
                <a:solidFill>
                  <a:srgbClr val="FF0000"/>
                </a:solidFill>
              </a:rPr>
              <a:t>(</a:t>
            </a:r>
            <a:r>
              <a:rPr lang="uk-UA" altLang="en-US" sz="2300" i="1" dirty="0" smtClean="0">
                <a:solidFill>
                  <a:srgbClr val="FF0000"/>
                </a:solidFill>
              </a:rPr>
              <a:t>номінальна маса та номінальний об</a:t>
            </a:r>
            <a:r>
              <a:rPr lang="en-US" altLang="en-US" sz="2300" i="1" dirty="0" smtClean="0">
                <a:solidFill>
                  <a:srgbClr val="FF0000"/>
                </a:solidFill>
              </a:rPr>
              <a:t>’</a:t>
            </a:r>
            <a:r>
              <a:rPr lang="uk-UA" altLang="en-US" sz="2300" i="1" dirty="0" err="1" smtClean="0">
                <a:solidFill>
                  <a:srgbClr val="FF0000"/>
                </a:solidFill>
              </a:rPr>
              <a:t>єм</a:t>
            </a:r>
            <a:r>
              <a:rPr lang="en-US" altLang="en-US" sz="2300" i="1" dirty="0" smtClean="0">
                <a:solidFill>
                  <a:srgbClr val="FF0000"/>
                </a:solidFill>
              </a:rPr>
              <a:t>)</a:t>
            </a:r>
            <a:r>
              <a:rPr lang="uk-UA" altLang="en-US" sz="2300" i="1" dirty="0" smtClean="0">
                <a:solidFill>
                  <a:srgbClr val="FF0000"/>
                </a:solidFill>
              </a:rPr>
              <a:t>,</a:t>
            </a:r>
            <a:r>
              <a:rPr lang="en-US" altLang="en-US" sz="2300" i="1" dirty="0" smtClean="0"/>
              <a:t> </a:t>
            </a:r>
            <a:r>
              <a:rPr lang="uk-UA" altLang="en-US" sz="2300" i="1" dirty="0" smtClean="0"/>
              <a:t>виражена в кілограмах</a:t>
            </a:r>
            <a:r>
              <a:rPr lang="en-US" altLang="en-US" sz="2300" i="1" dirty="0" smtClean="0"/>
              <a:t>, </a:t>
            </a:r>
            <a:r>
              <a:rPr lang="uk-UA" altLang="en-US" sz="2300" i="1" dirty="0" smtClean="0"/>
              <a:t>грамах</a:t>
            </a:r>
            <a:r>
              <a:rPr lang="en-US" altLang="en-US" sz="2300" i="1" dirty="0" smtClean="0"/>
              <a:t>, </a:t>
            </a:r>
            <a:r>
              <a:rPr lang="uk-UA" altLang="en-US" sz="2300" i="1" dirty="0" smtClean="0"/>
              <a:t>літрах</a:t>
            </a:r>
            <a:r>
              <a:rPr lang="en-US" altLang="en-US" sz="2300" i="1" dirty="0" smtClean="0"/>
              <a:t>, </a:t>
            </a:r>
            <a:r>
              <a:rPr lang="uk-UA" altLang="en-US" sz="2300" i="1" dirty="0" smtClean="0"/>
              <a:t>сантилітрах</a:t>
            </a:r>
            <a:r>
              <a:rPr lang="en-US" altLang="en-US" sz="2300" i="1" dirty="0" smtClean="0"/>
              <a:t> </a:t>
            </a:r>
            <a:r>
              <a:rPr lang="uk-UA" altLang="en-US" sz="2300" i="1" dirty="0" smtClean="0"/>
              <a:t>або</a:t>
            </a:r>
            <a:r>
              <a:rPr lang="en-US" altLang="en-US" sz="2300" i="1" dirty="0" smtClean="0"/>
              <a:t> </a:t>
            </a:r>
            <a:r>
              <a:rPr lang="uk-UA" altLang="en-US" sz="2300" i="1" dirty="0" smtClean="0"/>
              <a:t>мілілітрах</a:t>
            </a:r>
            <a:r>
              <a:rPr lang="en-US" altLang="en-US" sz="2300" i="1" dirty="0" smtClean="0"/>
              <a:t>, </a:t>
            </a:r>
            <a:r>
              <a:rPr lang="uk-UA" altLang="en-US" sz="2300" i="1" dirty="0" smtClean="0"/>
              <a:t>позначається цифрами заввишки:</a:t>
            </a:r>
            <a:endParaRPr lang="en-US" altLang="en-US" sz="2300" i="1" dirty="0"/>
          </a:p>
          <a:p>
            <a:pPr algn="just"/>
            <a:r>
              <a:rPr lang="en-US" altLang="en-US" sz="2300" i="1" dirty="0">
                <a:solidFill>
                  <a:srgbClr val="FF0000"/>
                </a:solidFill>
              </a:rPr>
              <a:t>6 </a:t>
            </a:r>
            <a:r>
              <a:rPr lang="uk-UA" altLang="en-US" sz="2300" i="1" dirty="0" smtClean="0">
                <a:solidFill>
                  <a:srgbClr val="FF0000"/>
                </a:solidFill>
              </a:rPr>
              <a:t>мм, </a:t>
            </a:r>
            <a:r>
              <a:rPr lang="uk-UA" altLang="en-US" sz="2300" i="1" dirty="0" smtClean="0"/>
              <a:t>якщо номінальна кількість перевищує </a:t>
            </a:r>
            <a:r>
              <a:rPr lang="en-US" altLang="en-US" sz="2300" i="1" dirty="0" smtClean="0"/>
              <a:t>1 </a:t>
            </a:r>
            <a:r>
              <a:rPr lang="en-US" altLang="en-US" sz="2300" i="1" dirty="0"/>
              <a:t>000 </a:t>
            </a:r>
            <a:r>
              <a:rPr lang="uk-UA" altLang="en-US" sz="2300" i="1" dirty="0" smtClean="0"/>
              <a:t>г</a:t>
            </a:r>
            <a:r>
              <a:rPr lang="en-US" altLang="en-US" sz="2300" i="1" dirty="0" smtClean="0"/>
              <a:t> </a:t>
            </a:r>
            <a:r>
              <a:rPr lang="uk-UA" altLang="en-US" sz="2300" i="1" dirty="0" smtClean="0"/>
              <a:t>або</a:t>
            </a:r>
            <a:r>
              <a:rPr lang="en-US" altLang="en-US" sz="2300" i="1" dirty="0" smtClean="0"/>
              <a:t> </a:t>
            </a:r>
            <a:r>
              <a:rPr lang="en-US" altLang="en-US" sz="2300" i="1" dirty="0"/>
              <a:t>100 </a:t>
            </a:r>
            <a:r>
              <a:rPr lang="uk-UA" altLang="en-US" sz="2300" i="1" dirty="0" smtClean="0"/>
              <a:t>сантилітрів</a:t>
            </a:r>
            <a:r>
              <a:rPr lang="en-US" altLang="en-US" sz="2300" i="1" dirty="0" smtClean="0"/>
              <a:t>, </a:t>
            </a:r>
            <a:endParaRPr lang="en-US" altLang="en-US" sz="2300" i="1" dirty="0"/>
          </a:p>
          <a:p>
            <a:pPr algn="just"/>
            <a:r>
              <a:rPr lang="en-US" altLang="en-US" sz="2300" i="1" dirty="0">
                <a:solidFill>
                  <a:srgbClr val="FF0000"/>
                </a:solidFill>
              </a:rPr>
              <a:t>4 </a:t>
            </a:r>
            <a:r>
              <a:rPr lang="uk-UA" altLang="en-US" sz="2300" i="1" dirty="0" smtClean="0">
                <a:solidFill>
                  <a:srgbClr val="FF0000"/>
                </a:solidFill>
              </a:rPr>
              <a:t>мм, </a:t>
            </a:r>
            <a:r>
              <a:rPr lang="uk-UA" altLang="en-US" sz="2300" i="1" dirty="0"/>
              <a:t>якщо номінальна кількість </a:t>
            </a:r>
            <a:r>
              <a:rPr lang="uk-UA" altLang="en-US" sz="2300" i="1" dirty="0" smtClean="0"/>
              <a:t>становить більше ніж 20 г або 20 сантилітрів до 100 г або 100 сантилітрів.</a:t>
            </a:r>
          </a:p>
          <a:p>
            <a:pPr algn="just"/>
            <a:r>
              <a:rPr lang="en-US" altLang="en-US" sz="2300" i="1" dirty="0" smtClean="0">
                <a:solidFill>
                  <a:srgbClr val="FF0000"/>
                </a:solidFill>
              </a:rPr>
              <a:t>3 </a:t>
            </a:r>
            <a:r>
              <a:rPr lang="uk-UA" altLang="en-US" sz="2300" i="1" dirty="0" smtClean="0">
                <a:solidFill>
                  <a:srgbClr val="FF0000"/>
                </a:solidFill>
              </a:rPr>
              <a:t>мм, </a:t>
            </a:r>
            <a:r>
              <a:rPr lang="uk-UA" altLang="en-US" sz="2300" i="1" dirty="0"/>
              <a:t>якщо номінальна кількість становить більше ніж </a:t>
            </a:r>
            <a:r>
              <a:rPr lang="uk-UA" altLang="en-US" sz="2300" i="1" dirty="0" smtClean="0"/>
              <a:t>50 г або 5 сантилітрів до 200 г або 20 сантилітрів.</a:t>
            </a:r>
            <a:endParaRPr lang="uk-UA" altLang="en-US" sz="2300" i="1" dirty="0" smtClean="0">
              <a:solidFill>
                <a:srgbClr val="FF0000"/>
              </a:solidFill>
            </a:endParaRPr>
          </a:p>
          <a:p>
            <a:pPr algn="just"/>
            <a:r>
              <a:rPr lang="en-US" altLang="en-US" sz="2300" i="1" dirty="0" smtClean="0">
                <a:solidFill>
                  <a:srgbClr val="FF0000"/>
                </a:solidFill>
              </a:rPr>
              <a:t>2 </a:t>
            </a:r>
            <a:r>
              <a:rPr lang="uk-UA" altLang="en-US" sz="2300" i="1" dirty="0">
                <a:solidFill>
                  <a:srgbClr val="FF0000"/>
                </a:solidFill>
              </a:rPr>
              <a:t>мм, </a:t>
            </a:r>
            <a:r>
              <a:rPr lang="uk-UA" altLang="en-US" sz="2300" i="1" dirty="0"/>
              <a:t>якщо номінальна кількість </a:t>
            </a:r>
            <a:r>
              <a:rPr lang="uk-UA" altLang="en-US" sz="2300" i="1" dirty="0" smtClean="0"/>
              <a:t>не перевищує 50 г або 5 сантилітрів, </a:t>
            </a:r>
            <a:r>
              <a:rPr lang="ru-RU" sz="2000" i="1" dirty="0"/>
              <a:t>а</a:t>
            </a:r>
            <a:r>
              <a:rPr lang="ru-RU" sz="2400" dirty="0"/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також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позначення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одиниці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вимірювання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що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використовується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або</a:t>
            </a:r>
            <a:r>
              <a:rPr lang="ru-RU" sz="2000" i="1" dirty="0">
                <a:solidFill>
                  <a:srgbClr val="FF0000"/>
                </a:solidFill>
              </a:rPr>
              <a:t> у </a:t>
            </a:r>
            <a:r>
              <a:rPr lang="ru-RU" sz="2000" i="1" dirty="0" err="1">
                <a:solidFill>
                  <a:srgbClr val="FF0000"/>
                </a:solidFill>
              </a:rPr>
              <a:t>разі</a:t>
            </a:r>
            <a:r>
              <a:rPr lang="ru-RU" sz="2000" i="1" dirty="0">
                <a:solidFill>
                  <a:srgbClr val="FF0000"/>
                </a:solidFill>
              </a:rPr>
              <a:t> потреби - </a:t>
            </a:r>
            <a:r>
              <a:rPr lang="ru-RU" sz="2000" i="1" dirty="0" err="1">
                <a:solidFill>
                  <a:srgbClr val="FF0000"/>
                </a:solidFill>
              </a:rPr>
              <a:t>назву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одиниці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вимірювання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відповідно</a:t>
            </a:r>
            <a:r>
              <a:rPr lang="ru-RU" sz="2000" i="1" dirty="0" smtClean="0">
                <a:solidFill>
                  <a:srgbClr val="FF0000"/>
                </a:solidFill>
              </a:rPr>
              <a:t> до </a:t>
            </a:r>
            <a:r>
              <a:rPr lang="ru-RU" sz="2000" i="1" dirty="0" err="1" smtClean="0">
                <a:solidFill>
                  <a:srgbClr val="FF0000"/>
                </a:solidFill>
              </a:rPr>
              <a:t>Директиви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300" i="1" dirty="0" smtClean="0"/>
              <a:t>71/354/</a:t>
            </a:r>
            <a:r>
              <a:rPr lang="uk-UA" altLang="en-US" sz="2300" i="1" dirty="0" smtClean="0"/>
              <a:t>Є</a:t>
            </a:r>
            <a:r>
              <a:rPr lang="en-US" altLang="en-US" sz="2300" i="1" dirty="0" smtClean="0"/>
              <a:t>EC</a:t>
            </a:r>
            <a:r>
              <a:rPr lang="uk-UA" altLang="en-US" sz="2300" i="1" dirty="0"/>
              <a:t> </a:t>
            </a:r>
            <a:r>
              <a:rPr lang="uk-UA" altLang="en-US" sz="2300" i="1" dirty="0" smtClean="0"/>
              <a:t>з останніми змінами, внесеними Директивою </a:t>
            </a:r>
            <a:r>
              <a:rPr lang="en-US" altLang="en-US" sz="2300" i="1" dirty="0" smtClean="0"/>
              <a:t>76/770/</a:t>
            </a:r>
            <a:r>
              <a:rPr lang="uk-UA" altLang="en-US" sz="2300" i="1" dirty="0" smtClean="0"/>
              <a:t>Є</a:t>
            </a:r>
            <a:r>
              <a:rPr lang="en-US" altLang="en-US" sz="2300" i="1" dirty="0" smtClean="0"/>
              <a:t>EC</a:t>
            </a:r>
            <a:r>
              <a:rPr lang="en-US" altLang="en-US" sz="2300" i="1" dirty="0"/>
              <a:t>.</a:t>
            </a:r>
          </a:p>
          <a:p>
            <a:pPr algn="just"/>
            <a:endParaRPr lang="uk-UA" altLang="en-US" sz="2300" i="1" dirty="0" smtClean="0">
              <a:solidFill>
                <a:srgbClr val="FF0000"/>
              </a:solidFill>
            </a:endParaRPr>
          </a:p>
          <a:p>
            <a:pPr algn="just"/>
            <a:endParaRPr lang="uk-UA" altLang="en-US" sz="2300" i="1" dirty="0">
              <a:solidFill>
                <a:srgbClr val="FF0000"/>
              </a:solidFill>
            </a:endParaRPr>
          </a:p>
          <a:p>
            <a:pPr algn="just"/>
            <a:endParaRPr lang="en-US" altLang="en-US" sz="2300" i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53662" y="199091"/>
            <a:ext cx="9829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000" dirty="0" smtClean="0"/>
              <a:t>Вимоги до упакованих одиниць</a:t>
            </a:r>
            <a:endParaRPr lang="en-US" altLang="en-US" sz="2000" dirty="0"/>
          </a:p>
          <a:p>
            <a:pPr algn="just"/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39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725" y="531907"/>
            <a:ext cx="11491595" cy="53019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82612" y="765175"/>
            <a:ext cx="1030269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000" i="1" dirty="0"/>
              <a:t>3.1. </a:t>
            </a:r>
            <a:r>
              <a:rPr lang="ru-RU" altLang="en-US" sz="2000" i="1" dirty="0" err="1">
                <a:solidFill>
                  <a:srgbClr val="FF0000"/>
                </a:solidFill>
              </a:rPr>
              <a:t>Номінальна</a:t>
            </a:r>
            <a:r>
              <a:rPr lang="ru-RU" altLang="en-US" sz="2000" i="1" dirty="0">
                <a:solidFill>
                  <a:srgbClr val="FF0000"/>
                </a:solidFill>
              </a:rPr>
              <a:t> </a:t>
            </a:r>
            <a:r>
              <a:rPr lang="ru-RU" altLang="en-US" sz="2000" i="1" dirty="0" err="1">
                <a:solidFill>
                  <a:srgbClr val="FF0000"/>
                </a:solidFill>
              </a:rPr>
              <a:t>кількість</a:t>
            </a:r>
            <a:r>
              <a:rPr lang="ru-RU" altLang="en-US" sz="2000" i="1" dirty="0">
                <a:solidFill>
                  <a:srgbClr val="FF0000"/>
                </a:solidFill>
              </a:rPr>
              <a:t> (</a:t>
            </a:r>
            <a:r>
              <a:rPr lang="ru-RU" altLang="en-US" sz="2000" i="1" dirty="0" err="1">
                <a:solidFill>
                  <a:srgbClr val="FF0000"/>
                </a:solidFill>
              </a:rPr>
              <a:t>номінальна</a:t>
            </a:r>
            <a:r>
              <a:rPr lang="ru-RU" altLang="en-US" sz="2000" i="1" dirty="0">
                <a:solidFill>
                  <a:srgbClr val="FF0000"/>
                </a:solidFill>
              </a:rPr>
              <a:t> </a:t>
            </a:r>
            <a:r>
              <a:rPr lang="ru-RU" altLang="en-US" sz="2000" i="1" dirty="0" err="1">
                <a:solidFill>
                  <a:srgbClr val="FF0000"/>
                </a:solidFill>
              </a:rPr>
              <a:t>маса</a:t>
            </a:r>
            <a:r>
              <a:rPr lang="ru-RU" altLang="en-US" sz="2000" i="1" dirty="0">
                <a:solidFill>
                  <a:srgbClr val="FF0000"/>
                </a:solidFill>
              </a:rPr>
              <a:t> та </a:t>
            </a:r>
            <a:r>
              <a:rPr lang="ru-RU" altLang="en-US" sz="2000" i="1" dirty="0" err="1">
                <a:solidFill>
                  <a:srgbClr val="FF0000"/>
                </a:solidFill>
              </a:rPr>
              <a:t>номінальний</a:t>
            </a:r>
            <a:r>
              <a:rPr lang="ru-RU" altLang="en-US" sz="2000" i="1" dirty="0">
                <a:solidFill>
                  <a:srgbClr val="FF0000"/>
                </a:solidFill>
              </a:rPr>
              <a:t> </a:t>
            </a:r>
            <a:r>
              <a:rPr lang="ru-RU" altLang="en-US" sz="2000" i="1" dirty="0" err="1">
                <a:solidFill>
                  <a:srgbClr val="FF0000"/>
                </a:solidFill>
              </a:rPr>
              <a:t>об’єм</a:t>
            </a:r>
            <a:r>
              <a:rPr lang="ru-RU" altLang="en-US" sz="2000" i="1" dirty="0">
                <a:solidFill>
                  <a:srgbClr val="FF0000"/>
                </a:solidFill>
              </a:rPr>
              <a:t>), </a:t>
            </a:r>
            <a:r>
              <a:rPr lang="ru-RU" altLang="en-US" sz="2000" i="1" dirty="0" err="1"/>
              <a:t>виражена</a:t>
            </a:r>
            <a:r>
              <a:rPr lang="ru-RU" altLang="en-US" sz="2000" i="1" dirty="0"/>
              <a:t> в </a:t>
            </a:r>
            <a:r>
              <a:rPr lang="ru-RU" altLang="en-US" sz="2000" i="1" dirty="0" err="1"/>
              <a:t>кілограмах</a:t>
            </a:r>
            <a:r>
              <a:rPr lang="ru-RU" altLang="en-US" sz="2000" i="1" dirty="0"/>
              <a:t>, </a:t>
            </a:r>
            <a:r>
              <a:rPr lang="ru-RU" altLang="en-US" sz="2000" i="1" dirty="0" err="1"/>
              <a:t>грамах</a:t>
            </a:r>
            <a:r>
              <a:rPr lang="ru-RU" altLang="en-US" sz="2000" i="1" dirty="0"/>
              <a:t>, </a:t>
            </a:r>
            <a:r>
              <a:rPr lang="ru-RU" altLang="en-US" sz="2000" i="1" dirty="0" err="1"/>
              <a:t>літрах</a:t>
            </a:r>
            <a:r>
              <a:rPr lang="ru-RU" altLang="en-US" sz="2000" i="1" dirty="0"/>
              <a:t>, </a:t>
            </a:r>
            <a:r>
              <a:rPr lang="ru-RU" altLang="en-US" sz="2000" i="1" dirty="0" err="1"/>
              <a:t>сантилітрах</a:t>
            </a:r>
            <a:r>
              <a:rPr lang="ru-RU" altLang="en-US" sz="2000" i="1" dirty="0"/>
              <a:t> </a:t>
            </a:r>
            <a:r>
              <a:rPr lang="ru-RU" altLang="en-US" sz="2000" i="1" dirty="0" err="1"/>
              <a:t>або</a:t>
            </a:r>
            <a:r>
              <a:rPr lang="ru-RU" altLang="en-US" sz="2000" i="1" dirty="0"/>
              <a:t> </a:t>
            </a:r>
            <a:r>
              <a:rPr lang="ru-RU" altLang="en-US" sz="2000" i="1" dirty="0" err="1"/>
              <a:t>мілілітрах</a:t>
            </a:r>
            <a:r>
              <a:rPr lang="ru-RU" altLang="en-US" sz="2000" i="1" dirty="0"/>
              <a:t>, </a:t>
            </a:r>
            <a:r>
              <a:rPr lang="ru-RU" altLang="en-US" sz="2000" i="1" dirty="0" err="1"/>
              <a:t>позначається</a:t>
            </a:r>
            <a:r>
              <a:rPr lang="ru-RU" altLang="en-US" sz="2000" i="1" dirty="0"/>
              <a:t> цифрами </a:t>
            </a:r>
            <a:r>
              <a:rPr lang="ru-RU" altLang="en-US" sz="2000" i="1" dirty="0" err="1"/>
              <a:t>заввишки</a:t>
            </a:r>
            <a:r>
              <a:rPr lang="ru-RU" altLang="en-US" sz="2000" i="1" dirty="0"/>
              <a:t>:</a:t>
            </a:r>
          </a:p>
          <a:p>
            <a:pPr algn="just"/>
            <a:endParaRPr lang="en-US" altLang="en-US" sz="2300" i="1" dirty="0" smtClean="0"/>
          </a:p>
          <a:p>
            <a:pPr algn="just"/>
            <a:endParaRPr lang="en-US" altLang="en-US" sz="2300" i="1" dirty="0"/>
          </a:p>
          <a:p>
            <a:pPr algn="just"/>
            <a:endParaRPr lang="en-US" altLang="en-US" sz="2300" i="1" dirty="0"/>
          </a:p>
          <a:p>
            <a:pPr algn="just"/>
            <a:endParaRPr lang="en-US" altLang="en-US" sz="2300" i="1" dirty="0"/>
          </a:p>
          <a:p>
            <a:pPr algn="just"/>
            <a:endParaRPr lang="en-US" altLang="en-US" sz="2300" i="1" dirty="0"/>
          </a:p>
          <a:p>
            <a:pPr algn="just"/>
            <a:endParaRPr lang="en-US" altLang="en-US" sz="2300" i="1" dirty="0"/>
          </a:p>
          <a:p>
            <a:pPr algn="just"/>
            <a:endParaRPr lang="en-US" altLang="en-US" sz="2300" i="1" dirty="0"/>
          </a:p>
          <a:p>
            <a:pPr algn="just"/>
            <a:endParaRPr lang="en-US" altLang="en-US" sz="2300" i="1" dirty="0"/>
          </a:p>
          <a:p>
            <a:pPr algn="just"/>
            <a:r>
              <a:rPr lang="uk-UA" altLang="en-US" sz="1900" i="1" dirty="0"/>
              <a:t>після яких розташовані позначення одиниці вимірювання, що використовується, </a:t>
            </a:r>
            <a:r>
              <a:rPr lang="ru-RU" sz="1900" i="1" dirty="0" err="1"/>
              <a:t>або</a:t>
            </a:r>
            <a:r>
              <a:rPr lang="ru-RU" sz="1900" i="1" dirty="0"/>
              <a:t> у </a:t>
            </a:r>
            <a:r>
              <a:rPr lang="ru-RU" sz="1900" i="1" dirty="0" err="1"/>
              <a:t>разі</a:t>
            </a:r>
            <a:r>
              <a:rPr lang="ru-RU" sz="1900" i="1" dirty="0"/>
              <a:t> потреби - </a:t>
            </a:r>
            <a:r>
              <a:rPr lang="ru-RU" sz="1900" i="1" dirty="0" err="1"/>
              <a:t>назву</a:t>
            </a:r>
            <a:r>
              <a:rPr lang="ru-RU" sz="1900" i="1" dirty="0"/>
              <a:t> </a:t>
            </a:r>
            <a:r>
              <a:rPr lang="ru-RU" sz="1900" i="1" dirty="0" err="1"/>
              <a:t>одиниці</a:t>
            </a:r>
            <a:r>
              <a:rPr lang="ru-RU" sz="1900" i="1" dirty="0"/>
              <a:t> </a:t>
            </a:r>
            <a:r>
              <a:rPr lang="ru-RU" sz="1900" i="1" dirty="0" err="1"/>
              <a:t>вимірювання</a:t>
            </a:r>
            <a:r>
              <a:rPr lang="ru-RU" sz="1900" i="1" dirty="0"/>
              <a:t> </a:t>
            </a:r>
            <a:r>
              <a:rPr lang="ru-RU" sz="1900" i="1" dirty="0" err="1"/>
              <a:t>відповідно</a:t>
            </a:r>
            <a:r>
              <a:rPr lang="ru-RU" sz="1900" i="1" dirty="0"/>
              <a:t> до </a:t>
            </a:r>
            <a:r>
              <a:rPr lang="ru-RU" sz="1900" i="1" dirty="0" err="1"/>
              <a:t>Директиви</a:t>
            </a:r>
            <a:r>
              <a:rPr lang="ru-RU" sz="1900" i="1" dirty="0"/>
              <a:t> </a:t>
            </a:r>
            <a:r>
              <a:rPr lang="en-US" altLang="en-US" sz="1900" i="1" dirty="0"/>
              <a:t>71/354/</a:t>
            </a:r>
            <a:r>
              <a:rPr lang="uk-UA" altLang="en-US" sz="1900" i="1" dirty="0"/>
              <a:t>Є</a:t>
            </a:r>
            <a:r>
              <a:rPr lang="en-US" altLang="en-US" sz="1900" i="1" dirty="0"/>
              <a:t>EC</a:t>
            </a:r>
            <a:r>
              <a:rPr lang="uk-UA" altLang="en-US" sz="1900" i="1" dirty="0"/>
              <a:t> з останніми змінами, внесеними Директивою </a:t>
            </a:r>
            <a:r>
              <a:rPr lang="en-US" altLang="en-US" sz="1900" i="1" dirty="0"/>
              <a:t>76/770/</a:t>
            </a:r>
            <a:r>
              <a:rPr lang="uk-UA" altLang="en-US" sz="1900" i="1" dirty="0"/>
              <a:t>Є</a:t>
            </a:r>
            <a:r>
              <a:rPr lang="en-US" altLang="en-US" sz="1900" i="1" dirty="0"/>
              <a:t>EC.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4062" y="131856"/>
            <a:ext cx="100412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000" dirty="0" smtClean="0"/>
              <a:t>Вимоги до упакованих одиниць</a:t>
            </a:r>
            <a:endParaRPr lang="en-US" altLang="en-US" sz="2000" dirty="0"/>
          </a:p>
          <a:p>
            <a:pPr algn="just"/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045842"/>
              </p:ext>
            </p:extLst>
          </p:nvPr>
        </p:nvGraphicFramePr>
        <p:xfrm>
          <a:off x="582612" y="1737248"/>
          <a:ext cx="10479025" cy="2891282"/>
        </p:xfrm>
        <a:graphic>
          <a:graphicData uri="http://schemas.openxmlformats.org/drawingml/2006/table">
            <a:tbl>
              <a:tblPr/>
              <a:tblGrid>
                <a:gridCol w="4700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8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8064">
                <a:tc>
                  <a:txBody>
                    <a:bodyPr/>
                    <a:lstStyle>
                      <a:lvl1pPr marL="657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572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НОМІНАЛЬНИЙ ВМІСТ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18415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184150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Мінімальна </a:t>
                      </a:r>
                      <a:r>
                        <a:rPr kumimoji="0" lang="ru-RU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висота</a:t>
                      </a: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цифр, </a:t>
                      </a:r>
                      <a:r>
                        <a:rPr kumimoji="0" lang="ru-RU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якими</a:t>
                      </a: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позначається</a:t>
                      </a: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номінальний</a:t>
                      </a: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вміст</a:t>
                      </a: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789">
                <a:tc>
                  <a:txBody>
                    <a:bodyPr/>
                    <a:lstStyle>
                      <a:lvl1pPr marL="6397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397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сантилітрів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96361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963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uk-UA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367">
                <a:tc>
                  <a:txBody>
                    <a:bodyPr/>
                    <a:lstStyle>
                      <a:lvl1pPr marL="8921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892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 або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сантилітрів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 менше ніж або дорівнює 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сантилітрів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uk-UA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367">
                <a:tc>
                  <a:txBody>
                    <a:bodyPr/>
                    <a:lstStyle>
                      <a:lvl1pPr marL="8223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8223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сантилітрів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 менше ніж або дорівнює 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1000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сантилітрів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uk-UA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789">
                <a:tc>
                  <a:txBody>
                    <a:bodyPr/>
                    <a:lstStyle>
                      <a:lvl1pPr marL="8763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8763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1000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 або </a:t>
                      </a: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сантилітрів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96361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963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uk-UA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5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1" y="698500"/>
            <a:ext cx="12048565" cy="493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0499" y="979488"/>
            <a:ext cx="11546541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Номінальна ємність упакованої одиниці виражається в</a:t>
            </a:r>
            <a:r>
              <a:rPr lang="en-US" altLang="en-US" sz="2400" dirty="0" smtClean="0">
                <a:cs typeface="Arial" panose="020B0604020202020204" pitchFamily="34" charset="0"/>
              </a:rPr>
              <a:t>: 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літрах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сантилітрах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або мілілітрах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для рідкого товару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або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кілограмах або грамах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– для інших товарів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.  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Номінальна ємність повинна бути представлена в цифрах, після яких вказується назва або позначення відповідної одиниці вимірювання. Для таких одиниць вимірювання використовуються позначення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л, Л, </a:t>
            </a:r>
            <a:r>
              <a:rPr lang="ru-RU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сл</a:t>
            </a:r>
            <a:r>
              <a:rPr lang="ru-RU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ru-RU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сЛ</a:t>
            </a:r>
            <a:r>
              <a:rPr lang="ru-RU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, мл </a:t>
            </a:r>
            <a:r>
              <a:rPr lang="ru-RU" altLang="en-US" sz="2400" dirty="0" err="1" smtClean="0">
                <a:cs typeface="Arial" panose="020B0604020202020204" pitchFamily="34" charset="0"/>
              </a:rPr>
              <a:t>або</a:t>
            </a:r>
            <a:r>
              <a:rPr lang="ru-RU" altLang="en-US" sz="2400" dirty="0" smtClean="0">
                <a:cs typeface="Arial" panose="020B0604020202020204" pitchFamily="34" charset="0"/>
              </a:rPr>
              <a:t> </a:t>
            </a:r>
            <a:r>
              <a:rPr lang="ru-RU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мЛ</a:t>
            </a:r>
            <a:r>
              <a:rPr lang="ru-RU" altLang="en-US" sz="2400" dirty="0" smtClean="0">
                <a:cs typeface="Arial" panose="020B0604020202020204" pitchFamily="34" charset="0"/>
              </a:rPr>
              <a:t> для р</a:t>
            </a:r>
            <a:r>
              <a:rPr lang="uk-UA" altLang="en-US" sz="2400" dirty="0" err="1" smtClean="0">
                <a:cs typeface="Arial" panose="020B0604020202020204" pitchFamily="34" charset="0"/>
              </a:rPr>
              <a:t>ідкого</a:t>
            </a:r>
            <a:r>
              <a:rPr lang="uk-UA" altLang="en-US" sz="2400" dirty="0" smtClean="0">
                <a:cs typeface="Arial" panose="020B0604020202020204" pitchFamily="34" charset="0"/>
              </a:rPr>
              <a:t> товару, та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кг</a:t>
            </a:r>
            <a:r>
              <a:rPr lang="uk-UA" altLang="en-US" sz="2400" dirty="0" smtClean="0">
                <a:cs typeface="Arial" panose="020B0604020202020204" pitchFamily="34" charset="0"/>
              </a:rPr>
              <a:t> або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г</a:t>
            </a:r>
            <a:r>
              <a:rPr lang="uk-UA" altLang="en-US" sz="2400" dirty="0" smtClean="0">
                <a:cs typeface="Arial" panose="020B0604020202020204" pitchFamily="34" charset="0"/>
              </a:rPr>
              <a:t>  -  для інших товарів.</a:t>
            </a:r>
          </a:p>
          <a:p>
            <a:pPr algn="just"/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Якщо номінальна ємність виражена у масі та об</a:t>
            </a:r>
            <a:r>
              <a:rPr lang="en-US" altLang="en-US" sz="2400" dirty="0" smtClean="0">
                <a:cs typeface="Arial" panose="020B0604020202020204" pitchFamily="34" charset="0"/>
              </a:rPr>
              <a:t>’</a:t>
            </a:r>
            <a:r>
              <a:rPr lang="uk-UA" altLang="en-US" sz="2400" dirty="0" err="1" smtClean="0">
                <a:cs typeface="Arial" panose="020B0604020202020204" pitchFamily="34" charset="0"/>
              </a:rPr>
              <a:t>ємі</a:t>
            </a:r>
            <a:r>
              <a:rPr lang="uk-UA" altLang="en-US" sz="2400" dirty="0" smtClean="0">
                <a:cs typeface="Arial" panose="020B0604020202020204" pitchFamily="34" charset="0"/>
              </a:rPr>
              <a:t>, пакувальник перевіряє обидві одиниці.</a:t>
            </a:r>
          </a:p>
          <a:p>
            <a:pPr algn="just"/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52165" y="0"/>
            <a:ext cx="6848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WELMEC </a:t>
            </a:r>
            <a:r>
              <a:rPr lang="ru-RU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6-4 </a:t>
            </a:r>
            <a:r>
              <a:rPr lang="uk-UA" altLang="en-US" sz="2000" dirty="0" smtClean="0">
                <a:solidFill>
                  <a:srgbClr val="FF0000"/>
                </a:solidFill>
              </a:rPr>
              <a:t>Відповідальність компетентного органу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470" y="703263"/>
            <a:ext cx="11873753" cy="4976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4799" y="462609"/>
            <a:ext cx="11703424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200" i="1" dirty="0" smtClean="0"/>
              <a:t>3.1/</a:t>
            </a:r>
            <a:r>
              <a:rPr lang="uk-UA" altLang="en-US" sz="2200" i="1" dirty="0" smtClean="0"/>
              <a:t>б</a:t>
            </a:r>
            <a:r>
              <a:rPr lang="en-US" altLang="en-US" sz="2200" i="1" dirty="0" smtClean="0"/>
              <a:t> </a:t>
            </a:r>
            <a:r>
              <a:rPr lang="uk-UA" altLang="en-US" sz="2200" i="1" dirty="0" smtClean="0"/>
              <a:t>маркування в одиницях британської системи здійснюється в літерах і цифрах, які за своїм розміром не повинні перевищувати тих, що використовуються для маркування в одиницях СІ;</a:t>
            </a:r>
          </a:p>
          <a:p>
            <a:pPr algn="just">
              <a:spcBef>
                <a:spcPts val="600"/>
              </a:spcBef>
            </a:pPr>
            <a:r>
              <a:rPr lang="en-US" altLang="en-US" sz="2200" i="1" dirty="0" smtClean="0"/>
              <a:t>3.2</a:t>
            </a:r>
            <a:r>
              <a:rPr lang="en-US" altLang="en-US" sz="2200" i="1" dirty="0"/>
              <a:t>. </a:t>
            </a:r>
            <a:r>
              <a:rPr lang="uk-UA" altLang="en-US" sz="2200" i="1" dirty="0" smtClean="0"/>
              <a:t>маркування або напис, що дозволяє компетентним органам ідентифікувати пакувальника або особу, відповідальну за пакування, або імпортера, зареєстрованого в Співтоваристві; </a:t>
            </a:r>
          </a:p>
          <a:p>
            <a:pPr algn="just">
              <a:spcBef>
                <a:spcPts val="600"/>
              </a:spcBef>
            </a:pPr>
            <a:r>
              <a:rPr lang="en-US" altLang="en-US" sz="2200" i="1" dirty="0" smtClean="0"/>
              <a:t>3.3</a:t>
            </a:r>
            <a:r>
              <a:rPr lang="en-US" altLang="en-US" sz="2200" i="1" dirty="0"/>
              <a:t>. </a:t>
            </a:r>
            <a:r>
              <a:rPr lang="uk-UA" altLang="en-US" sz="2200" i="1" dirty="0" smtClean="0"/>
              <a:t>нанесення знаку </a:t>
            </a:r>
            <a:r>
              <a:rPr lang="en-US" altLang="en-US" sz="2200" i="1" dirty="0"/>
              <a:t>‘e’, </a:t>
            </a:r>
            <a:r>
              <a:rPr lang="uk-UA" altLang="en-US" sz="2200" i="1" dirty="0" smtClean="0"/>
              <a:t> заввишки щонайменше 3 мм, у тій самій зоні видимості, де позначається номінальна маса або номінальний об</a:t>
            </a:r>
            <a:r>
              <a:rPr lang="en-US" altLang="en-US" sz="2200" i="1" dirty="0" smtClean="0"/>
              <a:t>’</a:t>
            </a:r>
            <a:r>
              <a:rPr lang="uk-UA" altLang="en-US" sz="2200" i="1" dirty="0" err="1" smtClean="0"/>
              <a:t>єм</a:t>
            </a:r>
            <a:r>
              <a:rPr lang="uk-UA" altLang="en-US" sz="2200" i="1" dirty="0" smtClean="0"/>
              <a:t>, який є гарантією пакувальника або імпортера, що упаковані одиниці відповідають вимогам цієї Директиви. </a:t>
            </a:r>
            <a:endParaRPr lang="en-US" altLang="en-US" sz="2200" i="1" dirty="0"/>
          </a:p>
          <a:p>
            <a:pPr algn="just"/>
            <a:r>
              <a:rPr lang="uk-UA" altLang="en-US" sz="2200" i="1" dirty="0" smtClean="0"/>
              <a:t>Знак повинен мати форму, як представлено на кресленні у розділі 3 Додатку ІІ Директиви </a:t>
            </a:r>
            <a:r>
              <a:rPr lang="en-US" altLang="en-US" sz="2200" i="1" dirty="0" smtClean="0"/>
              <a:t>71/316/</a:t>
            </a:r>
            <a:r>
              <a:rPr lang="uk-UA" altLang="en-US" sz="2200" i="1" dirty="0" smtClean="0"/>
              <a:t>Є</a:t>
            </a:r>
            <a:r>
              <a:rPr lang="en-US" altLang="en-US" sz="2200" i="1" dirty="0" smtClean="0"/>
              <a:t>EC</a:t>
            </a:r>
            <a:r>
              <a:rPr lang="en-US" altLang="en-US" sz="2200" i="1" dirty="0"/>
              <a:t>.</a:t>
            </a:r>
          </a:p>
          <a:p>
            <a:pPr algn="just">
              <a:spcBef>
                <a:spcPts val="600"/>
              </a:spcBef>
            </a:pPr>
            <a:r>
              <a:rPr lang="uk-UA" altLang="en-US" sz="2200" i="1" dirty="0" smtClean="0"/>
              <a:t>Стаття</a:t>
            </a:r>
            <a:r>
              <a:rPr lang="en-US" altLang="en-US" sz="2200" i="1" dirty="0" smtClean="0"/>
              <a:t> </a:t>
            </a:r>
            <a:r>
              <a:rPr lang="en-US" altLang="en-US" sz="2200" i="1" dirty="0"/>
              <a:t>12 </a:t>
            </a:r>
            <a:r>
              <a:rPr lang="uk-UA" altLang="en-US" sz="2200" i="1" dirty="0" smtClean="0"/>
              <a:t>цієї Директиви повинна застосовуватися з врахуванням необхідних змін.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05952" y="174164"/>
            <a:ext cx="890609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000" dirty="0" smtClean="0"/>
              <a:t>Вимоги до упакованих одиниць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87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917" y="962335"/>
            <a:ext cx="11900647" cy="46975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4800" y="703263"/>
            <a:ext cx="10908926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400" i="1"/>
          </a:p>
          <a:p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47799" y="136525"/>
            <a:ext cx="8826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WELMEC </a:t>
            </a:r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6-10</a:t>
            </a:r>
          </a:p>
          <a:p>
            <a:pPr algn="ctr"/>
            <a:r>
              <a:rPr lang="uk-UA" altLang="en-US" sz="2000" dirty="0" smtClean="0">
                <a:solidFill>
                  <a:srgbClr val="FF0000"/>
                </a:solidFill>
              </a:rPr>
              <a:t>Вимоги до ідентифікації пакувальників або імпортерів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5018" y="1343400"/>
            <a:ext cx="1120644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/>
              <a:t>Перед зареєстрованою назвою компанії та поштовим індексом вказується </a:t>
            </a:r>
            <a:r>
              <a:rPr lang="en-US" altLang="en-US" sz="2400" dirty="0" smtClean="0"/>
              <a:t>B</a:t>
            </a:r>
            <a:r>
              <a:rPr lang="uk-UA" altLang="en-US" sz="2400" dirty="0" smtClean="0"/>
              <a:t>, або повна адреса (</a:t>
            </a:r>
            <a:r>
              <a:rPr lang="en-US" altLang="en-US" sz="2400" dirty="0" smtClean="0"/>
              <a:t>BE)</a:t>
            </a:r>
            <a:r>
              <a:rPr lang="uk-UA" altLang="en-US" sz="2400" dirty="0"/>
              <a:t>.</a:t>
            </a:r>
            <a:endParaRPr lang="en-US" altLang="en-US" sz="2400" dirty="0" smtClean="0"/>
          </a:p>
          <a:p>
            <a:pPr algn="just">
              <a:spcBef>
                <a:spcPts val="1200"/>
              </a:spcBef>
            </a:pPr>
            <a:r>
              <a:rPr lang="uk-UA" altLang="en-US" sz="2400" dirty="0" smtClean="0"/>
              <a:t>Назва та адреса в </a:t>
            </a:r>
            <a:r>
              <a:rPr lang="en-US" altLang="en-US" sz="2400" dirty="0" smtClean="0"/>
              <a:t>UK </a:t>
            </a:r>
            <a:r>
              <a:rPr lang="uk-UA" altLang="en-US" sz="2400" dirty="0" smtClean="0"/>
              <a:t>чи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IE </a:t>
            </a:r>
            <a:r>
              <a:rPr lang="uk-UA" altLang="en-US" sz="2400" dirty="0"/>
              <a:t>(за винятком косметичних продуктів</a:t>
            </a:r>
            <a:r>
              <a:rPr lang="uk-UA" altLang="en-US" sz="2400" dirty="0" smtClean="0"/>
              <a:t>) </a:t>
            </a:r>
            <a:r>
              <a:rPr lang="ru-RU" altLang="en-US" sz="2400" dirty="0" err="1"/>
              <a:t>пакувальника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або</a:t>
            </a:r>
            <a:r>
              <a:rPr lang="ru-RU" altLang="en-US" sz="2400" dirty="0"/>
              <a:t> </a:t>
            </a:r>
            <a:r>
              <a:rPr lang="ru-RU" altLang="en-US" sz="2400" dirty="0" err="1" smtClean="0"/>
              <a:t>імпортера</a:t>
            </a:r>
            <a:r>
              <a:rPr lang="ru-RU" altLang="en-US" sz="2400" dirty="0" smtClean="0"/>
              <a:t>, </a:t>
            </a:r>
            <a:r>
              <a:rPr lang="ru-RU" altLang="en-US" sz="2400" dirty="0" err="1"/>
              <a:t>або</a:t>
            </a:r>
            <a:r>
              <a:rPr lang="ru-RU" altLang="en-US" sz="2400" dirty="0"/>
              <a:t> особи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відповідальної</a:t>
            </a:r>
            <a:r>
              <a:rPr lang="ru-RU" altLang="en-US" sz="2400" dirty="0" smtClean="0"/>
              <a:t> за </a:t>
            </a:r>
            <a:r>
              <a:rPr lang="ru-RU" altLang="en-US" sz="2400" dirty="0" err="1" smtClean="0"/>
              <a:t>пакування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чи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імпорт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або</a:t>
            </a:r>
            <a:r>
              <a:rPr lang="ru-RU" altLang="en-US" sz="2400" dirty="0" smtClean="0"/>
              <a:t> знак, </a:t>
            </a:r>
            <a:r>
              <a:rPr lang="ru-RU" altLang="en-US" sz="2400" dirty="0" err="1" smtClean="0"/>
              <a:t>що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дозволяє</a:t>
            </a:r>
            <a:r>
              <a:rPr lang="ru-RU" altLang="en-US" sz="2400" dirty="0"/>
              <a:t> легко </a:t>
            </a:r>
            <a:r>
              <a:rPr lang="ru-RU" altLang="en-US" sz="2400" dirty="0" err="1"/>
              <a:t>ідентифікувати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назву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чи</a:t>
            </a:r>
            <a:r>
              <a:rPr lang="ru-RU" altLang="en-US" sz="2400" dirty="0"/>
              <a:t> </a:t>
            </a:r>
            <a:r>
              <a:rPr lang="ru-RU" altLang="en-US" sz="2400" dirty="0" smtClean="0"/>
              <a:t>адресу одного з них. </a:t>
            </a:r>
            <a:r>
              <a:rPr lang="ru-RU" altLang="en-US" sz="2400" dirty="0" err="1" smtClean="0"/>
              <a:t>Винятком</a:t>
            </a:r>
            <a:r>
              <a:rPr lang="ru-RU" altLang="en-US" sz="2400" dirty="0" smtClean="0"/>
              <a:t> є </a:t>
            </a:r>
            <a:r>
              <a:rPr lang="ru-RU" altLang="en-US" sz="2400" dirty="0" err="1" smtClean="0"/>
              <a:t>ситуація</a:t>
            </a:r>
            <a:r>
              <a:rPr lang="ru-RU" altLang="en-US" sz="2400" dirty="0" smtClean="0"/>
              <a:t>, коли </a:t>
            </a:r>
            <a:r>
              <a:rPr lang="uk-UA" altLang="en-US" sz="2400" dirty="0" smtClean="0"/>
              <a:t> компонування та продаж здійснюється в точках роздрібної торгівлі. </a:t>
            </a:r>
            <a:endParaRPr lang="en-US" altLang="en-US" sz="2400" dirty="0"/>
          </a:p>
          <a:p>
            <a:pPr algn="just">
              <a:spcBef>
                <a:spcPts val="1200"/>
              </a:spcBef>
            </a:pPr>
            <a:r>
              <a:rPr lang="ru-RU" altLang="en-US" sz="2400" dirty="0" err="1" smtClean="0"/>
              <a:t>Назва</a:t>
            </a:r>
            <a:r>
              <a:rPr lang="ru-RU" altLang="en-US" sz="2400" dirty="0" smtClean="0"/>
              <a:t> </a:t>
            </a:r>
            <a:r>
              <a:rPr lang="ru-RU" altLang="en-US" sz="2400" dirty="0"/>
              <a:t>(</a:t>
            </a:r>
            <a:r>
              <a:rPr lang="ru-RU" altLang="en-US" sz="2400" dirty="0" err="1"/>
              <a:t>або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торгова</a:t>
            </a:r>
            <a:r>
              <a:rPr lang="ru-RU" altLang="en-US" sz="2400" dirty="0"/>
              <a:t> марка) та адреса </a:t>
            </a:r>
            <a:r>
              <a:rPr lang="ru-RU" altLang="en-US" sz="2400" dirty="0" err="1" smtClean="0"/>
              <a:t>виробника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або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пакувальника</a:t>
            </a:r>
            <a:r>
              <a:rPr lang="ru-RU" altLang="en-US" sz="2400" dirty="0" smtClean="0"/>
              <a:t>, </a:t>
            </a:r>
            <a:r>
              <a:rPr lang="ru-RU" altLang="en-US" sz="2400" dirty="0" err="1"/>
              <a:t>або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продавця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зареєстрованого</a:t>
            </a:r>
            <a:r>
              <a:rPr lang="ru-RU" altLang="en-US" sz="2400" dirty="0"/>
              <a:t> в </a:t>
            </a:r>
            <a:r>
              <a:rPr lang="ru-RU" altLang="en-US" sz="2400" dirty="0" err="1"/>
              <a:t>Греції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або</a:t>
            </a:r>
            <a:r>
              <a:rPr lang="ru-RU" altLang="en-US" sz="2400" dirty="0"/>
              <a:t> в </a:t>
            </a:r>
            <a:r>
              <a:rPr lang="ru-RU" altLang="en-US" sz="2400" dirty="0" err="1"/>
              <a:t>державі-члені</a:t>
            </a:r>
            <a:r>
              <a:rPr lang="ru-RU" altLang="en-US" sz="2400" dirty="0"/>
              <a:t> ЄЕС (</a:t>
            </a:r>
            <a:r>
              <a:rPr lang="ru-RU" altLang="en-US" sz="2400" dirty="0" smtClean="0"/>
              <a:t>GR).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78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446" y="114300"/>
            <a:ext cx="7415871" cy="514350"/>
          </a:xfrm>
        </p:spPr>
        <p:txBody>
          <a:bodyPr/>
          <a:lstStyle/>
          <a:p>
            <a:pPr algn="ctr"/>
            <a:r>
              <a:rPr lang="en-GB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Довідкові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99247" y="859865"/>
            <a:ext cx="10690412" cy="4761006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ДИРЕКТИВА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2014/32/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ПАРЛАМЕНТУ ТА РАДИ від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лютого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 наближення законодавства держав-членів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стосовно забезпечення наявності на ринку </a:t>
            </a:r>
            <a:r>
              <a:rPr lang="uk-UA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 вимірювальної техніки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GB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Директива ЄС </a:t>
            </a:r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80/181/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грудня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1979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року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наближення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законодавства держав-членів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стосовно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одиниць вимірювання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та скасування Директиви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71/354/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 доповненнями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(CV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75/107/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Директива Ради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грудня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1974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року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 наближення законодавства держав-членів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стосовно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пляшок, які </a:t>
            </a:r>
            <a:r>
              <a:rPr lang="uk-UA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використовуються як мірні ємності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76/211/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Директива Ради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січня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1976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року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 наближення законодавства держав-членів </a:t>
            </a:r>
            <a:r>
              <a:rPr lang="uk-UA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компонування за масою чи за об’ємом окремих розфасованих </a:t>
            </a:r>
            <a:r>
              <a:rPr lang="uk-UA" alt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en-GB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4800" y="703263"/>
            <a:ext cx="8382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400" i="1"/>
          </a:p>
          <a:p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0699" y="17463"/>
            <a:ext cx="8506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WELMEC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6-10 </a:t>
            </a:r>
            <a:r>
              <a:rPr lang="uk-UA" altLang="en-US" sz="2000" dirty="0" smtClean="0">
                <a:solidFill>
                  <a:srgbClr val="FF0000"/>
                </a:solidFill>
              </a:rPr>
              <a:t>Визначення поняття «пакувальник»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80687"/>
              </p:ext>
            </p:extLst>
          </p:nvPr>
        </p:nvGraphicFramePr>
        <p:xfrm>
          <a:off x="1120013" y="417573"/>
          <a:ext cx="9847384" cy="5313619"/>
        </p:xfrm>
        <a:graphic>
          <a:graphicData uri="http://schemas.openxmlformats.org/drawingml/2006/table">
            <a:tbl>
              <a:tblPr/>
              <a:tblGrid>
                <a:gridCol w="8119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7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9530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Визначення поняття «пакувальник»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691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Особа, яка здійснює упакування товару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BE, BG, FR, GB, LT, NL, NO, PL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1189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Особа, </a:t>
                      </a:r>
                      <a:r>
                        <a:rPr kumimoji="0" lang="uk-UA" alt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ім</a:t>
                      </a: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якої вказується на пакувальному матеріалі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AT, CH, CZ, DE, FI12, LU, LV, PT, SE, SI,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2334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Особа, яка здійснює упакування товару з метою його реалізації, у </a:t>
                      </a:r>
                      <a:r>
                        <a:rPr kumimoji="0" lang="uk-UA" alt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kumimoji="0" lang="uk-UA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особа, яка наносить або сприяє нанесенню будь-якої назви або знаку на будь-яку упаковану одиницю, яка не була ним упакована.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0873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Особа, яка здійснює або сприяє упакуванню товару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4155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Особа, яка здійснює упакування товару з метою його реалізації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DK, MT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691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Визначення відсутні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EE, GR, IS, IT, RO, RS, SK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3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1930" y="439738"/>
            <a:ext cx="8382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400" i="1"/>
          </a:p>
          <a:p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32530" y="0"/>
            <a:ext cx="777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 WELMEC 6-10 </a:t>
            </a:r>
            <a:r>
              <a:rPr lang="uk-UA" altLang="en-US" sz="2000" dirty="0" smtClean="0">
                <a:solidFill>
                  <a:srgbClr val="FF0000"/>
                </a:solidFill>
              </a:rPr>
              <a:t>Визначення поняття «імпортер»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76332"/>
              </p:ext>
            </p:extLst>
          </p:nvPr>
        </p:nvGraphicFramePr>
        <p:xfrm>
          <a:off x="1269023" y="439738"/>
          <a:ext cx="9797562" cy="5302935"/>
        </p:xfrm>
        <a:graphic>
          <a:graphicData uri="http://schemas.openxmlformats.org/drawingml/2006/table">
            <a:tbl>
              <a:tblPr/>
              <a:tblGrid>
                <a:gridCol w="7800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2684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Визначення поняття «імпортер»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595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Особа, яка або від імені якої фасований товар ввозиться в країну, за винятком, коли товар має позначення «е» або походить з іншої держави-члена.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AT, DE, FR, GB, LT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923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Особа, </a:t>
                      </a:r>
                      <a:r>
                        <a:rPr kumimoji="0" lang="uk-UA" altLang="en-US" sz="2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ім</a:t>
                      </a:r>
                      <a:r>
                        <a:rPr kumimoji="0" lang="en-US" alt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 якої вказується на упаковці.</a:t>
                      </a:r>
                      <a:endParaRPr kumimoji="0" lang="en-US" alt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CZ, FI, NO, PL, PT, SE, SI,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8126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Особа, яка в ході ведення бізнесу виводить на ринок або намагається вивести на ринок фасований товар, що надійшов до держави-члена.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BE, BG, NL,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3595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Особа, яка або від імені якої фасований товар ввозиться до Республіки Кіпр з третіх країн.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3524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Особа, яка або від імені якої фасований товар потрапляє на ринок Люксембургу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європейський ринок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 третіх країн.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5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363" y="833438"/>
            <a:ext cx="11858970" cy="488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5113" y="941388"/>
            <a:ext cx="11635534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9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 smtClean="0">
                <a:cs typeface="Arial" panose="020B0604020202020204" pitchFamily="34" charset="0"/>
              </a:rPr>
              <a:t>Пакувальник або імпортер несуть відповідальність за відповідність упакованих одиниць вимогам цієї Директиви.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k-UA" altLang="en-US" sz="2800" dirty="0" smtClean="0">
                <a:cs typeface="Arial" panose="020B0604020202020204" pitchFamily="34" charset="0"/>
              </a:rPr>
              <a:t>Вміст товару, що міститься в упакованій одиниці (або вміст упаковки), тобто «фактичний вміст» повинен вимірюватися або перевірятися за масою або об</a:t>
            </a:r>
            <a:r>
              <a:rPr lang="en-US" altLang="en-US" sz="2800" dirty="0" smtClean="0">
                <a:cs typeface="Arial" panose="020B0604020202020204" pitchFamily="34" charset="0"/>
              </a:rPr>
              <a:t>’</a:t>
            </a:r>
            <a:r>
              <a:rPr lang="uk-UA" altLang="en-US" sz="2800" dirty="0" err="1" smtClean="0">
                <a:cs typeface="Arial" panose="020B0604020202020204" pitchFamily="34" charset="0"/>
              </a:rPr>
              <a:t>ємом</a:t>
            </a:r>
            <a:r>
              <a:rPr lang="uk-UA" altLang="en-US" sz="2800" dirty="0" smtClean="0">
                <a:cs typeface="Arial" panose="020B0604020202020204" pitchFamily="34" charset="0"/>
              </a:rPr>
              <a:t> пакувальником та/ або імпортером. </a:t>
            </a:r>
          </a:p>
          <a:p>
            <a:pPr algn="just">
              <a:spcBef>
                <a:spcPts val="600"/>
              </a:spcBef>
            </a:pPr>
            <a:r>
              <a:rPr lang="uk-UA" altLang="en-US" sz="2800" dirty="0" smtClean="0">
                <a:cs typeface="Arial" panose="020B0604020202020204" pitchFamily="34" charset="0"/>
              </a:rPr>
              <a:t>Вимірювання або перевірка здійснюються за допомогою законодавчих засобів вимірювальної техніки, придатних для проведення необхідних операцій.</a:t>
            </a:r>
          </a:p>
          <a:p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76400" y="58738"/>
            <a:ext cx="880885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4. 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ВІДПОВІДАЛЬНІСТЬ ПАКУВАЛЬНИКА АБО ІМПОРТЕРА</a:t>
            </a:r>
            <a:endParaRPr lang="en-US" alt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833438"/>
            <a:ext cx="11913791" cy="48412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81354" y="833438"/>
            <a:ext cx="117388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Пакувальник має два </a:t>
            </a:r>
            <a:r>
              <a:rPr lang="uk-UA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варінти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1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en-US" sz="2600" dirty="0">
                <a:cs typeface="Arial" panose="020B0604020202020204" pitchFamily="34" charset="0"/>
              </a:rPr>
              <a:t>1. </a:t>
            </a:r>
            <a:r>
              <a:rPr lang="uk-UA" altLang="en-US" sz="2600" dirty="0" smtClean="0">
                <a:cs typeface="Arial" panose="020B0604020202020204" pitchFamily="34" charset="0"/>
              </a:rPr>
              <a:t>Якщо вимірювальне обладнання використовується для  компонування розфасованих продуктів (тобто коли вимірюється кількість продукту, що міститься у кожній упаковці), засоби вимірювальної техніки повинні бути законодавчо регульованими та придатними, або</a:t>
            </a:r>
          </a:p>
          <a:p>
            <a:pPr algn="just"/>
            <a:r>
              <a:rPr lang="en-US" altLang="en-US" sz="2600" dirty="0" smtClean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. </a:t>
            </a:r>
            <a:r>
              <a:rPr lang="uk-UA" altLang="en-US" sz="2600" dirty="0" smtClean="0">
                <a:cs typeface="Arial" panose="020B0604020202020204" pitchFamily="34" charset="0"/>
              </a:rPr>
              <a:t>пакувальник може здійснювати перевірку упакованих одиниць, щоб переконатися в їх відповідності вимогам.  Такий варіант також можливий для імпортера. </a:t>
            </a:r>
          </a:p>
          <a:p>
            <a:pPr algn="just"/>
            <a:r>
              <a:rPr lang="en-US" altLang="en-US" sz="2600" dirty="0" smtClean="0">
                <a:cs typeface="Arial" panose="020B0604020202020204" pitchFamily="34" charset="0"/>
              </a:rPr>
              <a:t> </a:t>
            </a:r>
            <a:r>
              <a:rPr lang="uk-UA" altLang="en-US" sz="2600" dirty="0" smtClean="0">
                <a:cs typeface="Arial" panose="020B0604020202020204" pitchFamily="34" charset="0"/>
              </a:rPr>
              <a:t>Засоби вимірювальної техніки, що використовуються для перевірки, повинні бути </a:t>
            </a:r>
            <a:r>
              <a:rPr lang="uk-UA" altLang="en-US" sz="2600" dirty="0">
                <a:cs typeface="Arial" panose="020B0604020202020204" pitchFamily="34" charset="0"/>
              </a:rPr>
              <a:t>законодавчо регульованими </a:t>
            </a:r>
            <a:r>
              <a:rPr lang="uk-UA" altLang="en-US" sz="2600" dirty="0" smtClean="0">
                <a:cs typeface="Arial" panose="020B0604020202020204" pitchFamily="34" charset="0"/>
              </a:rPr>
              <a:t>та придатними. </a:t>
            </a:r>
            <a:endParaRPr lang="en-US" altLang="en-US" sz="2600" dirty="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7963" y="58738"/>
            <a:ext cx="937898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 smtClean="0">
                <a:solidFill>
                  <a:srgbClr val="FF0000"/>
                </a:solidFill>
              </a:rPr>
              <a:t>Визначення поняття «імпортер»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algn="ctr"/>
            <a:r>
              <a:rPr lang="uk-UA" altLang="en-US" sz="2000" dirty="0" smtClean="0">
                <a:solidFill>
                  <a:srgbClr val="FF0000"/>
                </a:solidFill>
              </a:rPr>
              <a:t>Відповідальність виробника або імпортера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76" y="748554"/>
            <a:ext cx="12084424" cy="51598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63630" y="606154"/>
            <a:ext cx="1157231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600" dirty="0">
                <a:cs typeface="Arial" panose="020B0604020202020204" pitchFamily="34" charset="0"/>
              </a:rPr>
              <a:t>Засоби вимірювальної техніки, що використовуються для перевірки, повинні бути законодавчо регульованими та придатними. 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600" dirty="0" smtClean="0">
                <a:cs typeface="Arial" panose="020B0604020202020204" pitchFamily="34" charset="0"/>
              </a:rPr>
              <a:t>  • </a:t>
            </a:r>
            <a:r>
              <a:rPr lang="uk-UA" altLang="en-US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законні засоби, </a:t>
            </a:r>
            <a:r>
              <a:rPr lang="uk-UA" altLang="en-US" sz="2600" dirty="0" smtClean="0">
                <a:cs typeface="Arial" panose="020B0604020202020204" pitchFamily="34" charset="0"/>
              </a:rPr>
              <a:t>що відповідають національному метрологічному законодавству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600" dirty="0">
                <a:cs typeface="Arial" panose="020B0604020202020204" pitchFamily="34" charset="0"/>
              </a:rPr>
              <a:t>• </a:t>
            </a:r>
            <a:r>
              <a:rPr lang="uk-UA" altLang="en-US" sz="2600" dirty="0" smtClean="0">
                <a:cs typeface="Arial" panose="020B0604020202020204" pitchFamily="34" charset="0"/>
              </a:rPr>
              <a:t>під </a:t>
            </a:r>
            <a:r>
              <a:rPr lang="uk-UA" altLang="en-US" sz="2600" dirty="0">
                <a:solidFill>
                  <a:srgbClr val="FF0000"/>
                </a:solidFill>
                <a:cs typeface="Arial" panose="020B0604020202020204" pitchFamily="34" charset="0"/>
              </a:rPr>
              <a:t>«придатністю» </a:t>
            </a:r>
            <a:r>
              <a:rPr lang="uk-UA" altLang="en-US" sz="2600" dirty="0">
                <a:cs typeface="Arial" panose="020B0604020202020204" pitchFamily="34" charset="0"/>
              </a:rPr>
              <a:t>розуміється</a:t>
            </a:r>
            <a:r>
              <a:rPr lang="uk-UA" altLang="en-US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600" dirty="0" smtClean="0">
                <a:cs typeface="Arial" panose="020B0604020202020204" pitchFamily="34" charset="0"/>
              </a:rPr>
              <a:t>низка умов застосування, які виникають </a:t>
            </a:r>
            <a:r>
              <a:rPr lang="ru-RU" altLang="en-US" sz="2600" dirty="0">
                <a:cs typeface="Arial" panose="020B0604020202020204" pitchFamily="34" charset="0"/>
              </a:rPr>
              <a:t>у </a:t>
            </a:r>
            <a:r>
              <a:rPr lang="ru-RU" altLang="en-US" sz="2600" dirty="0" err="1">
                <a:cs typeface="Arial" panose="020B0604020202020204" pitchFamily="34" charset="0"/>
              </a:rPr>
              <a:t>зв'язку</a:t>
            </a:r>
            <a:r>
              <a:rPr lang="ru-RU" altLang="en-US" sz="2600" dirty="0">
                <a:cs typeface="Arial" panose="020B0604020202020204" pitchFamily="34" charset="0"/>
              </a:rPr>
              <a:t> з </a:t>
            </a:r>
            <a:r>
              <a:rPr lang="ru-RU" altLang="en-US" sz="2600" dirty="0" err="1">
                <a:cs typeface="Arial" panose="020B0604020202020204" pitchFamily="34" charset="0"/>
              </a:rPr>
              <a:t>необхідністю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 smtClean="0">
                <a:cs typeface="Arial" panose="020B0604020202020204" pitchFamily="34" charset="0"/>
              </a:rPr>
              <a:t>обмежити</a:t>
            </a:r>
            <a:r>
              <a:rPr lang="ru-RU" altLang="en-US" sz="2600" dirty="0" smtClean="0">
                <a:cs typeface="Arial" panose="020B0604020202020204" pitchFamily="34" charset="0"/>
              </a:rPr>
              <a:t> </a:t>
            </a:r>
            <a:r>
              <a:rPr lang="ru-RU" altLang="en-US" sz="2600" dirty="0" err="1" smtClean="0">
                <a:cs typeface="Arial" panose="020B0604020202020204" pitchFamily="34" charset="0"/>
              </a:rPr>
              <a:t>невизначеність</a:t>
            </a:r>
            <a:r>
              <a:rPr lang="ru-RU" altLang="en-US" sz="2600" dirty="0" smtClean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вимірювань</a:t>
            </a:r>
            <a:r>
              <a:rPr lang="ru-RU" altLang="en-US" sz="2600" dirty="0">
                <a:cs typeface="Arial" panose="020B0604020202020204" pitchFamily="34" charset="0"/>
              </a:rPr>
              <a:t>.</a:t>
            </a:r>
            <a:endParaRPr lang="uk-UA" altLang="en-US" sz="2600" dirty="0" smtClean="0">
              <a:cs typeface="Arial" panose="020B0604020202020204" pitchFamily="34" charset="0"/>
            </a:endParaRPr>
          </a:p>
          <a:p>
            <a:pPr algn="just"/>
            <a:r>
              <a:rPr lang="uk-UA" altLang="en-US" sz="2600" dirty="0" smtClean="0">
                <a:cs typeface="Arial" panose="020B0604020202020204" pitchFamily="34" charset="0"/>
              </a:rPr>
              <a:t>Наприклад</a:t>
            </a:r>
            <a:r>
              <a:rPr lang="en-US" altLang="en-US" sz="2600" dirty="0" smtClean="0">
                <a:cs typeface="Arial" panose="020B0604020202020204" pitchFamily="34" charset="0"/>
              </a:rPr>
              <a:t>: </a:t>
            </a:r>
            <a:r>
              <a:rPr lang="uk-UA" altLang="en-US" sz="2600" dirty="0" err="1" smtClean="0">
                <a:cs typeface="Arial" panose="020B0604020202020204" pitchFamily="34" charset="0"/>
              </a:rPr>
              <a:t>повірочна</a:t>
            </a:r>
            <a:r>
              <a:rPr lang="uk-UA" altLang="en-US" sz="2600" dirty="0" smtClean="0">
                <a:cs typeface="Arial" panose="020B0604020202020204" pitchFamily="34" charset="0"/>
              </a:rPr>
              <a:t> поділка зважувального приладу стосується номінальної кількості товару. Якщо пакувальник користується більшою </a:t>
            </a:r>
            <a:r>
              <a:rPr lang="uk-UA" altLang="en-US" sz="2600" dirty="0" err="1" smtClean="0">
                <a:cs typeface="Arial" panose="020B0604020202020204" pitchFamily="34" charset="0"/>
              </a:rPr>
              <a:t>повірочною</a:t>
            </a:r>
            <a:r>
              <a:rPr lang="uk-UA" altLang="en-US" sz="2600" dirty="0" smtClean="0">
                <a:cs typeface="Arial" panose="020B0604020202020204" pitchFamily="34" charset="0"/>
              </a:rPr>
              <a:t> поділкою, вони повинні це компенсувати, наприклад, доповнити зверху).</a:t>
            </a:r>
          </a:p>
          <a:p>
            <a:pPr algn="just"/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7964" y="40529"/>
            <a:ext cx="928510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 WELMEC 6-4 </a:t>
            </a:r>
            <a:r>
              <a:rPr lang="uk-UA" altLang="en-US" sz="2000" dirty="0">
                <a:solidFill>
                  <a:srgbClr val="FF0000"/>
                </a:solidFill>
              </a:rPr>
              <a:t>Визначення поняття «імпортер»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algn="ctr"/>
            <a:r>
              <a:rPr lang="uk-UA" altLang="en-US" sz="2000" dirty="0">
                <a:solidFill>
                  <a:srgbClr val="FF0000"/>
                </a:solidFill>
              </a:rPr>
              <a:t>Відповідальність виробника або імпортера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024" y="833438"/>
            <a:ext cx="11954434" cy="47739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4357" y="898443"/>
            <a:ext cx="1157231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 smtClean="0">
                <a:cs typeface="Arial" panose="020B0604020202020204" pitchFamily="34" charset="0"/>
              </a:rPr>
              <a:t>Вимірювання при наповненні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 smtClean="0">
                <a:cs typeface="Arial" panose="020B0604020202020204" pitchFamily="34" charset="0"/>
              </a:rPr>
              <a:t>Вміст </a:t>
            </a:r>
            <a:r>
              <a:rPr lang="uk-UA" altLang="en-US" sz="2800" dirty="0">
                <a:cs typeface="Arial" panose="020B0604020202020204" pitchFamily="34" charset="0"/>
              </a:rPr>
              <a:t>товару, що міститься в упакованій одиниці (або вміст упаковки), тобто «фактичний вміст» </a:t>
            </a:r>
            <a:r>
              <a:rPr lang="uk-UA" altLang="en-US" sz="2800" dirty="0" smtClean="0">
                <a:cs typeface="Arial" panose="020B0604020202020204" pitchFamily="34" charset="0"/>
              </a:rPr>
              <a:t>повинен вимірюватися за допомогою законодавчо регульованих і придатних для цього засобів вимірювальної техніки. </a:t>
            </a:r>
            <a:endParaRPr lang="uk-UA" altLang="en-US" sz="28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>
                <a:cs typeface="Arial" panose="020B0604020202020204" pitchFamily="34" charset="0"/>
              </a:rPr>
              <a:t>Наповнення може відбуватися вручну, </a:t>
            </a:r>
            <a:r>
              <a:rPr lang="uk-UA" altLang="en-US" sz="2800" dirty="0" smtClean="0">
                <a:cs typeface="Arial" panose="020B0604020202020204" pitchFamily="34" charset="0"/>
              </a:rPr>
              <a:t>коли при цьому знімаються показники засобів вимірювальної техніки.</a:t>
            </a:r>
            <a:endParaRPr lang="uk-UA" altLang="en-US" sz="28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 smtClean="0">
                <a:cs typeface="Arial" panose="020B0604020202020204" pitchFamily="34" charset="0"/>
              </a:rPr>
              <a:t>Крім того, можуть використовуватися автоматичні гравіметричні засоби для здійснення наповнення, оскільки з їх допомогою також можна зважувати вміст кожної упаковки.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7963" y="58738"/>
            <a:ext cx="928510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>
                <a:solidFill>
                  <a:srgbClr val="FF0000"/>
                </a:solidFill>
              </a:rPr>
              <a:t>Визначення поняття «імпортер»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algn="ctr"/>
            <a:r>
              <a:rPr lang="uk-UA" altLang="en-US" sz="2000" dirty="0">
                <a:solidFill>
                  <a:srgbClr val="FF0000"/>
                </a:solidFill>
              </a:rPr>
              <a:t>Відповідальність виробника або імпортера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609819" y="495300"/>
            <a:ext cx="84947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900"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4160" y="0"/>
            <a:ext cx="9706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WELMEC 6-10 </a:t>
            </a:r>
          </a:p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Політика щодо законодавчо регульованих засобів вимірювальної техніки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86365"/>
              </p:ext>
            </p:extLst>
          </p:nvPr>
        </p:nvGraphicFramePr>
        <p:xfrm>
          <a:off x="1004160" y="687387"/>
          <a:ext cx="10038978" cy="5192881"/>
        </p:xfrm>
        <a:graphic>
          <a:graphicData uri="http://schemas.openxmlformats.org/drawingml/2006/table">
            <a:tbl>
              <a:tblPr/>
              <a:tblGrid>
                <a:gridCol w="7624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4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8590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Законодавчо регульовані ЗВТ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1221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Законодавчо регульовані ЗВТ повинні проходити повірку; ЗВТ, що не є законодавчо регульовані, можуть використовуватися, проте вимоги придатності передбачають точність та </a:t>
                      </a:r>
                      <a:r>
                        <a:rPr kumimoji="0" lang="uk-UA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простежуваність</a:t>
                      </a: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BG, CY, CZ, FI, GB, IS, LV, NL, NO, PL, PT, RO, RS, SE, SI, SK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527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Дозволено лише ЗВТ, що пройшло повірку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AT, CH, DE, EE, FR, IT, LT, LU, MT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597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Дозволено ЗВТ, що пройшло повірку і калібрування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BE, DK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1221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ЗВТ, що використовуються для компонування або перевірки, повинні проходити повірку або бути сертифікованим щодо точності, якщо законодавство не передбачає повірку.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771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Відсутні настанови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4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62740"/>
              </p:ext>
            </p:extLst>
          </p:nvPr>
        </p:nvGraphicFramePr>
        <p:xfrm>
          <a:off x="1125415" y="825674"/>
          <a:ext cx="9296056" cy="4975852"/>
        </p:xfrm>
        <a:graphic>
          <a:graphicData uri="http://schemas.openxmlformats.org/drawingml/2006/table">
            <a:tbl>
              <a:tblPr/>
              <a:tblGrid>
                <a:gridCol w="7420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6991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Придатність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9082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Повинна бути забезпечена </a:t>
                      </a:r>
                      <a:r>
                        <a:rPr kumimoji="0" lang="uk-UA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простежуваність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або похибка вимірювання повинна бути меншою за 0.2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TNE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або, якщо похибка перевищує вказане значення, повинна бути зроблена допустима похибка при визначення цільової ємності.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8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AT, BG, CH (only for NAWI), CY, DE, FI, FR (only for NAWI), GB, IE14, IS, IT (only for NAWI), LU, PL, RO15, RS, SI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108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всіх ЗВТ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регулярне калібрування, протежуваність, точність (таблиця), функціональність (стосовно процедур пакувальників), передбачається надлишкове наповнення, у разі потреби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5108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всіх ЗВТ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повірка або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регулярне калібрування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простежуваність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точність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функціональність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стосовно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процедур пакувальників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CZ, SK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7311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застосуванні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NAWI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повірки повинна бути пропорційною номінальній ємності.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21723" y="-157349"/>
            <a:ext cx="38983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00" dirty="0">
              <a:cs typeface="Arial" panose="020B0604020202020204" pitchFamily="34" charset="0"/>
            </a:endParaRPr>
          </a:p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6-10 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Придатність обладнання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 noChangeAspect="1"/>
          </p:cNvGrpSpPr>
          <p:nvPr/>
        </p:nvGrpSpPr>
        <p:grpSpPr bwMode="auto">
          <a:xfrm>
            <a:off x="110490" y="357188"/>
            <a:ext cx="8509254" cy="6400800"/>
            <a:chOff x="2645" y="1370"/>
            <a:chExt cx="11167" cy="8642"/>
          </a:xfrm>
        </p:grpSpPr>
        <p:sp>
          <p:nvSpPr>
            <p:cNvPr id="3" name="AutoShape 38"/>
            <p:cNvSpPr>
              <a:spLocks noChangeAspect="1" noChangeArrowheads="1"/>
            </p:cNvSpPr>
            <p:nvPr/>
          </p:nvSpPr>
          <p:spPr bwMode="auto">
            <a:xfrm>
              <a:off x="3000" y="1370"/>
              <a:ext cx="7200" cy="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GB" altLang="en-US"/>
            </a:p>
          </p:txBody>
        </p:sp>
        <p:sp>
          <p:nvSpPr>
            <p:cNvPr id="4" name="Text Box 39"/>
            <p:cNvSpPr txBox="1">
              <a:spLocks noChangeArrowheads="1"/>
            </p:cNvSpPr>
            <p:nvPr/>
          </p:nvSpPr>
          <p:spPr bwMode="auto">
            <a:xfrm>
              <a:off x="2645" y="1692"/>
              <a:ext cx="10812" cy="20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en-US" sz="1800" dirty="0" smtClean="0">
                  <a:cs typeface="Arial" panose="020B0604020202020204" pitchFamily="34" charset="0"/>
                </a:rPr>
                <a:t>КАЛІБРУВАЛЬНІ ЛАБОРАТОРІЇ</a:t>
              </a:r>
              <a:endParaRPr lang="en-US" altLang="en-US" sz="1800" dirty="0">
                <a:cs typeface="Arial" panose="020B0604020202020204" pitchFamily="34" charset="0"/>
              </a:endParaRPr>
            </a:p>
            <a:p>
              <a:pPr algn="ctr"/>
              <a:r>
                <a:rPr lang="uk-UA" altLang="en-US" sz="1500" dirty="0" smtClean="0">
                  <a:cs typeface="Arial" panose="020B0604020202020204" pitchFamily="34" charset="0"/>
                </a:rPr>
                <a:t>Спільна декларація </a:t>
              </a:r>
              <a:r>
                <a:rPr lang="en-US" altLang="en-US" sz="1500" dirty="0" smtClean="0">
                  <a:cs typeface="Arial" panose="020B0604020202020204" pitchFamily="34" charset="0"/>
                </a:rPr>
                <a:t>BIPM</a:t>
              </a:r>
              <a:r>
                <a:rPr lang="en-US" altLang="en-US" sz="1500" dirty="0">
                  <a:cs typeface="Arial" panose="020B0604020202020204" pitchFamily="34" charset="0"/>
                </a:rPr>
                <a:t>, OIML, ILAC </a:t>
              </a:r>
              <a:r>
                <a:rPr lang="uk-UA" altLang="en-US" sz="1500" dirty="0" smtClean="0">
                  <a:cs typeface="Arial" panose="020B0604020202020204" pitchFamily="34" charset="0"/>
                </a:rPr>
                <a:t>та</a:t>
              </a:r>
              <a:r>
                <a:rPr lang="en-US" altLang="en-US" sz="15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1500" dirty="0">
                  <a:cs typeface="Arial" panose="020B0604020202020204" pitchFamily="34" charset="0"/>
                </a:rPr>
                <a:t>ISO </a:t>
              </a:r>
              <a:r>
                <a:rPr lang="uk-UA" altLang="en-US" sz="1500" dirty="0" smtClean="0">
                  <a:cs typeface="Arial" panose="020B0604020202020204" pitchFamily="34" charset="0"/>
                </a:rPr>
                <a:t>щодо метрологічної </a:t>
              </a:r>
              <a:r>
                <a:rPr lang="uk-UA" altLang="en-US" sz="1500" dirty="0" err="1" smtClean="0">
                  <a:cs typeface="Arial" panose="020B0604020202020204" pitchFamily="34" charset="0"/>
                </a:rPr>
                <a:t>простежуваності</a:t>
              </a:r>
              <a:r>
                <a:rPr lang="en-US" altLang="en-US" sz="1500" dirty="0" smtClean="0">
                  <a:cs typeface="Arial" panose="020B0604020202020204" pitchFamily="34" charset="0"/>
                </a:rPr>
                <a:t>, </a:t>
              </a:r>
              <a:r>
                <a:rPr lang="en-US" altLang="en-US" sz="1500" dirty="0">
                  <a:cs typeface="Arial" panose="020B0604020202020204" pitchFamily="34" charset="0"/>
                </a:rPr>
                <a:t>ILAC </a:t>
              </a:r>
              <a:r>
                <a:rPr lang="uk-UA" altLang="en-US" sz="1500" dirty="0" smtClean="0">
                  <a:cs typeface="Arial" panose="020B0604020202020204" pitchFamily="34" charset="0"/>
                </a:rPr>
                <a:t>політика </a:t>
              </a:r>
              <a:r>
                <a:rPr lang="uk-UA" altLang="en-US" sz="1500" dirty="0" err="1" smtClean="0">
                  <a:cs typeface="Arial" panose="020B0604020202020204" pitchFamily="34" charset="0"/>
                </a:rPr>
                <a:t>простежуваності</a:t>
              </a:r>
              <a:r>
                <a:rPr lang="uk-UA" altLang="en-US" sz="15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1500" dirty="0" smtClean="0">
                  <a:cs typeface="Arial" panose="020B0604020202020204" pitchFamily="34" charset="0"/>
                </a:rPr>
                <a:t>ILAC-P10</a:t>
              </a:r>
              <a:endParaRPr lang="en-US" altLang="en-US" sz="1500" dirty="0">
                <a:cs typeface="Arial" panose="020B0604020202020204" pitchFamily="34" charset="0"/>
              </a:endParaRPr>
            </a:p>
            <a:p>
              <a:pPr algn="ctr"/>
              <a:r>
                <a:rPr lang="uk-UA" altLang="en-US" sz="2400" dirty="0" smtClean="0">
                  <a:solidFill>
                    <a:srgbClr val="FF0000"/>
                  </a:solidFill>
                </a:rPr>
                <a:t>Калібрування робочих еталонів, наприклад,</a:t>
              </a:r>
              <a:r>
                <a:rPr lang="en-US" alt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</a:rPr>
                <a:t>NAWI, </a:t>
              </a:r>
              <a:r>
                <a:rPr lang="uk-UA" altLang="en-US" sz="2400" dirty="0" smtClean="0">
                  <a:solidFill>
                    <a:srgbClr val="FF0000"/>
                  </a:solidFill>
                </a:rPr>
                <a:t>термометр</a:t>
              </a:r>
              <a:r>
                <a:rPr lang="en-US" altLang="en-US" sz="2400" dirty="0" smtClean="0">
                  <a:solidFill>
                    <a:srgbClr val="FF0000"/>
                  </a:solidFill>
                </a:rPr>
                <a:t>, </a:t>
              </a:r>
              <a:r>
                <a:rPr lang="uk-UA" altLang="en-US" sz="2400" dirty="0" smtClean="0">
                  <a:solidFill>
                    <a:srgbClr val="FF0000"/>
                  </a:solidFill>
                </a:rPr>
                <a:t>секундомір</a:t>
              </a:r>
              <a:endParaRPr lang="en-US" altLang="en-US" sz="2400" dirty="0">
                <a:solidFill>
                  <a:srgbClr val="FF0000"/>
                </a:solidFill>
              </a:endParaRPr>
            </a:p>
            <a:p>
              <a:pPr algn="ctr"/>
              <a:endParaRPr lang="en-US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5" name="Text Box 40"/>
            <p:cNvSpPr txBox="1">
              <a:spLocks noChangeArrowheads="1"/>
            </p:cNvSpPr>
            <p:nvPr/>
          </p:nvSpPr>
          <p:spPr bwMode="auto">
            <a:xfrm>
              <a:off x="4688" y="4251"/>
              <a:ext cx="7859" cy="199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en-US" sz="1800" dirty="0" smtClean="0"/>
                <a:t>ВИПРОБУВАЛЬНІ ЛАБОРАТОРІЇ</a:t>
              </a:r>
              <a:endParaRPr lang="en-US" altLang="en-US" sz="1800" dirty="0"/>
            </a:p>
            <a:p>
              <a:pPr algn="ctr"/>
              <a:endParaRPr lang="en-US" altLang="en-US" sz="1000" dirty="0"/>
            </a:p>
            <a:p>
              <a:r>
                <a:rPr lang="uk-UA" altLang="en-US" sz="2000" dirty="0" smtClean="0">
                  <a:solidFill>
                    <a:srgbClr val="FF0000"/>
                  </a:solidFill>
                </a:rPr>
                <a:t>Оцінка відповідності законодавчо регульованих засобів вимірювальної техніки, наприклад, </a:t>
              </a:r>
              <a:r>
                <a:rPr lang="en-US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2000" dirty="0">
                  <a:solidFill>
                    <a:srgbClr val="FF0000"/>
                  </a:solidFill>
                </a:rPr>
                <a:t>NAWI, AWI.</a:t>
              </a:r>
            </a:p>
            <a:p>
              <a:pPr algn="ctr"/>
              <a:endParaRPr lang="en-US" altLang="en-US" sz="2000" dirty="0"/>
            </a:p>
          </p:txBody>
        </p:sp>
        <p:sp>
          <p:nvSpPr>
            <p:cNvPr id="6" name="Text Box 41"/>
            <p:cNvSpPr txBox="1">
              <a:spLocks noChangeArrowheads="1"/>
            </p:cNvSpPr>
            <p:nvPr/>
          </p:nvSpPr>
          <p:spPr bwMode="auto">
            <a:xfrm>
              <a:off x="3423" y="7096"/>
              <a:ext cx="10389" cy="1611"/>
            </a:xfrm>
            <a:prstGeom prst="rect">
              <a:avLst/>
            </a:prstGeom>
            <a:solidFill>
              <a:schemeClr val="accent6">
                <a:alpha val="0"/>
              </a:schemeClr>
            </a:solidFill>
            <a:ln w="412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defRPr/>
              </a:pPr>
              <a:r>
                <a:rPr lang="uk-UA" altLang="en-US" sz="2000" dirty="0" smtClean="0">
                  <a:cs typeface="Arial" panose="020B0604020202020204" pitchFamily="34" charset="0"/>
                </a:rPr>
                <a:t>Контроль завдань вимірювань, передбачених для сфер законодавчої метрології, у тому числі</a:t>
              </a:r>
              <a:r>
                <a:rPr lang="uk-UA" altLang="en-US" sz="24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uk-UA" altLang="en-US" sz="24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перевірка вмісту товару </a:t>
              </a:r>
              <a:r>
                <a:rPr lang="uk-UA" altLang="en-US" sz="2400" dirty="0">
                  <a:solidFill>
                    <a:srgbClr val="FF0000"/>
                  </a:solidFill>
                  <a:cs typeface="Arial" panose="020B0604020202020204" pitchFamily="34" charset="0"/>
                </a:rPr>
                <a:t>в упаковці</a:t>
              </a:r>
              <a:r>
                <a:rPr lang="en-US" altLang="en-US" sz="24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endPara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7481" y="3731"/>
              <a:ext cx="0" cy="52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5"/>
            <p:cNvSpPr>
              <a:spLocks noChangeShapeType="1"/>
            </p:cNvSpPr>
            <p:nvPr/>
          </p:nvSpPr>
          <p:spPr bwMode="auto">
            <a:xfrm flipH="1">
              <a:off x="7481" y="6232"/>
              <a:ext cx="0" cy="85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8967978" y="228824"/>
            <a:ext cx="2971800" cy="556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Метрологічна </a:t>
            </a:r>
            <a:r>
              <a:rPr lang="uk-UA" altLang="en-US" sz="2000" dirty="0" err="1" smtClean="0"/>
              <a:t>простежуваність</a:t>
            </a:r>
            <a:r>
              <a:rPr lang="en-US" altLang="en-US" sz="2000" dirty="0" smtClean="0"/>
              <a:t>[14</a:t>
            </a:r>
            <a:r>
              <a:rPr lang="en-US" altLang="en-US" sz="2000" dirty="0"/>
              <a:t>]: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endParaRPr lang="en-US" altLang="en-US" sz="2000" b="0" dirty="0">
              <a:latin typeface="Arial Black" panose="020B0A04020102020204" pitchFamily="34" charset="0"/>
            </a:endParaRPr>
          </a:p>
          <a:p>
            <a:pPr algn="just"/>
            <a:endParaRPr lang="en-US" altLang="en-US" sz="2000" b="0" dirty="0"/>
          </a:p>
          <a:p>
            <a:pPr algn="just"/>
            <a:r>
              <a:rPr lang="uk-UA" altLang="en-US" sz="2000" dirty="0" smtClean="0"/>
              <a:t>Параметр результату вимірювання</a:t>
            </a:r>
            <a:r>
              <a:rPr lang="uk-UA" altLang="en-US" sz="2000" dirty="0"/>
              <a:t>,</a:t>
            </a:r>
            <a:r>
              <a:rPr lang="uk-UA" altLang="en-US" sz="2000" dirty="0" smtClean="0"/>
              <a:t> завдяки якому результат може бути </a:t>
            </a:r>
            <a:r>
              <a:rPr lang="uk-UA" altLang="en-US" sz="2000" dirty="0" err="1" smtClean="0"/>
              <a:t>пов</a:t>
            </a:r>
            <a:r>
              <a:rPr lang="en-US" altLang="en-US" sz="2000" dirty="0" smtClean="0"/>
              <a:t>’</a:t>
            </a:r>
            <a:r>
              <a:rPr lang="uk-UA" altLang="en-US" sz="2000" dirty="0" err="1" smtClean="0"/>
              <a:t>язаний</a:t>
            </a:r>
            <a:r>
              <a:rPr lang="uk-UA" altLang="en-US" sz="2000" dirty="0" smtClean="0"/>
              <a:t> з референтним значення через документально зафіксований безперервний ланцюг калібрувань</a:t>
            </a:r>
            <a:r>
              <a:rPr lang="uk-UA" altLang="en-US" sz="2000" dirty="0"/>
              <a:t>, </a:t>
            </a:r>
            <a:r>
              <a:rPr lang="uk-UA" altLang="en-US" sz="2000" dirty="0" smtClean="0"/>
              <a:t>що становлять невизначеність вимірювання </a:t>
            </a:r>
          </a:p>
          <a:p>
            <a:pPr algn="just"/>
            <a:endParaRPr lang="uk-UA" altLang="en-US" sz="2000" dirty="0"/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 flipH="1">
            <a:off x="1447800" y="2099225"/>
            <a:ext cx="0" cy="2492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505200" y="-6819"/>
            <a:ext cx="49482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400" b="1" dirty="0" smtClean="0">
                <a:latin typeface="Arial" panose="020B0604020202020204" pitchFamily="34" charset="0"/>
              </a:rPr>
              <a:t>Метрологічна </a:t>
            </a:r>
            <a:r>
              <a:rPr lang="uk-UA" altLang="en-US" sz="2400" b="1" dirty="0" err="1" smtClean="0">
                <a:latin typeface="Arial" panose="020B0604020202020204" pitchFamily="34" charset="0"/>
              </a:rPr>
              <a:t>простежуваність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 flipH="1">
            <a:off x="2286000" y="2099225"/>
            <a:ext cx="0" cy="3921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 flipH="1">
            <a:off x="2286000" y="3965693"/>
            <a:ext cx="0" cy="633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483" y="-53229"/>
            <a:ext cx="9649644" cy="5905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400" b="1" dirty="0" smtClean="0">
                <a:solidFill>
                  <a:schemeClr val="tx1"/>
                </a:solidFill>
              </a:rPr>
              <a:t>       </a:t>
            </a:r>
            <a:r>
              <a:rPr lang="uk-UA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Рішення щодо відповідності в законодавчій метрології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- WELMEC 4.2</a:t>
            </a:r>
            <a:b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uk-UA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ДПВ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uk-UA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допустима похибка вимірювання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024" y="564963"/>
            <a:ext cx="11880476" cy="14779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1024" y="2217551"/>
            <a:ext cx="11880476" cy="1246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024" y="3760599"/>
            <a:ext cx="11880476" cy="16316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4610" y="739588"/>
            <a:ext cx="11437336" cy="5257800"/>
          </a:xfrm>
        </p:spPr>
        <p:txBody>
          <a:bodyPr>
            <a:normAutofit/>
          </a:bodyPr>
          <a:lstStyle/>
          <a:p>
            <a:pPr marL="171450" indent="-171450"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3200" dirty="0" smtClean="0">
                <a:latin typeface="Arial" panose="020B0604020202020204" pitchFamily="34" charset="0"/>
              </a:rPr>
              <a:t>*</a:t>
            </a:r>
            <a:r>
              <a:rPr lang="uk-UA" altLang="en-US" sz="3200" dirty="0" smtClean="0">
                <a:latin typeface="Arial" panose="020B0604020202020204" pitchFamily="34" charset="0"/>
              </a:rPr>
              <a:t>Різний рівень встановленого захисту </a:t>
            </a:r>
            <a:r>
              <a:rPr lang="en-US" altLang="en-US" sz="3200" dirty="0" smtClean="0">
                <a:latin typeface="Arial" panose="020B0604020202020204" pitchFamily="34" charset="0"/>
              </a:rPr>
              <a:t>―&gt; </a:t>
            </a:r>
            <a:r>
              <a:rPr lang="uk-UA" altLang="en-US" sz="3200" dirty="0" smtClean="0">
                <a:latin typeface="Arial" panose="020B0604020202020204" pitchFamily="34" charset="0"/>
              </a:rPr>
              <a:t>різні класи точності ЗВТ для  різних цілей </a:t>
            </a:r>
            <a:r>
              <a:rPr lang="en-US" altLang="en-US" sz="3200" b="1" dirty="0" smtClean="0">
                <a:latin typeface="Arial" panose="020B0604020202020204" pitchFamily="34" charset="0"/>
              </a:rPr>
              <a:t>―&gt;  </a:t>
            </a:r>
            <a:r>
              <a:rPr lang="en-US" altLang="en-US" sz="3200" dirty="0" smtClean="0">
                <a:latin typeface="Arial" panose="020B0604020202020204" pitchFamily="34" charset="0"/>
              </a:rPr>
              <a:t>  </a:t>
            </a:r>
            <a:r>
              <a:rPr lang="uk-UA" altLang="en-US" sz="3200" dirty="0" smtClean="0">
                <a:latin typeface="Arial" panose="020B0604020202020204" pitchFamily="34" charset="0"/>
              </a:rPr>
              <a:t>різні</a:t>
            </a:r>
            <a:r>
              <a:rPr lang="en-US" altLang="en-US" sz="3200" dirty="0" smtClean="0">
                <a:latin typeface="Arial" panose="020B0604020202020204" pitchFamily="34" charset="0"/>
              </a:rPr>
              <a:t> </a:t>
            </a:r>
            <a:r>
              <a:rPr lang="uk-UA" altLang="en-US" sz="3200" dirty="0" smtClean="0">
                <a:latin typeface="Arial" panose="020B0604020202020204" pitchFamily="34" charset="0"/>
              </a:rPr>
              <a:t>ДПВ</a:t>
            </a:r>
            <a:r>
              <a:rPr lang="en-US" altLang="en-US" sz="32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3200" dirty="0" smtClean="0">
                <a:latin typeface="Arial" panose="020B0604020202020204" pitchFamily="34" charset="0"/>
              </a:rPr>
              <a:t>*</a:t>
            </a:r>
            <a:r>
              <a:rPr lang="uk-UA" altLang="en-US" sz="3200" dirty="0" smtClean="0">
                <a:latin typeface="Arial" panose="020B0604020202020204" pitchFamily="34" charset="0"/>
              </a:rPr>
              <a:t> </a:t>
            </a:r>
            <a:r>
              <a:rPr lang="uk-UA" altLang="en-US" sz="3000" dirty="0" smtClean="0">
                <a:latin typeface="Arial" panose="020B0604020202020204" pitchFamily="34" charset="0"/>
              </a:rPr>
              <a:t>ДПВ для нових ЗВТ визначаються окремими законодавчими актами щодо ЗВТ, наприклад, Директиви </a:t>
            </a:r>
            <a:r>
              <a:rPr lang="en-US" altLang="en-US" sz="3000" dirty="0" smtClean="0">
                <a:latin typeface="Arial" panose="020B0604020202020204" pitchFamily="34" charset="0"/>
              </a:rPr>
              <a:t>MI </a:t>
            </a:r>
            <a:r>
              <a:rPr lang="en-US" altLang="en-US" sz="3000" dirty="0">
                <a:latin typeface="Arial" panose="020B0604020202020204" pitchFamily="34" charset="0"/>
              </a:rPr>
              <a:t>and </a:t>
            </a:r>
            <a:r>
              <a:rPr lang="en-US" altLang="en-US" sz="3000" dirty="0" smtClean="0">
                <a:latin typeface="Arial" panose="020B0604020202020204" pitchFamily="34" charset="0"/>
              </a:rPr>
              <a:t>NAWI;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 marL="114300" indent="-114300"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3200" dirty="0" smtClean="0">
                <a:latin typeface="Arial" panose="020B0604020202020204" pitchFamily="34" charset="0"/>
              </a:rPr>
              <a:t>*</a:t>
            </a:r>
            <a:r>
              <a:rPr lang="uk-UA" altLang="en-US" sz="3000" dirty="0">
                <a:latin typeface="Arial" panose="020B0604020202020204" pitchFamily="34" charset="0"/>
              </a:rPr>
              <a:t>наприклад, згідно Директиві</a:t>
            </a:r>
            <a:r>
              <a:rPr lang="en-US" altLang="en-US" sz="3000" dirty="0">
                <a:latin typeface="Arial" panose="020B0604020202020204" pitchFamily="34" charset="0"/>
              </a:rPr>
              <a:t> NAWI /OIML R 76/EN 45501/2015 </a:t>
            </a:r>
            <a:r>
              <a:rPr lang="ru-RU" sz="3000" dirty="0" err="1">
                <a:latin typeface="Arial" panose="020B0604020202020204" pitchFamily="34" charset="0"/>
              </a:rPr>
              <a:t>під</a:t>
            </a:r>
            <a:r>
              <a:rPr lang="ru-RU" sz="3000" dirty="0">
                <a:latin typeface="Arial" panose="020B0604020202020204" pitchFamily="34" charset="0"/>
              </a:rPr>
              <a:t> час </a:t>
            </a:r>
            <a:r>
              <a:rPr lang="ru-RU" sz="3000" dirty="0" err="1">
                <a:latin typeface="Arial" panose="020B0604020202020204" pitchFamily="34" charset="0"/>
              </a:rPr>
              <a:t>експлуатації</a:t>
            </a:r>
            <a:r>
              <a:rPr lang="ru-RU" sz="3000" dirty="0">
                <a:latin typeface="Arial" panose="020B0604020202020204" pitchFamily="34" charset="0"/>
              </a:rPr>
              <a:t> дозволена </a:t>
            </a:r>
            <a:r>
              <a:rPr lang="ru-RU" sz="3000" dirty="0" err="1">
                <a:latin typeface="Arial" panose="020B0604020202020204" pitchFamily="34" charset="0"/>
              </a:rPr>
              <a:t>похибка</a:t>
            </a:r>
            <a:r>
              <a:rPr lang="ru-RU" sz="3000" dirty="0">
                <a:latin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</a:rPr>
              <a:t>вимірювань</a:t>
            </a:r>
            <a:r>
              <a:rPr lang="ru-RU" sz="3000" dirty="0">
                <a:latin typeface="Arial" panose="020B0604020202020204" pitchFamily="34" charset="0"/>
              </a:rPr>
              <a:t> у два рази </a:t>
            </a:r>
            <a:r>
              <a:rPr lang="ru-RU" sz="3000" dirty="0" err="1">
                <a:latin typeface="Arial" panose="020B0604020202020204" pitchFamily="34" charset="0"/>
              </a:rPr>
              <a:t>більша</a:t>
            </a:r>
            <a:r>
              <a:rPr lang="ru-RU" sz="3000" dirty="0">
                <a:latin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</a:rPr>
              <a:t>ніж</a:t>
            </a:r>
            <a:r>
              <a:rPr lang="ru-RU" sz="3000" dirty="0">
                <a:latin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</a:rPr>
              <a:t>під</a:t>
            </a:r>
            <a:r>
              <a:rPr lang="ru-RU" sz="3000" dirty="0">
                <a:latin typeface="Arial" panose="020B0604020202020204" pitchFamily="34" charset="0"/>
              </a:rPr>
              <a:t> час </a:t>
            </a:r>
            <a:r>
              <a:rPr lang="ru-RU" sz="3000" dirty="0" err="1">
                <a:latin typeface="Arial" panose="020B0604020202020204" pitchFamily="34" charset="0"/>
              </a:rPr>
              <a:t>повірки</a:t>
            </a:r>
            <a:r>
              <a:rPr lang="ru-RU" sz="3000" dirty="0">
                <a:latin typeface="Arial" panose="020B0604020202020204" pitchFamily="34" charset="0"/>
              </a:rPr>
              <a:t> неавтоматичного </a:t>
            </a:r>
            <a:r>
              <a:rPr lang="ru-RU" sz="3000" dirty="0" err="1">
                <a:latin typeface="Arial" panose="020B0604020202020204" pitchFamily="34" charset="0"/>
              </a:rPr>
              <a:t>зважувального</a:t>
            </a:r>
            <a:r>
              <a:rPr lang="ru-RU" sz="3000" dirty="0">
                <a:latin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</a:rPr>
              <a:t>приладу</a:t>
            </a:r>
            <a:r>
              <a:rPr lang="ru-RU" sz="3000" smtClean="0">
                <a:latin typeface="Arial" panose="020B0604020202020204" pitchFamily="34" charset="0"/>
              </a:rPr>
              <a:t>.</a:t>
            </a:r>
            <a:endParaRPr lang="uk-UA" altLang="en-US" sz="3000" dirty="0">
              <a:latin typeface="Arial" panose="020B0604020202020204" pitchFamily="34" charset="0"/>
            </a:endParaRPr>
          </a:p>
          <a:p>
            <a:pPr marL="114300" indent="-114300"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sz="3200" dirty="0" smtClean="0">
              <a:latin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067014" y="739588"/>
            <a:ext cx="926436" cy="416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148158" y="1145830"/>
            <a:ext cx="1173233" cy="560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71" y="134470"/>
            <a:ext cx="7847799" cy="590550"/>
          </a:xfrm>
        </p:spPr>
        <p:txBody>
          <a:bodyPr/>
          <a:lstStyle/>
          <a:p>
            <a:r>
              <a:rPr lang="en-GB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Довідкові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4" y="940173"/>
            <a:ext cx="11268635" cy="5097556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ДИРЕКТИВА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2007/45/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Парламенту та Ради від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вересня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встановлює правила щодо </a:t>
            </a:r>
            <a:r>
              <a:rPr lang="uk-UA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номінальної кількості розфасованих продуктів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що замінює Директиви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75/106/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80/232/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вносить зміни до Директиви Ради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76/211/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EC;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Довідник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EURAMET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 звірень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Довідник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EURAMET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4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версія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1.0 (05/2016);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CIPM MRA-D-05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Звірення вимірювань 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CIPM MRA;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CIPM MRA-D-04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Калібрувальні та вимірювальні можливості в контексті Угоди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CIPM MRA;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257" y="164124"/>
            <a:ext cx="9639860" cy="773722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 smtClean="0">
                <a:solidFill>
                  <a:schemeClr val="tx1"/>
                </a:solidFill>
              </a:rPr>
              <a:t> </a:t>
            </a:r>
            <a:r>
              <a:rPr lang="uk-UA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Рішення щодо відповідності в законодавчій метрології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- WELMEC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4.2</a:t>
            </a:r>
            <a:b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MPU (</a:t>
            </a:r>
            <a:r>
              <a:rPr lang="uk-UA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Максимально допустима невизначеність вимірювання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1107142"/>
            <a:ext cx="11609294" cy="12703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752165"/>
            <a:ext cx="11609294" cy="24359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3863" y="1379538"/>
            <a:ext cx="11194676" cy="3811027"/>
          </a:xfrm>
        </p:spPr>
        <p:txBody>
          <a:bodyPr>
            <a:normAutofit fontScale="92500"/>
          </a:bodyPr>
          <a:lstStyle/>
          <a:p>
            <a:pPr marL="171450" indent="-171450" algn="just">
              <a:buNone/>
              <a:defRPr/>
            </a:pPr>
            <a:r>
              <a:rPr lang="en-US" altLang="en-US" sz="3200" dirty="0" smtClean="0">
                <a:latin typeface="Arial" panose="020B0604020202020204" pitchFamily="34" charset="0"/>
              </a:rPr>
              <a:t>*</a:t>
            </a:r>
            <a:r>
              <a:rPr lang="uk-UA" altLang="en-US" sz="3200" dirty="0" smtClean="0">
                <a:latin typeface="Arial" panose="020B0604020202020204" pitchFamily="34" charset="0"/>
              </a:rPr>
              <a:t>У випадку</a:t>
            </a:r>
            <a:r>
              <a:rPr lang="en-US" altLang="en-US" sz="3200" dirty="0" smtClean="0">
                <a:latin typeface="Arial" panose="020B0604020202020204" pitchFamily="34" charset="0"/>
              </a:rPr>
              <a:t> MID, </a:t>
            </a:r>
            <a:r>
              <a:rPr lang="uk-UA" altLang="en-US" sz="3200" dirty="0" smtClean="0">
                <a:latin typeface="Arial" panose="020B0604020202020204" pitchFamily="34" charset="0"/>
              </a:rPr>
              <a:t>питання щодо </a:t>
            </a:r>
            <a:r>
              <a:rPr lang="uk-UA" altLang="en-US" sz="32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МДП </a:t>
            </a:r>
            <a:r>
              <a:rPr lang="uk-UA" altLang="en-US" sz="3200" b="1" dirty="0">
                <a:solidFill>
                  <a:srgbClr val="7030A0"/>
                </a:solidFill>
                <a:latin typeface="Arial" panose="020B0604020202020204" pitchFamily="34" charset="0"/>
              </a:rPr>
              <a:t>під час </a:t>
            </a:r>
            <a:r>
              <a:rPr lang="uk-UA" altLang="en-US" sz="32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експлуатації</a:t>
            </a:r>
            <a:r>
              <a:rPr lang="en-US" altLang="en-US" sz="32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uk-UA" altLang="en-US" sz="3200" dirty="0" smtClean="0">
                <a:latin typeface="Arial" panose="020B0604020202020204" pitchFamily="34" charset="0"/>
              </a:rPr>
              <a:t>залишаються на розсуд національних органів влади.</a:t>
            </a:r>
            <a:endParaRPr lang="en-US" altLang="en-US" sz="3200" dirty="0" smtClean="0">
              <a:latin typeface="Arial" panose="020B0604020202020204" pitchFamily="34" charset="0"/>
            </a:endParaRPr>
          </a:p>
          <a:p>
            <a:pPr marL="171450" indent="-171450" algn="just" eaLnBrk="1" hangingPunct="1">
              <a:buFont typeface="Wingdings 2" panose="05020102010507070707" pitchFamily="18" charset="2"/>
              <a:buNone/>
              <a:defRPr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uk-UA" altLang="en-US" sz="3200" dirty="0" smtClean="0">
                <a:latin typeface="Arial" panose="020B0604020202020204" pitchFamily="34" charset="0"/>
              </a:rPr>
              <a:t>Щоб уникнути або звести до мінімуму неприємні випадки, які можуть статися під час використання ЗВТ, органи влади, а також користувачі повинні вживати заходів, необхідних для того, що  вимірювання та засоби вимірювальної техніки </a:t>
            </a:r>
            <a:r>
              <a:rPr lang="uk-UA" altLang="en-US" sz="3200" b="1" dirty="0">
                <a:solidFill>
                  <a:srgbClr val="7030A0"/>
                </a:solidFill>
                <a:latin typeface="Arial" panose="020B0604020202020204" pitchFamily="34" charset="0"/>
              </a:rPr>
              <a:t>продовжували відповідати встановленим вимогам</a:t>
            </a:r>
            <a:r>
              <a:rPr lang="uk-UA" altLang="en-US" sz="32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endParaRPr lang="uk-UA" altLang="en-US" sz="32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182906" y="166688"/>
            <a:ext cx="8225448" cy="55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uk-UA" altLang="en-US" sz="2000" dirty="0" smtClean="0">
                <a:latin typeface="Arial" panose="020B0604020202020204" pitchFamily="34" charset="0"/>
              </a:rPr>
              <a:t>Рішення </a:t>
            </a:r>
            <a:r>
              <a:rPr lang="uk-UA" altLang="en-US" sz="2000" dirty="0">
                <a:latin typeface="Arial" panose="020B0604020202020204" pitchFamily="34" charset="0"/>
              </a:rPr>
              <a:t>щодо відповідності в законодавчій метрології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19887" y="721658"/>
            <a:ext cx="10602339" cy="516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>
              <a:buNone/>
            </a:pPr>
            <a:r>
              <a:rPr lang="en-US" altLang="en-US" sz="32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ru-RU" alt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alt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ході</a:t>
            </a:r>
            <a:r>
              <a:rPr lang="ru-RU" alt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оцінки</a:t>
            </a:r>
            <a:r>
              <a:rPr lang="ru-RU" alt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en-US" sz="3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відповідності</a:t>
            </a:r>
            <a:r>
              <a:rPr lang="ru-RU" alt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altLang="en-US" sz="3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невизначеності</a:t>
            </a:r>
            <a:r>
              <a:rPr lang="ru-RU" alt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altLang="en-US" sz="3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пов'язані</a:t>
            </a:r>
            <a:r>
              <a:rPr lang="ru-RU" alt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 </a:t>
            </a:r>
            <a:r>
              <a:rPr lang="ru-RU" alt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вимірюванням</a:t>
            </a:r>
            <a:r>
              <a:rPr lang="ru-RU" alt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uk-UA" altLang="en-US" sz="32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можуть оцінюватися та враховуватися під час прийняття рішень стосовно відповідності в контексті законодавчої метрології</a:t>
            </a:r>
            <a:r>
              <a:rPr lang="en-US" altLang="en-US" sz="32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altLang="en-US" sz="32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―&gt; </a:t>
            </a:r>
            <a:r>
              <a:rPr lang="en-US" altLang="en-US" sz="32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MPU</a:t>
            </a:r>
            <a:endParaRPr lang="en-US" altLang="en-US" sz="18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uk-UA" alt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Принцип спільного ризику може застосовуватися, коли максимально допустима невизначеність не перевищує максимально допустиму похибку </a:t>
            </a:r>
            <a:r>
              <a:rPr lang="en-US" alt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/3</a:t>
            </a:r>
            <a:r>
              <a:rPr lang="en-US" alt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US" altLang="en-US" sz="18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sz="32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uk-UA" altLang="en-US" sz="32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Коли практично можливо</a:t>
            </a:r>
            <a:r>
              <a:rPr lang="en-US" altLang="en-US" sz="32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sz="3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MPU </a:t>
            </a:r>
            <a:r>
              <a:rPr lang="en-US" altLang="en-US" sz="32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≤ </a:t>
            </a:r>
            <a:r>
              <a:rPr lang="en-US" altLang="en-US" sz="3200" b="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MPE</a:t>
            </a:r>
            <a:r>
              <a:rPr lang="en-US" altLang="en-US" sz="32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/3</a:t>
            </a:r>
            <a:r>
              <a:rPr lang="en-US" altLang="en-US" sz="33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altLang="en-US" sz="33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кожній точці вимірювання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збільшена невизначеність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2; 95%)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US" altLang="en-US" sz="24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12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727667" y="1781549"/>
            <a:ext cx="7969250" cy="3987800"/>
            <a:chOff x="1264" y="-991"/>
            <a:chExt cx="8824" cy="4831"/>
          </a:xfrm>
        </p:grpSpPr>
        <p:sp>
          <p:nvSpPr>
            <p:cNvPr id="3" name="AutoShape 24"/>
            <p:cNvSpPr>
              <a:spLocks noTextEdit="1"/>
            </p:cNvSpPr>
            <p:nvPr/>
          </p:nvSpPr>
          <p:spPr bwMode="auto">
            <a:xfrm>
              <a:off x="2156" y="11"/>
              <a:ext cx="7851" cy="3794"/>
            </a:xfrm>
            <a:prstGeom prst="borderCallout3">
              <a:avLst>
                <a:gd name="adj1" fmla="val 3648"/>
                <a:gd name="adj2" fmla="val 101176"/>
                <a:gd name="adj3" fmla="val 3648"/>
                <a:gd name="adj4" fmla="val 109458"/>
                <a:gd name="adj5" fmla="val 83981"/>
                <a:gd name="adj6" fmla="val 109458"/>
                <a:gd name="adj7" fmla="val 96806"/>
                <a:gd name="adj8" fmla="val 10112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" name="AutoShape 23"/>
            <p:cNvCxnSpPr>
              <a:cxnSpLocks noChangeShapeType="1"/>
            </p:cNvCxnSpPr>
            <p:nvPr/>
          </p:nvCxnSpPr>
          <p:spPr bwMode="auto">
            <a:xfrm flipV="1">
              <a:off x="3132" y="2319"/>
              <a:ext cx="6956" cy="2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AutoShape 22"/>
            <p:cNvCxnSpPr>
              <a:cxnSpLocks noChangeShapeType="1"/>
            </p:cNvCxnSpPr>
            <p:nvPr/>
          </p:nvCxnSpPr>
          <p:spPr bwMode="auto">
            <a:xfrm>
              <a:off x="7067" y="1787"/>
              <a:ext cx="1" cy="55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21"/>
            <p:cNvCxnSpPr>
              <a:cxnSpLocks noChangeShapeType="1"/>
            </p:cNvCxnSpPr>
            <p:nvPr/>
          </p:nvCxnSpPr>
          <p:spPr bwMode="auto">
            <a:xfrm rot="5400000">
              <a:off x="1820" y="1875"/>
              <a:ext cx="3189" cy="1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20"/>
            <p:cNvCxnSpPr>
              <a:cxnSpLocks noChangeShapeType="1"/>
            </p:cNvCxnSpPr>
            <p:nvPr/>
          </p:nvCxnSpPr>
          <p:spPr bwMode="auto">
            <a:xfrm rot="5400000">
              <a:off x="5519" y="1719"/>
              <a:ext cx="3231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9"/>
            <p:cNvCxnSpPr>
              <a:cxnSpLocks noChangeShapeType="1"/>
            </p:cNvCxnSpPr>
            <p:nvPr/>
          </p:nvCxnSpPr>
          <p:spPr bwMode="auto">
            <a:xfrm>
              <a:off x="6374" y="1925"/>
              <a:ext cx="691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8"/>
            <p:cNvCxnSpPr>
              <a:cxnSpLocks noChangeShapeType="1"/>
            </p:cNvCxnSpPr>
            <p:nvPr/>
          </p:nvCxnSpPr>
          <p:spPr bwMode="auto">
            <a:xfrm flipV="1">
              <a:off x="7065" y="1926"/>
              <a:ext cx="691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7"/>
            <p:cNvCxnSpPr>
              <a:cxnSpLocks noChangeShapeType="1"/>
            </p:cNvCxnSpPr>
            <p:nvPr/>
          </p:nvCxnSpPr>
          <p:spPr bwMode="auto">
            <a:xfrm>
              <a:off x="3422" y="3242"/>
              <a:ext cx="37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AutoShape 16"/>
            <p:cNvSpPr>
              <a:spLocks/>
            </p:cNvSpPr>
            <p:nvPr/>
          </p:nvSpPr>
          <p:spPr bwMode="auto">
            <a:xfrm>
              <a:off x="7810" y="3426"/>
              <a:ext cx="970" cy="387"/>
            </a:xfrm>
            <a:prstGeom prst="borderCallout2">
              <a:avLst>
                <a:gd name="adj1" fmla="val 35644"/>
                <a:gd name="adj2" fmla="val -9523"/>
                <a:gd name="adj3" fmla="val 35644"/>
                <a:gd name="adj4" fmla="val -21824"/>
                <a:gd name="adj5" fmla="val -40593"/>
                <a:gd name="adj6" fmla="val -6547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MPE +</a:t>
              </a:r>
              <a:endParaRPr lang="en-US" altLang="en-US" sz="18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15"/>
            <p:cNvSpPr>
              <a:spLocks/>
            </p:cNvSpPr>
            <p:nvPr/>
          </p:nvSpPr>
          <p:spPr bwMode="auto">
            <a:xfrm>
              <a:off x="4350" y="3426"/>
              <a:ext cx="877" cy="414"/>
            </a:xfrm>
            <a:prstGeom prst="borderCallout2">
              <a:avLst>
                <a:gd name="adj1" fmla="val 33333"/>
                <a:gd name="adj2" fmla="val -10528"/>
                <a:gd name="adj3" fmla="val 33333"/>
                <a:gd name="adj4" fmla="val -51755"/>
                <a:gd name="adj5" fmla="val -33796"/>
                <a:gd name="adj6" fmla="val -9342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MPE -</a:t>
              </a:r>
              <a:endParaRPr lang="en-US" altLang="en-US" sz="18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509" y="1372"/>
              <a:ext cx="418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</a:t>
              </a:r>
              <a:endParaRPr lang="en-US" altLang="en-US" sz="18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204" y="1372"/>
              <a:ext cx="417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</a:t>
              </a:r>
              <a:endParaRPr lang="en-US" altLang="en-US" sz="18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AutoShape 12"/>
            <p:cNvCxnSpPr>
              <a:cxnSpLocks noChangeShapeType="1"/>
            </p:cNvCxnSpPr>
            <p:nvPr/>
          </p:nvCxnSpPr>
          <p:spPr bwMode="auto">
            <a:xfrm>
              <a:off x="6375" y="1372"/>
              <a:ext cx="1" cy="96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1"/>
            <p:cNvCxnSpPr>
              <a:cxnSpLocks noChangeShapeType="1"/>
            </p:cNvCxnSpPr>
            <p:nvPr/>
          </p:nvCxnSpPr>
          <p:spPr bwMode="auto">
            <a:xfrm>
              <a:off x="7756" y="1372"/>
              <a:ext cx="5" cy="96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0"/>
            <p:cNvCxnSpPr>
              <a:cxnSpLocks noChangeShapeType="1"/>
            </p:cNvCxnSpPr>
            <p:nvPr/>
          </p:nvCxnSpPr>
          <p:spPr bwMode="auto">
            <a:xfrm>
              <a:off x="6374" y="1478"/>
              <a:ext cx="1382" cy="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458" y="2480"/>
              <a:ext cx="3647" cy="67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</a:t>
              </a:r>
              <a:r>
                <a:rPr lang="uk-UA" altLang="en-US" sz="2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она відповідності</a:t>
              </a:r>
              <a:endParaRPr lang="en-US" altLang="en-US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7217" y="2388"/>
              <a:ext cx="2785" cy="7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</a:t>
              </a:r>
              <a:r>
                <a:rPr lang="uk-UA" alt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она невідповідності</a:t>
              </a:r>
              <a:endParaRPr lang="en-US" alt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264" y="2480"/>
              <a:ext cx="2052" cy="7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</a:t>
              </a:r>
              <a:r>
                <a:rPr lang="uk-UA" altLang="en-US" sz="1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она невідповідності</a:t>
              </a: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AutoShape 6"/>
            <p:cNvCxnSpPr>
              <a:cxnSpLocks noChangeShapeType="1"/>
            </p:cNvCxnSpPr>
            <p:nvPr/>
          </p:nvCxnSpPr>
          <p:spPr bwMode="auto">
            <a:xfrm rot="10800000">
              <a:off x="1819" y="2319"/>
              <a:ext cx="1587" cy="2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AutoShape 5"/>
            <p:cNvSpPr>
              <a:spLocks/>
            </p:cNvSpPr>
            <p:nvPr/>
          </p:nvSpPr>
          <p:spPr bwMode="auto">
            <a:xfrm>
              <a:off x="7410" y="-991"/>
              <a:ext cx="2395" cy="818"/>
            </a:xfrm>
            <a:prstGeom prst="borderCallout3">
              <a:avLst>
                <a:gd name="adj1" fmla="val 18750"/>
                <a:gd name="adj2" fmla="val -5083"/>
                <a:gd name="adj3" fmla="val 18750"/>
                <a:gd name="adj4" fmla="val -41949"/>
                <a:gd name="adj5" fmla="val 82032"/>
                <a:gd name="adj6" fmla="val -41949"/>
                <a:gd name="adj7" fmla="val 325083"/>
                <a:gd name="adj8" fmla="val -1984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1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Значення вимірювання</a:t>
              </a: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6847" y="1562"/>
              <a:ext cx="218" cy="225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6122" y="1027"/>
              <a:ext cx="1976" cy="1580"/>
            </a:xfrm>
            <a:prstGeom prst="flowChartConnector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900952" y="128625"/>
            <a:ext cx="10640259" cy="7147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2" y="1080310"/>
            <a:ext cx="4053869" cy="303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00952" y="77608"/>
            <a:ext cx="108873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uk-UA" altLang="en-US" sz="2400" dirty="0"/>
              <a:t>Рішення щодо відповідності в законодавчій метрології </a:t>
            </a:r>
            <a:endParaRPr lang="en-US" altLang="en-US" sz="2400" dirty="0"/>
          </a:p>
          <a:p>
            <a:pPr algn="ctr"/>
            <a:r>
              <a:rPr lang="uk-UA" altLang="en-US" sz="2400" dirty="0" smtClean="0"/>
              <a:t>Відсутня відповідність і невідповідність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16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177459" y="-14493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553696" y="2039470"/>
            <a:ext cx="7843838" cy="3770313"/>
            <a:chOff x="685" y="-450"/>
            <a:chExt cx="9503" cy="4567"/>
          </a:xfrm>
        </p:grpSpPr>
        <p:sp>
          <p:nvSpPr>
            <p:cNvPr id="4" name="AutoShape 24"/>
            <p:cNvSpPr>
              <a:spLocks noTextEdit="1"/>
            </p:cNvSpPr>
            <p:nvPr/>
          </p:nvSpPr>
          <p:spPr bwMode="auto">
            <a:xfrm>
              <a:off x="2156" y="11"/>
              <a:ext cx="7851" cy="3794"/>
            </a:xfrm>
            <a:prstGeom prst="borderCallout3">
              <a:avLst>
                <a:gd name="adj1" fmla="val 3648"/>
                <a:gd name="adj2" fmla="val 101176"/>
                <a:gd name="adj3" fmla="val 3648"/>
                <a:gd name="adj4" fmla="val 109458"/>
                <a:gd name="adj5" fmla="val 83981"/>
                <a:gd name="adj6" fmla="val 109458"/>
                <a:gd name="adj7" fmla="val 96806"/>
                <a:gd name="adj8" fmla="val 10112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" name="AutoShape 23"/>
            <p:cNvCxnSpPr>
              <a:cxnSpLocks noChangeShapeType="1"/>
            </p:cNvCxnSpPr>
            <p:nvPr/>
          </p:nvCxnSpPr>
          <p:spPr bwMode="auto">
            <a:xfrm flipV="1">
              <a:off x="3132" y="2319"/>
              <a:ext cx="7056" cy="2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22"/>
            <p:cNvCxnSpPr>
              <a:cxnSpLocks noChangeShapeType="1"/>
            </p:cNvCxnSpPr>
            <p:nvPr/>
          </p:nvCxnSpPr>
          <p:spPr bwMode="auto">
            <a:xfrm>
              <a:off x="8117" y="1791"/>
              <a:ext cx="1" cy="55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2316" y="2570"/>
              <a:ext cx="2223" cy="4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20"/>
            <p:cNvCxnSpPr>
              <a:cxnSpLocks noChangeShapeType="1"/>
            </p:cNvCxnSpPr>
            <p:nvPr/>
          </p:nvCxnSpPr>
          <p:spPr bwMode="auto">
            <a:xfrm rot="16200000" flipH="1">
              <a:off x="6181" y="2466"/>
              <a:ext cx="2072" cy="3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9"/>
            <p:cNvCxnSpPr>
              <a:cxnSpLocks noChangeShapeType="1"/>
            </p:cNvCxnSpPr>
            <p:nvPr/>
          </p:nvCxnSpPr>
          <p:spPr bwMode="auto">
            <a:xfrm>
              <a:off x="7424" y="1929"/>
              <a:ext cx="691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8"/>
            <p:cNvCxnSpPr>
              <a:cxnSpLocks noChangeShapeType="1"/>
            </p:cNvCxnSpPr>
            <p:nvPr/>
          </p:nvCxnSpPr>
          <p:spPr bwMode="auto">
            <a:xfrm flipV="1">
              <a:off x="8115" y="1930"/>
              <a:ext cx="691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7"/>
            <p:cNvCxnSpPr>
              <a:cxnSpLocks noChangeShapeType="1"/>
            </p:cNvCxnSpPr>
            <p:nvPr/>
          </p:nvCxnSpPr>
          <p:spPr bwMode="auto">
            <a:xfrm>
              <a:off x="3448" y="3426"/>
              <a:ext cx="37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16"/>
            <p:cNvSpPr>
              <a:spLocks/>
            </p:cNvSpPr>
            <p:nvPr/>
          </p:nvSpPr>
          <p:spPr bwMode="auto">
            <a:xfrm>
              <a:off x="7972" y="3518"/>
              <a:ext cx="970" cy="387"/>
            </a:xfrm>
            <a:prstGeom prst="borderCallout2">
              <a:avLst>
                <a:gd name="adj1" fmla="val 35644"/>
                <a:gd name="adj2" fmla="val -9523"/>
                <a:gd name="adj3" fmla="val 35644"/>
                <a:gd name="adj4" fmla="val -21824"/>
                <a:gd name="adj5" fmla="val -40593"/>
                <a:gd name="adj6" fmla="val -6547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MPE +</a:t>
              </a:r>
              <a:endParaRPr lang="en-US" altLang="en-US" sz="14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15"/>
            <p:cNvSpPr>
              <a:spLocks/>
            </p:cNvSpPr>
            <p:nvPr/>
          </p:nvSpPr>
          <p:spPr bwMode="auto">
            <a:xfrm>
              <a:off x="4279" y="3703"/>
              <a:ext cx="877" cy="414"/>
            </a:xfrm>
            <a:prstGeom prst="borderCallout2">
              <a:avLst>
                <a:gd name="adj1" fmla="val 33333"/>
                <a:gd name="adj2" fmla="val -10528"/>
                <a:gd name="adj3" fmla="val 33333"/>
                <a:gd name="adj4" fmla="val -51755"/>
                <a:gd name="adj5" fmla="val -33796"/>
                <a:gd name="adj6" fmla="val -9342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MPE -</a:t>
              </a:r>
              <a:endParaRPr lang="en-US" altLang="en-US" sz="14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7559" y="1376"/>
              <a:ext cx="418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</a:t>
              </a:r>
              <a:endParaRPr lang="en-US" altLang="en-US" sz="18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8254" y="1376"/>
              <a:ext cx="417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</a:t>
              </a:r>
              <a:endParaRPr lang="en-US" altLang="en-US" sz="18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AutoShape 12"/>
            <p:cNvCxnSpPr>
              <a:cxnSpLocks noChangeShapeType="1"/>
            </p:cNvCxnSpPr>
            <p:nvPr/>
          </p:nvCxnSpPr>
          <p:spPr bwMode="auto">
            <a:xfrm>
              <a:off x="7425" y="1376"/>
              <a:ext cx="1" cy="96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1"/>
            <p:cNvCxnSpPr>
              <a:cxnSpLocks noChangeShapeType="1"/>
            </p:cNvCxnSpPr>
            <p:nvPr/>
          </p:nvCxnSpPr>
          <p:spPr bwMode="auto">
            <a:xfrm>
              <a:off x="8806" y="1376"/>
              <a:ext cx="5" cy="96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0"/>
            <p:cNvCxnSpPr>
              <a:cxnSpLocks noChangeShapeType="1"/>
            </p:cNvCxnSpPr>
            <p:nvPr/>
          </p:nvCxnSpPr>
          <p:spPr bwMode="auto">
            <a:xfrm>
              <a:off x="7424" y="1482"/>
              <a:ext cx="1382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461" y="2507"/>
              <a:ext cx="3647" cy="66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uk-UA" altLang="en-US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зона відповідності</a:t>
              </a:r>
              <a:endParaRPr lang="en-US" alt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289" y="2480"/>
              <a:ext cx="2806" cy="6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uk-UA" alt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зона невідповідності</a:t>
              </a:r>
              <a:endPara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85" y="2480"/>
              <a:ext cx="2631" cy="6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uk-UA" alt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зона невідповідності</a:t>
              </a:r>
              <a:endPara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AutoShape 6"/>
            <p:cNvCxnSpPr>
              <a:cxnSpLocks noChangeShapeType="1"/>
            </p:cNvCxnSpPr>
            <p:nvPr/>
          </p:nvCxnSpPr>
          <p:spPr bwMode="auto">
            <a:xfrm rot="10800000">
              <a:off x="1602" y="2319"/>
              <a:ext cx="1804" cy="2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AutoShape 5"/>
            <p:cNvSpPr>
              <a:spLocks/>
            </p:cNvSpPr>
            <p:nvPr/>
          </p:nvSpPr>
          <p:spPr bwMode="auto">
            <a:xfrm>
              <a:off x="5295" y="-450"/>
              <a:ext cx="2770" cy="914"/>
            </a:xfrm>
            <a:prstGeom prst="borderCallout3">
              <a:avLst>
                <a:gd name="adj1" fmla="val 18750"/>
                <a:gd name="adj2" fmla="val -5083"/>
                <a:gd name="adj3" fmla="val 18750"/>
                <a:gd name="adj4" fmla="val -41949"/>
                <a:gd name="adj5" fmla="val 76824"/>
                <a:gd name="adj6" fmla="val -41949"/>
                <a:gd name="adj7" fmla="val 222347"/>
                <a:gd name="adj8" fmla="val 10484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uk-UA" alt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Значення вимірювання</a:t>
              </a:r>
              <a:endParaRPr lang="en-US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7200" y="1051"/>
              <a:ext cx="1742" cy="1580"/>
            </a:xfrm>
            <a:prstGeom prst="flowChartConnector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utoShape 2"/>
            <p:cNvSpPr>
              <a:spLocks noChangeArrowheads="1"/>
            </p:cNvSpPr>
            <p:nvPr/>
          </p:nvSpPr>
          <p:spPr bwMode="auto">
            <a:xfrm>
              <a:off x="8115" y="1483"/>
              <a:ext cx="139" cy="184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797169" y="124815"/>
            <a:ext cx="11066585" cy="7548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9" y="809158"/>
            <a:ext cx="27622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2310593" y="128119"/>
            <a:ext cx="8626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/>
              <a:t>Рішення щодо відповідності в законодавчій метрології </a:t>
            </a:r>
            <a:endParaRPr lang="en-US" altLang="en-US" sz="2400" dirty="0"/>
          </a:p>
          <a:p>
            <a:pPr algn="ctr"/>
            <a:r>
              <a:rPr lang="uk-UA" altLang="en-US" sz="2400" dirty="0" smtClean="0"/>
              <a:t>НЕВІДПОВІДНОСТЬ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34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736507" y="-39584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Calibri" panose="020F0502020204030204" pitchFamily="34" charset="0"/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373094" y="1575828"/>
            <a:ext cx="7772400" cy="4165600"/>
            <a:chOff x="772" y="-773"/>
            <a:chExt cx="9415" cy="5047"/>
          </a:xfrm>
        </p:grpSpPr>
        <p:sp>
          <p:nvSpPr>
            <p:cNvPr id="4" name="AutoShape 23"/>
            <p:cNvSpPr>
              <a:spLocks noTextEdit="1"/>
            </p:cNvSpPr>
            <p:nvPr/>
          </p:nvSpPr>
          <p:spPr bwMode="auto">
            <a:xfrm>
              <a:off x="2156" y="11"/>
              <a:ext cx="7623" cy="3794"/>
            </a:xfrm>
            <a:prstGeom prst="borderCallout3">
              <a:avLst>
                <a:gd name="adj1" fmla="val 3648"/>
                <a:gd name="adj2" fmla="val 101213"/>
                <a:gd name="adj3" fmla="val 3648"/>
                <a:gd name="adj4" fmla="val 109435"/>
                <a:gd name="adj5" fmla="val 83981"/>
                <a:gd name="adj6" fmla="val 109435"/>
                <a:gd name="adj7" fmla="val 96806"/>
                <a:gd name="adj8" fmla="val 10111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" name="AutoShape 22"/>
            <p:cNvCxnSpPr>
              <a:cxnSpLocks noChangeShapeType="1"/>
            </p:cNvCxnSpPr>
            <p:nvPr/>
          </p:nvCxnSpPr>
          <p:spPr bwMode="auto">
            <a:xfrm flipV="1">
              <a:off x="3132" y="2318"/>
              <a:ext cx="7055" cy="2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21"/>
            <p:cNvCxnSpPr>
              <a:cxnSpLocks noChangeShapeType="1"/>
            </p:cNvCxnSpPr>
            <p:nvPr/>
          </p:nvCxnSpPr>
          <p:spPr bwMode="auto">
            <a:xfrm>
              <a:off x="4288" y="1788"/>
              <a:ext cx="1" cy="55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20"/>
            <p:cNvCxnSpPr>
              <a:cxnSpLocks noChangeShapeType="1"/>
            </p:cNvCxnSpPr>
            <p:nvPr/>
          </p:nvCxnSpPr>
          <p:spPr bwMode="auto">
            <a:xfrm rot="5400000">
              <a:off x="2157" y="2779"/>
              <a:ext cx="2584" cy="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9"/>
            <p:cNvCxnSpPr>
              <a:cxnSpLocks noChangeShapeType="1"/>
            </p:cNvCxnSpPr>
            <p:nvPr/>
          </p:nvCxnSpPr>
          <p:spPr bwMode="auto">
            <a:xfrm rot="5400000">
              <a:off x="5895" y="2733"/>
              <a:ext cx="2677" cy="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8"/>
            <p:cNvCxnSpPr>
              <a:cxnSpLocks noChangeShapeType="1"/>
            </p:cNvCxnSpPr>
            <p:nvPr/>
          </p:nvCxnSpPr>
          <p:spPr bwMode="auto">
            <a:xfrm>
              <a:off x="3595" y="1926"/>
              <a:ext cx="691" cy="1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7"/>
            <p:cNvCxnSpPr>
              <a:cxnSpLocks noChangeShapeType="1"/>
            </p:cNvCxnSpPr>
            <p:nvPr/>
          </p:nvCxnSpPr>
          <p:spPr bwMode="auto">
            <a:xfrm flipV="1">
              <a:off x="4286" y="1927"/>
              <a:ext cx="692" cy="1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6"/>
            <p:cNvCxnSpPr>
              <a:cxnSpLocks noChangeShapeType="1"/>
            </p:cNvCxnSpPr>
            <p:nvPr/>
          </p:nvCxnSpPr>
          <p:spPr bwMode="auto">
            <a:xfrm>
              <a:off x="3449" y="3518"/>
              <a:ext cx="37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15"/>
            <p:cNvSpPr>
              <a:spLocks/>
            </p:cNvSpPr>
            <p:nvPr/>
          </p:nvSpPr>
          <p:spPr bwMode="auto">
            <a:xfrm>
              <a:off x="7879" y="3887"/>
              <a:ext cx="970" cy="387"/>
            </a:xfrm>
            <a:prstGeom prst="borderCallout2">
              <a:avLst>
                <a:gd name="adj1" fmla="val 35644"/>
                <a:gd name="adj2" fmla="val -9505"/>
                <a:gd name="adj3" fmla="val 35644"/>
                <a:gd name="adj4" fmla="val -21782"/>
                <a:gd name="adj5" fmla="val -40593"/>
                <a:gd name="adj6" fmla="val -6554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MPE +</a:t>
              </a:r>
              <a:endParaRPr lang="en-US" altLang="en-US" sz="1400" b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14"/>
            <p:cNvSpPr>
              <a:spLocks/>
            </p:cNvSpPr>
            <p:nvPr/>
          </p:nvSpPr>
          <p:spPr bwMode="auto">
            <a:xfrm>
              <a:off x="4279" y="3703"/>
              <a:ext cx="877" cy="414"/>
            </a:xfrm>
            <a:prstGeom prst="borderCallout2">
              <a:avLst>
                <a:gd name="adj1" fmla="val 33333"/>
                <a:gd name="adj2" fmla="val -10528"/>
                <a:gd name="adj3" fmla="val 33333"/>
                <a:gd name="adj4" fmla="val -51755"/>
                <a:gd name="adj5" fmla="val -33796"/>
                <a:gd name="adj6" fmla="val -9342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MPE -</a:t>
              </a:r>
              <a:endParaRPr lang="en-US" altLang="en-US" sz="1400" b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31" y="1373"/>
              <a:ext cx="417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endParaRPr lang="en-US" altLang="en-US" sz="1800" b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425" y="1373"/>
              <a:ext cx="417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endParaRPr lang="en-US" altLang="en-US" sz="1800" b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AutoShape 11"/>
            <p:cNvCxnSpPr>
              <a:cxnSpLocks noChangeShapeType="1"/>
            </p:cNvCxnSpPr>
            <p:nvPr/>
          </p:nvCxnSpPr>
          <p:spPr bwMode="auto">
            <a:xfrm>
              <a:off x="3596" y="1373"/>
              <a:ext cx="1" cy="9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0"/>
            <p:cNvCxnSpPr>
              <a:cxnSpLocks noChangeShapeType="1"/>
            </p:cNvCxnSpPr>
            <p:nvPr/>
          </p:nvCxnSpPr>
          <p:spPr bwMode="auto">
            <a:xfrm>
              <a:off x="4978" y="1373"/>
              <a:ext cx="4" cy="9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9"/>
            <p:cNvCxnSpPr>
              <a:cxnSpLocks noChangeShapeType="1"/>
            </p:cNvCxnSpPr>
            <p:nvPr/>
          </p:nvCxnSpPr>
          <p:spPr bwMode="auto">
            <a:xfrm>
              <a:off x="3595" y="1479"/>
              <a:ext cx="1383" cy="1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3541" y="2480"/>
              <a:ext cx="3564" cy="85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uk-UA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зона відповідності</a:t>
              </a:r>
              <a:endPara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7289" y="2480"/>
              <a:ext cx="2805" cy="85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uk-UA" alt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зона невідповідності</a:t>
              </a:r>
              <a:endParaRPr lang="en-US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772" y="2480"/>
              <a:ext cx="2544" cy="85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uk-UA" alt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зона невідповідності</a:t>
              </a:r>
              <a:endParaRPr lang="en-US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AutoShape 5"/>
            <p:cNvCxnSpPr>
              <a:cxnSpLocks noChangeShapeType="1"/>
            </p:cNvCxnSpPr>
            <p:nvPr/>
          </p:nvCxnSpPr>
          <p:spPr bwMode="auto">
            <a:xfrm rot="10800000">
              <a:off x="1418" y="2318"/>
              <a:ext cx="1988" cy="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AutoShape 4"/>
            <p:cNvSpPr>
              <a:spLocks/>
            </p:cNvSpPr>
            <p:nvPr/>
          </p:nvSpPr>
          <p:spPr bwMode="auto">
            <a:xfrm>
              <a:off x="1928" y="-773"/>
              <a:ext cx="3139" cy="1052"/>
            </a:xfrm>
            <a:prstGeom prst="borderCallout3">
              <a:avLst>
                <a:gd name="adj1" fmla="val 18750"/>
                <a:gd name="adj2" fmla="val -5083"/>
                <a:gd name="adj3" fmla="val 18750"/>
                <a:gd name="adj4" fmla="val -41949"/>
                <a:gd name="adj5" fmla="val 76824"/>
                <a:gd name="adj6" fmla="val -41949"/>
                <a:gd name="adj7" fmla="val 239792"/>
                <a:gd name="adj8" fmla="val 7440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Значення вимірювання</a:t>
              </a:r>
              <a:endParaRPr lang="en-US" altLang="en-US" sz="2400" b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3460" y="1016"/>
              <a:ext cx="1664" cy="1580"/>
            </a:xfrm>
            <a:prstGeom prst="flowChartConnector">
              <a:avLst/>
            </a:prstGeom>
            <a:solidFill>
              <a:srgbClr val="00B050">
                <a:alpha val="20000"/>
              </a:srgbClr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06388" y="135699"/>
            <a:ext cx="6902289" cy="1244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058" y="1059548"/>
            <a:ext cx="2743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4178207" y="3560203"/>
            <a:ext cx="1143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321353" y="104215"/>
            <a:ext cx="463986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/>
              <a:t>Рішення щодо відповідності в законодавчій метрології </a:t>
            </a:r>
            <a:endParaRPr lang="en-US" altLang="en-US" sz="2400" dirty="0"/>
          </a:p>
          <a:p>
            <a:pPr algn="ctr"/>
            <a:r>
              <a:rPr lang="uk-UA" altLang="en-US" sz="2400" dirty="0" smtClean="0">
                <a:cs typeface="Arial" panose="020B0604020202020204" pitchFamily="34" charset="0"/>
              </a:rPr>
              <a:t>Доведена відповідність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ChangeArrowheads="1"/>
          </p:cNvSpPr>
          <p:nvPr/>
        </p:nvSpPr>
        <p:spPr bwMode="auto">
          <a:xfrm>
            <a:off x="1604122" y="-287337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788201" y="1231900"/>
            <a:ext cx="8276602" cy="4748213"/>
            <a:chOff x="675" y="-656"/>
            <a:chExt cx="10026" cy="5753"/>
          </a:xfrm>
        </p:grpSpPr>
        <p:sp>
          <p:nvSpPr>
            <p:cNvPr id="4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831" y="-486"/>
              <a:ext cx="8241" cy="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" name="AutoShape 42"/>
            <p:cNvCxnSpPr>
              <a:cxnSpLocks noChangeShapeType="1"/>
            </p:cNvCxnSpPr>
            <p:nvPr/>
          </p:nvCxnSpPr>
          <p:spPr bwMode="auto">
            <a:xfrm>
              <a:off x="2483" y="385"/>
              <a:ext cx="6993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41"/>
            <p:cNvCxnSpPr>
              <a:cxnSpLocks noChangeShapeType="1"/>
            </p:cNvCxnSpPr>
            <p:nvPr/>
          </p:nvCxnSpPr>
          <p:spPr bwMode="auto">
            <a:xfrm>
              <a:off x="2298" y="3354"/>
              <a:ext cx="7671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40"/>
            <p:cNvCxnSpPr>
              <a:cxnSpLocks noChangeShapeType="1"/>
            </p:cNvCxnSpPr>
            <p:nvPr/>
          </p:nvCxnSpPr>
          <p:spPr bwMode="auto">
            <a:xfrm flipH="1">
              <a:off x="3488" y="400"/>
              <a:ext cx="981" cy="295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39"/>
            <p:cNvCxnSpPr>
              <a:cxnSpLocks noChangeShapeType="1"/>
            </p:cNvCxnSpPr>
            <p:nvPr/>
          </p:nvCxnSpPr>
          <p:spPr bwMode="auto">
            <a:xfrm>
              <a:off x="4469" y="400"/>
              <a:ext cx="981" cy="295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38"/>
            <p:cNvCxnSpPr>
              <a:cxnSpLocks noChangeShapeType="1"/>
            </p:cNvCxnSpPr>
            <p:nvPr/>
          </p:nvCxnSpPr>
          <p:spPr bwMode="auto">
            <a:xfrm flipH="1">
              <a:off x="6620" y="401"/>
              <a:ext cx="863" cy="295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37"/>
            <p:cNvCxnSpPr>
              <a:cxnSpLocks noChangeShapeType="1"/>
            </p:cNvCxnSpPr>
            <p:nvPr/>
          </p:nvCxnSpPr>
          <p:spPr bwMode="auto">
            <a:xfrm>
              <a:off x="7482" y="400"/>
              <a:ext cx="1098" cy="295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6"/>
            <p:cNvCxnSpPr>
              <a:cxnSpLocks noChangeShapeType="1"/>
            </p:cNvCxnSpPr>
            <p:nvPr/>
          </p:nvCxnSpPr>
          <p:spPr bwMode="auto">
            <a:xfrm>
              <a:off x="4477" y="1050"/>
              <a:ext cx="1" cy="1935"/>
            </a:xfrm>
            <a:prstGeom prst="straightConnector1">
              <a:avLst/>
            </a:prstGeom>
            <a:noFill/>
            <a:ln w="155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675" y="1196"/>
              <a:ext cx="2665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Збільшення невизначеності</a:t>
              </a:r>
              <a:endPara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AutoShape 34"/>
            <p:cNvCxnSpPr>
              <a:cxnSpLocks noChangeShapeType="1"/>
            </p:cNvCxnSpPr>
            <p:nvPr/>
          </p:nvCxnSpPr>
          <p:spPr bwMode="auto">
            <a:xfrm>
              <a:off x="4463" y="386"/>
              <a:ext cx="3" cy="295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33"/>
            <p:cNvCxnSpPr>
              <a:cxnSpLocks noChangeShapeType="1"/>
            </p:cNvCxnSpPr>
            <p:nvPr/>
          </p:nvCxnSpPr>
          <p:spPr bwMode="auto">
            <a:xfrm>
              <a:off x="7482" y="386"/>
              <a:ext cx="104" cy="296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7833" y="-656"/>
              <a:ext cx="2565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uk-UA" alt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 рамками специфікації</a:t>
              </a:r>
              <a:endPara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1202" y="-557"/>
              <a:ext cx="321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1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 рамками специфікації</a:t>
              </a: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742" y="-628"/>
              <a:ext cx="2585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1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Зона специфікації</a:t>
              </a: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626" y="584"/>
              <a:ext cx="1497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-E</a:t>
              </a:r>
              <a:r>
                <a:rPr lang="en-US" altLang="en-US" sz="2400" baseline="-30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L, MPE</a:t>
              </a:r>
              <a:endParaRPr lang="en-US" altLang="en-US" sz="24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7875" y="519"/>
              <a:ext cx="1743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</a:t>
              </a:r>
              <a:r>
                <a:rPr lang="en-US" altLang="en-US" sz="2400" baseline="-30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L, MPE</a:t>
              </a:r>
              <a:endParaRPr lang="en-US" altLang="en-US" sz="24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AutoShape 27"/>
            <p:cNvCxnSpPr>
              <a:cxnSpLocks noChangeShapeType="1"/>
            </p:cNvCxnSpPr>
            <p:nvPr/>
          </p:nvCxnSpPr>
          <p:spPr bwMode="auto">
            <a:xfrm flipV="1">
              <a:off x="3520" y="400"/>
              <a:ext cx="950" cy="3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6"/>
            <p:cNvCxnSpPr>
              <a:cxnSpLocks noChangeShapeType="1"/>
            </p:cNvCxnSpPr>
            <p:nvPr/>
          </p:nvCxnSpPr>
          <p:spPr bwMode="auto">
            <a:xfrm>
              <a:off x="7483" y="386"/>
              <a:ext cx="896" cy="39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1001" y="3539"/>
              <a:ext cx="2257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uk-UA" alt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 </a:t>
              </a:r>
              <a:r>
                <a:rPr lang="uk-UA" altLang="en-US" sz="1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межами зони відповідності</a:t>
              </a:r>
              <a:endPara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8716" y="3539"/>
              <a:ext cx="1985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1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 межами зони відповідності</a:t>
              </a: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450" y="3537"/>
              <a:ext cx="1169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1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Зона відповідності</a:t>
              </a: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AutoShape 22"/>
            <p:cNvCxnSpPr>
              <a:cxnSpLocks noChangeShapeType="1"/>
            </p:cNvCxnSpPr>
            <p:nvPr/>
          </p:nvCxnSpPr>
          <p:spPr bwMode="auto">
            <a:xfrm>
              <a:off x="5450" y="3354"/>
              <a:ext cx="1169" cy="0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1"/>
            <p:cNvCxnSpPr>
              <a:cxnSpLocks noChangeShapeType="1"/>
            </p:cNvCxnSpPr>
            <p:nvPr/>
          </p:nvCxnSpPr>
          <p:spPr bwMode="auto">
            <a:xfrm flipV="1">
              <a:off x="4470" y="385"/>
              <a:ext cx="3012" cy="1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0"/>
            <p:cNvCxnSpPr>
              <a:cxnSpLocks noChangeShapeType="1"/>
            </p:cNvCxnSpPr>
            <p:nvPr/>
          </p:nvCxnSpPr>
          <p:spPr bwMode="auto">
            <a:xfrm>
              <a:off x="7483" y="385"/>
              <a:ext cx="2279" cy="1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9"/>
            <p:cNvCxnSpPr>
              <a:cxnSpLocks noChangeShapeType="1"/>
            </p:cNvCxnSpPr>
            <p:nvPr/>
          </p:nvCxnSpPr>
          <p:spPr bwMode="auto">
            <a:xfrm flipV="1">
              <a:off x="2126" y="387"/>
              <a:ext cx="2344" cy="13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8"/>
            <p:cNvCxnSpPr>
              <a:cxnSpLocks noChangeShapeType="1"/>
            </p:cNvCxnSpPr>
            <p:nvPr/>
          </p:nvCxnSpPr>
          <p:spPr bwMode="auto">
            <a:xfrm>
              <a:off x="8580" y="3354"/>
              <a:ext cx="1389" cy="0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7"/>
            <p:cNvCxnSpPr>
              <a:cxnSpLocks noChangeShapeType="1"/>
            </p:cNvCxnSpPr>
            <p:nvPr/>
          </p:nvCxnSpPr>
          <p:spPr bwMode="auto">
            <a:xfrm>
              <a:off x="2126" y="3354"/>
              <a:ext cx="1362" cy="1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6"/>
            <p:cNvCxnSpPr>
              <a:cxnSpLocks noChangeShapeType="1"/>
            </p:cNvCxnSpPr>
            <p:nvPr/>
          </p:nvCxnSpPr>
          <p:spPr bwMode="auto">
            <a:xfrm flipV="1">
              <a:off x="3488" y="3354"/>
              <a:ext cx="1962" cy="1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5"/>
            <p:cNvCxnSpPr>
              <a:cxnSpLocks noChangeShapeType="1"/>
            </p:cNvCxnSpPr>
            <p:nvPr/>
          </p:nvCxnSpPr>
          <p:spPr bwMode="auto">
            <a:xfrm flipV="1">
              <a:off x="6620" y="3354"/>
              <a:ext cx="1960" cy="1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394" y="3539"/>
              <a:ext cx="1977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1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Зона невизначеності</a:t>
              </a: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6561" y="3537"/>
              <a:ext cx="2019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en-US" sz="1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Зона невизначеності</a:t>
              </a:r>
              <a:endParaRPr lang="en-US" altLang="en-US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AutoShape 12"/>
            <p:cNvCxnSpPr>
              <a:cxnSpLocks noChangeShapeType="1"/>
            </p:cNvCxnSpPr>
            <p:nvPr/>
          </p:nvCxnSpPr>
          <p:spPr bwMode="auto">
            <a:xfrm>
              <a:off x="4468" y="-314"/>
              <a:ext cx="0" cy="35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1"/>
            <p:cNvCxnSpPr>
              <a:cxnSpLocks noChangeShapeType="1"/>
            </p:cNvCxnSpPr>
            <p:nvPr/>
          </p:nvCxnSpPr>
          <p:spPr bwMode="auto">
            <a:xfrm>
              <a:off x="7481" y="-314"/>
              <a:ext cx="1" cy="35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0"/>
            <p:cNvCxnSpPr>
              <a:cxnSpLocks noChangeShapeType="1"/>
            </p:cNvCxnSpPr>
            <p:nvPr/>
          </p:nvCxnSpPr>
          <p:spPr bwMode="auto">
            <a:xfrm>
              <a:off x="3258" y="4115"/>
              <a:ext cx="1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9"/>
            <p:cNvCxnSpPr>
              <a:cxnSpLocks noChangeShapeType="1"/>
            </p:cNvCxnSpPr>
            <p:nvPr/>
          </p:nvCxnSpPr>
          <p:spPr bwMode="auto">
            <a:xfrm>
              <a:off x="3488" y="3355"/>
              <a:ext cx="1" cy="54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8"/>
            <p:cNvCxnSpPr>
              <a:cxnSpLocks noChangeShapeType="1"/>
            </p:cNvCxnSpPr>
            <p:nvPr/>
          </p:nvCxnSpPr>
          <p:spPr bwMode="auto">
            <a:xfrm>
              <a:off x="5533" y="3355"/>
              <a:ext cx="1" cy="62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7"/>
            <p:cNvCxnSpPr>
              <a:cxnSpLocks noChangeShapeType="1"/>
            </p:cNvCxnSpPr>
            <p:nvPr/>
          </p:nvCxnSpPr>
          <p:spPr bwMode="auto">
            <a:xfrm>
              <a:off x="6617" y="3355"/>
              <a:ext cx="2" cy="62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6"/>
            <p:cNvCxnSpPr>
              <a:cxnSpLocks noChangeShapeType="1"/>
            </p:cNvCxnSpPr>
            <p:nvPr/>
          </p:nvCxnSpPr>
          <p:spPr bwMode="auto">
            <a:xfrm>
              <a:off x="8578" y="3355"/>
              <a:ext cx="2" cy="55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3742" y="2822"/>
              <a:ext cx="629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U(E)</a:t>
              </a:r>
              <a:endParaRPr lang="en-US" altLang="en-US" sz="1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4556" y="2822"/>
              <a:ext cx="630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U(E)</a:t>
              </a:r>
              <a:endParaRPr lang="en-US" altLang="en-US" sz="1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6853" y="2822"/>
              <a:ext cx="630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U(E)</a:t>
              </a:r>
              <a:endParaRPr lang="en-US" altLang="en-US" sz="1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7677" y="2822"/>
              <a:ext cx="630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U(E)</a:t>
              </a:r>
              <a:endParaRPr lang="en-US" altLang="en-US" sz="1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3628977" y="118628"/>
            <a:ext cx="4953000" cy="9564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AutoShape 36"/>
          <p:cNvCxnSpPr>
            <a:cxnSpLocks noChangeShapeType="1"/>
          </p:cNvCxnSpPr>
          <p:nvPr/>
        </p:nvCxnSpPr>
        <p:spPr bwMode="auto">
          <a:xfrm>
            <a:off x="7449297" y="2576513"/>
            <a:ext cx="55563" cy="1639887"/>
          </a:xfrm>
          <a:prstGeom prst="straightConnector1">
            <a:avLst/>
          </a:prstGeom>
          <a:noFill/>
          <a:ln w="155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/>
          <p:nvPr/>
        </p:nvCxnSpPr>
        <p:spPr>
          <a:xfrm flipV="1">
            <a:off x="3961560" y="2895600"/>
            <a:ext cx="344487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69497" y="3135313"/>
            <a:ext cx="974725" cy="3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AutoShape 21"/>
          <p:cNvCxnSpPr>
            <a:cxnSpLocks noChangeShapeType="1"/>
          </p:cNvCxnSpPr>
          <p:nvPr/>
        </p:nvCxnSpPr>
        <p:spPr bwMode="auto">
          <a:xfrm flipV="1">
            <a:off x="5101385" y="2689225"/>
            <a:ext cx="2133600" cy="4763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3385295" y="187795"/>
            <a:ext cx="5440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/>
              <a:t>Рішення щодо відповідності в законодавчій метрології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49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363" y="833438"/>
            <a:ext cx="11955649" cy="48277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0499" y="1219200"/>
            <a:ext cx="11730391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uk-UA" altLang="en-US" sz="2400" i="1" dirty="0" smtClean="0"/>
              <a:t>Перевірка може проводиться шляхом вибіркового контролю</a:t>
            </a:r>
            <a:r>
              <a:rPr lang="en-US" altLang="en-US" sz="2400" i="1" dirty="0" smtClean="0"/>
              <a:t>.</a:t>
            </a:r>
            <a:endParaRPr lang="en-US" altLang="en-US" sz="2400" i="1" dirty="0"/>
          </a:p>
          <a:p>
            <a:pPr algn="just"/>
            <a:endParaRPr lang="en-US" altLang="en-US" sz="1100" i="1" dirty="0"/>
          </a:p>
          <a:p>
            <a:pPr algn="just"/>
            <a:r>
              <a:rPr lang="ru-RU" altLang="en-US" sz="2400" i="1" dirty="0" err="1" smtClean="0"/>
              <a:t>Якщо</a:t>
            </a:r>
            <a:r>
              <a:rPr lang="ru-RU" altLang="en-US" sz="2400" i="1" dirty="0" smtClean="0"/>
              <a:t> </a:t>
            </a:r>
            <a:r>
              <a:rPr lang="ru-RU" altLang="en-US" sz="2400" i="1" dirty="0" err="1"/>
              <a:t>фактичний</a:t>
            </a:r>
            <a:r>
              <a:rPr lang="ru-RU" altLang="en-US" sz="2400" i="1" dirty="0"/>
              <a:t> </a:t>
            </a:r>
            <a:r>
              <a:rPr lang="ru-RU" altLang="en-US" sz="2400" i="1" dirty="0" err="1"/>
              <a:t>вміст</a:t>
            </a:r>
            <a:r>
              <a:rPr lang="ru-RU" altLang="en-US" sz="2400" i="1" dirty="0"/>
              <a:t> не </a:t>
            </a:r>
            <a:r>
              <a:rPr lang="ru-RU" altLang="en-US" sz="2400" i="1" dirty="0" err="1"/>
              <a:t>вимірюється</a:t>
            </a:r>
            <a:r>
              <a:rPr lang="ru-RU" altLang="en-US" sz="2400" i="1" dirty="0" smtClean="0"/>
              <a:t>, </a:t>
            </a:r>
            <a:r>
              <a:rPr lang="ru-RU" altLang="en-US" sz="2400" i="1" dirty="0" err="1" smtClean="0"/>
              <a:t>перевірка</a:t>
            </a:r>
            <a:r>
              <a:rPr lang="ru-RU" altLang="en-US" sz="2400" i="1" dirty="0" smtClean="0"/>
              <a:t>, </a:t>
            </a:r>
            <a:r>
              <a:rPr lang="ru-RU" altLang="en-US" sz="2400" i="1" dirty="0" err="1" smtClean="0"/>
              <a:t>що</a:t>
            </a:r>
            <a:r>
              <a:rPr lang="ru-RU" altLang="en-US" sz="2400" i="1" dirty="0" smtClean="0"/>
              <a:t> </a:t>
            </a:r>
            <a:r>
              <a:rPr lang="ru-RU" altLang="en-US" sz="2400" i="1" dirty="0" err="1" smtClean="0"/>
              <a:t>здійснюється</a:t>
            </a:r>
            <a:r>
              <a:rPr lang="ru-RU" altLang="en-US" sz="2400" i="1" dirty="0" smtClean="0"/>
              <a:t> </a:t>
            </a:r>
            <a:r>
              <a:rPr lang="ru-RU" altLang="en-US" sz="2400" i="1" dirty="0" err="1" smtClean="0"/>
              <a:t>пакувальником</a:t>
            </a:r>
            <a:r>
              <a:rPr lang="ru-RU" altLang="en-US" sz="2400" i="1" dirty="0" smtClean="0"/>
              <a:t>, повинна бути </a:t>
            </a:r>
            <a:r>
              <a:rPr lang="ru-RU" altLang="en-US" sz="2400" i="1" dirty="0" err="1" smtClean="0"/>
              <a:t>організована</a:t>
            </a:r>
            <a:r>
              <a:rPr lang="ru-RU" altLang="en-US" sz="2400" i="1" dirty="0" smtClean="0"/>
              <a:t> </a:t>
            </a:r>
            <a:r>
              <a:rPr lang="uk-UA" altLang="en-US" sz="2400" i="1" dirty="0" smtClean="0"/>
              <a:t>у такий спосіб, який належним чином забезпечує відповідну кількість вмісту.</a:t>
            </a:r>
          </a:p>
          <a:p>
            <a:pPr algn="just"/>
            <a:endParaRPr lang="en-US" altLang="en-US" sz="1100" i="1" dirty="0"/>
          </a:p>
          <a:p>
            <a:pPr algn="just"/>
            <a:r>
              <a:rPr lang="uk-UA" altLang="en-US" sz="2400" i="1" dirty="0" smtClean="0"/>
              <a:t>Ця умова виконується, якщо пакувальник виконує перевірки на виробництві відповідно до процедур, визнаних компетентними органами влади держав-членів</a:t>
            </a:r>
            <a:r>
              <a:rPr lang="uk-UA" altLang="en-US" sz="2400" i="1" dirty="0"/>
              <a:t>,</a:t>
            </a:r>
            <a:r>
              <a:rPr lang="uk-UA" altLang="en-US" sz="2400" i="1" dirty="0" smtClean="0"/>
              <a:t> та </a:t>
            </a:r>
            <a:r>
              <a:rPr lang="uk-UA" altLang="en-US" sz="2400" i="1" dirty="0">
                <a:solidFill>
                  <a:srgbClr val="FF0000"/>
                </a:solidFill>
              </a:rPr>
              <a:t>якщо він має доступ до документації з результатами таких перевірок, з метою засвідчення, що такі перевірки</a:t>
            </a:r>
            <a:r>
              <a:rPr lang="uk-UA" altLang="en-US" sz="2400" i="1" dirty="0" smtClean="0"/>
              <a:t>, а також необхідні виправлення або коригування, були належним чином проведені.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86708" y="39282"/>
            <a:ext cx="85578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(76/211/EEC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000" dirty="0" smtClean="0"/>
              <a:t>Вимоги до упакованих одиниць</a:t>
            </a:r>
            <a:endParaRPr lang="en-US" altLang="en-US" sz="2000" dirty="0"/>
          </a:p>
          <a:p>
            <a:pPr algn="just"/>
            <a:r>
              <a:rPr lang="en-US" altLang="en-US" sz="2000" dirty="0"/>
              <a:t>4. </a:t>
            </a:r>
            <a:r>
              <a:rPr lang="uk-UA" altLang="en-US" sz="2000" dirty="0" smtClean="0"/>
              <a:t>ВІДПОВІДАЛЬНІСТЬ ПАКУВАЛЬНИКА АБО ІМПОРТЕРА</a:t>
            </a:r>
            <a:endParaRPr lang="en-US" altLang="en-US" sz="2000" dirty="0"/>
          </a:p>
          <a:p>
            <a:pPr algn="just"/>
            <a:r>
              <a:rPr lang="en-US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1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024" y="927941"/>
            <a:ext cx="11887200" cy="47874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0725" y="766763"/>
            <a:ext cx="11507881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 smtClean="0">
                <a:cs typeface="Arial" panose="020B0604020202020204" pitchFamily="34" charset="0"/>
              </a:rPr>
              <a:t>Процедури визнання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/>
            <a:r>
              <a:rPr lang="en-US" altLang="en-US" sz="1000" dirty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altLang="en-US" sz="2800" dirty="0" err="1" smtClean="0">
                <a:cs typeface="Arial" panose="020B0604020202020204" pitchFamily="34" charset="0"/>
              </a:rPr>
              <a:t>Якщо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фактична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кількість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smtClean="0">
                <a:cs typeface="Arial" panose="020B0604020202020204" pitchFamily="34" charset="0"/>
              </a:rPr>
              <a:t>товару, </a:t>
            </a:r>
            <a:r>
              <a:rPr lang="ru-RU" altLang="en-US" sz="2800" dirty="0" err="1">
                <a:cs typeface="Arial" panose="020B0604020202020204" pitchFamily="34" charset="0"/>
              </a:rPr>
              <a:t>що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міститься</a:t>
            </a:r>
            <a:r>
              <a:rPr lang="ru-RU" altLang="en-US" sz="2800" dirty="0">
                <a:cs typeface="Arial" panose="020B0604020202020204" pitchFamily="34" charset="0"/>
              </a:rPr>
              <a:t> в </a:t>
            </a:r>
            <a:r>
              <a:rPr lang="ru-RU" altLang="en-US" sz="2800" dirty="0" err="1">
                <a:cs typeface="Arial" panose="020B0604020202020204" pitchFamily="34" charset="0"/>
              </a:rPr>
              <a:t>кожній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окремій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упаковці</a:t>
            </a:r>
            <a:r>
              <a:rPr lang="ru-RU" altLang="en-US" sz="2800" dirty="0">
                <a:cs typeface="Arial" panose="020B0604020202020204" pitchFamily="34" charset="0"/>
              </a:rPr>
              <a:t>, не </a:t>
            </a:r>
            <a:r>
              <a:rPr lang="ru-RU" altLang="en-US" sz="2800" dirty="0" err="1">
                <a:cs typeface="Arial" panose="020B0604020202020204" pitchFamily="34" charset="0"/>
              </a:rPr>
              <a:t>вимірюється</a:t>
            </a:r>
            <a:r>
              <a:rPr lang="ru-RU" altLang="en-US" sz="2800" dirty="0" smtClean="0">
                <a:cs typeface="Arial" panose="020B0604020202020204" pitchFamily="34" charset="0"/>
              </a:rPr>
              <a:t>,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може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застосовуватися</a:t>
            </a:r>
            <a:r>
              <a:rPr lang="ru-RU" altLang="en-US" sz="2800" dirty="0" smtClean="0">
                <a:cs typeface="Arial" panose="020B0604020202020204" pitchFamily="34" charset="0"/>
              </a:rPr>
              <a:t> один з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багатьох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варіантів</a:t>
            </a:r>
            <a:r>
              <a:rPr lang="ru-RU" altLang="en-US" sz="2800" dirty="0" smtClean="0">
                <a:cs typeface="Arial" panose="020B0604020202020204" pitchFamily="34" charset="0"/>
              </a:rPr>
              <a:t> контролю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процесу</a:t>
            </a:r>
            <a:r>
              <a:rPr lang="ru-RU" altLang="en-US" sz="2800" dirty="0" smtClean="0">
                <a:cs typeface="Arial" panose="020B0604020202020204" pitchFamily="34" charset="0"/>
              </a:rPr>
              <a:t>.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Однак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усі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варіанти</a:t>
            </a:r>
            <a:r>
              <a:rPr lang="ru-RU" altLang="en-US" sz="2800" dirty="0" smtClean="0">
                <a:cs typeface="Arial" panose="020B0604020202020204" pitchFamily="34" charset="0"/>
              </a:rPr>
              <a:t> контролю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повинні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забезпечувати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належну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перевірку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відповідності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упакованих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одиниць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вимогам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Директиви</a:t>
            </a:r>
            <a:r>
              <a:rPr lang="ru-RU" altLang="en-US" sz="2800" dirty="0" smtClean="0">
                <a:cs typeface="Arial" panose="020B0604020202020204" pitchFamily="34" charset="0"/>
              </a:rPr>
              <a:t>.</a:t>
            </a:r>
            <a:endParaRPr lang="uk-UA" altLang="en-US" sz="2800" dirty="0" smtClean="0"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 smtClean="0">
                <a:cs typeface="Arial" panose="020B0604020202020204" pitchFamily="34" charset="0"/>
              </a:rPr>
              <a:t>Рішення щодо відповідності вимогам приймається компетентними органами на основі оцінки процедур.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7963" y="58738"/>
            <a:ext cx="923340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 smtClean="0">
                <a:solidFill>
                  <a:srgbClr val="FF0000"/>
                </a:solidFill>
              </a:rPr>
              <a:t>Визначення поняття «імпортер»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algn="ctr"/>
            <a:r>
              <a:rPr lang="uk-UA" altLang="en-US" sz="2000" dirty="0" smtClean="0">
                <a:solidFill>
                  <a:srgbClr val="FF0000"/>
                </a:solidFill>
              </a:rPr>
              <a:t>Відповідальність виробника або імпортера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57737" y="547308"/>
            <a:ext cx="849471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900" dirty="0">
              <a:cs typeface="Arial" panose="020B0604020202020204" pitchFamily="34" charset="0"/>
            </a:endParaRPr>
          </a:p>
          <a:p>
            <a:pPr algn="ctr"/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Засоби систем визнання</a:t>
            </a:r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2730" y="35205"/>
            <a:ext cx="116182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6-10 </a:t>
            </a:r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Різні методи визнання процедур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67508"/>
              </p:ext>
            </p:extLst>
          </p:nvPr>
        </p:nvGraphicFramePr>
        <p:xfrm>
          <a:off x="1757737" y="1321022"/>
          <a:ext cx="8588375" cy="4351396"/>
        </p:xfrm>
        <a:graphic>
          <a:graphicData uri="http://schemas.openxmlformats.org/drawingml/2006/table">
            <a:tbl>
              <a:tblPr/>
              <a:tblGrid>
                <a:gridCol w="5634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4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9735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Метод визнання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469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Сертифікат</a:t>
                      </a:r>
                      <a:r>
                        <a:rPr kumimoji="0" lang="ru-R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виданий</a:t>
                      </a:r>
                      <a:r>
                        <a:rPr kumimoji="0" lang="ru-R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акредитованим</a:t>
                      </a:r>
                      <a:r>
                        <a:rPr kumimoji="0" lang="ru-R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органом </a:t>
                      </a:r>
                      <a:r>
                        <a:rPr kumimoji="0" lang="ru-R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сертифікації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EE, NL, SE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9469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Нотифікація та погодження національним метрологічним органом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DK, FI, LT, NO, RO, PT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6494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Неофіційне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визнання інспектором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AT, BG, CH, CY, DE, FR, GB, GR, IE, IS, IT, LU, LV, MT, PL, SI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6494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Процедури визнаються під час першого візиту в рамках проведення оцінки системи пакування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735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Передбачено законодавством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BE, IT, SK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0975" y="1066800"/>
            <a:ext cx="11894484" cy="42313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5112" y="1344613"/>
            <a:ext cx="11670379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uk-UA" altLang="en-US" sz="2500" dirty="0">
                <a:cs typeface="Arial" panose="020B0604020202020204" pitchFamily="34" charset="0"/>
              </a:rPr>
              <a:t>Якщо продукт імпортується з країн, які не є членами ЄЕС, імпортер може замість вимірювання та перевірки надати докази того, що він має всі необхідні гарантії, що </a:t>
            </a:r>
            <a:r>
              <a:rPr lang="ru-RU" altLang="en-US" sz="2500" dirty="0" err="1">
                <a:cs typeface="Arial" panose="020B0604020202020204" pitchFamily="34" charset="0"/>
              </a:rPr>
              <a:t>дозволяють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йому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взяти</a:t>
            </a:r>
            <a:r>
              <a:rPr lang="ru-RU" altLang="en-US" sz="2500" dirty="0">
                <a:cs typeface="Arial" panose="020B0604020202020204" pitchFamily="34" charset="0"/>
              </a:rPr>
              <a:t> на себе </a:t>
            </a:r>
            <a:r>
              <a:rPr lang="ru-RU" altLang="en-US" sz="2500" dirty="0" err="1">
                <a:cs typeface="Arial" panose="020B0604020202020204" pitchFamily="34" charset="0"/>
              </a:rPr>
              <a:t>відповідальність</a:t>
            </a:r>
            <a:r>
              <a:rPr lang="ru-RU" altLang="en-US" sz="2500" dirty="0">
                <a:cs typeface="Arial" panose="020B0604020202020204" pitchFamily="34" charset="0"/>
              </a:rPr>
              <a:t>.</a:t>
            </a:r>
            <a:endParaRPr lang="uk-UA" altLang="en-US" sz="2500" dirty="0">
              <a:cs typeface="Arial" panose="020B0604020202020204" pitchFamily="34" charset="0"/>
            </a:endParaRPr>
          </a:p>
          <a:p>
            <a:pPr algn="just"/>
            <a:r>
              <a:rPr lang="ru-RU" altLang="en-US" sz="2500" dirty="0" err="1" smtClean="0">
                <a:cs typeface="Arial" panose="020B0604020202020204" pitchFamily="34" charset="0"/>
              </a:rPr>
              <a:t>Якщо</a:t>
            </a:r>
            <a:r>
              <a:rPr lang="ru-RU" altLang="en-US" sz="2500" dirty="0" smtClean="0">
                <a:cs typeface="Arial" panose="020B0604020202020204" pitchFamily="34" charset="0"/>
              </a:rPr>
              <a:t> </a:t>
            </a:r>
            <a:r>
              <a:rPr lang="ru-RU" altLang="en-US" sz="2500" dirty="0">
                <a:cs typeface="Arial" panose="020B0604020202020204" pitchFamily="34" charset="0"/>
              </a:rPr>
              <a:t>товар </a:t>
            </a:r>
            <a:r>
              <a:rPr lang="ru-RU" altLang="en-US" sz="2500" dirty="0" err="1">
                <a:cs typeface="Arial" panose="020B0604020202020204" pitchFamily="34" charset="0"/>
              </a:rPr>
              <a:t>виражений</a:t>
            </a:r>
            <a:r>
              <a:rPr lang="ru-RU" altLang="en-US" sz="2500" dirty="0">
                <a:cs typeface="Arial" panose="020B0604020202020204" pitchFamily="34" charset="0"/>
              </a:rPr>
              <a:t> в </a:t>
            </a:r>
            <a:r>
              <a:rPr lang="ru-RU" altLang="en-US" sz="2500" dirty="0" err="1">
                <a:cs typeface="Arial" panose="020B0604020202020204" pitchFamily="34" charset="0"/>
              </a:rPr>
              <a:t>одиницях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об'єму</a:t>
            </a:r>
            <a:r>
              <a:rPr lang="ru-RU" altLang="en-US" sz="2500" dirty="0">
                <a:cs typeface="Arial" panose="020B0604020202020204" pitchFamily="34" charset="0"/>
              </a:rPr>
              <a:t>, </a:t>
            </a:r>
            <a:r>
              <a:rPr lang="ru-RU" altLang="en-US" sz="2500" dirty="0" err="1">
                <a:cs typeface="Arial" panose="020B0604020202020204" pitchFamily="34" charset="0"/>
              </a:rPr>
              <a:t>застосовується</a:t>
            </a:r>
            <a:r>
              <a:rPr lang="ru-RU" altLang="en-US" sz="2500" dirty="0">
                <a:cs typeface="Arial" panose="020B0604020202020204" pitchFamily="34" charset="0"/>
              </a:rPr>
              <a:t> один </a:t>
            </a:r>
            <a:r>
              <a:rPr lang="ru-RU" altLang="en-US" sz="2500" dirty="0" err="1">
                <a:cs typeface="Arial" panose="020B0604020202020204" pitchFamily="34" charset="0"/>
              </a:rPr>
              <a:t>із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методів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виконання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вимог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вимірювань</a:t>
            </a:r>
            <a:r>
              <a:rPr lang="ru-RU" altLang="en-US" sz="2500" dirty="0">
                <a:cs typeface="Arial" panose="020B0604020202020204" pitchFamily="34" charset="0"/>
              </a:rPr>
              <a:t> та </a:t>
            </a:r>
            <a:r>
              <a:rPr lang="ru-RU" altLang="en-US" sz="2500" dirty="0" err="1">
                <a:cs typeface="Arial" panose="020B0604020202020204" pitchFamily="34" charset="0"/>
              </a:rPr>
              <a:t>перевірки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під</a:t>
            </a:r>
            <a:r>
              <a:rPr lang="ru-RU" altLang="en-US" sz="2500" dirty="0">
                <a:cs typeface="Arial" panose="020B0604020202020204" pitchFamily="34" charset="0"/>
              </a:rPr>
              <a:t> час </a:t>
            </a:r>
            <a:r>
              <a:rPr lang="ru-RU" altLang="en-US" sz="2500" dirty="0" err="1">
                <a:cs typeface="Arial" panose="020B0604020202020204" pitchFamily="34" charset="0"/>
              </a:rPr>
              <a:t>компонування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розфасованих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продуктів</a:t>
            </a:r>
            <a:r>
              <a:rPr lang="ru-RU" altLang="en-US" sz="2500" dirty="0">
                <a:cs typeface="Arial" panose="020B0604020202020204" pitchFamily="34" charset="0"/>
              </a:rPr>
              <a:t>, </a:t>
            </a:r>
            <a:r>
              <a:rPr lang="ru-RU" altLang="en-US" sz="2500" dirty="0" err="1">
                <a:cs typeface="Arial" panose="020B0604020202020204" pitchFamily="34" charset="0"/>
              </a:rPr>
              <a:t>мірний</a:t>
            </a:r>
            <a:r>
              <a:rPr lang="ru-RU" altLang="en-US" sz="2500" dirty="0">
                <a:cs typeface="Arial" panose="020B0604020202020204" pitchFamily="34" charset="0"/>
              </a:rPr>
              <a:t> контейнер типу, </a:t>
            </a:r>
            <a:r>
              <a:rPr lang="ru-RU" altLang="en-US" sz="2500" dirty="0" err="1">
                <a:cs typeface="Arial" panose="020B0604020202020204" pitchFamily="34" charset="0"/>
              </a:rPr>
              <a:t>визначений</a:t>
            </a:r>
            <a:r>
              <a:rPr lang="ru-RU" altLang="en-US" sz="2500" dirty="0">
                <a:cs typeface="Arial" panose="020B0604020202020204" pitchFamily="34" charset="0"/>
              </a:rPr>
              <a:t> Директивою, </a:t>
            </a:r>
            <a:r>
              <a:rPr lang="ru-RU" altLang="en-US" sz="2500" dirty="0" err="1">
                <a:cs typeface="Arial" panose="020B0604020202020204" pitchFamily="34" charset="0"/>
              </a:rPr>
              <a:t>заповнюється</a:t>
            </a:r>
            <a:r>
              <a:rPr lang="ru-RU" altLang="en-US" sz="2500" dirty="0">
                <a:cs typeface="Arial" panose="020B0604020202020204" pitchFamily="34" charset="0"/>
              </a:rPr>
              <a:t> </a:t>
            </a:r>
            <a:r>
              <a:rPr lang="ru-RU" altLang="en-US" sz="2500" dirty="0" err="1">
                <a:cs typeface="Arial" panose="020B0604020202020204" pitchFamily="34" charset="0"/>
              </a:rPr>
              <a:t>відповідно</a:t>
            </a:r>
            <a:r>
              <a:rPr lang="ru-RU" altLang="en-US" sz="2500" dirty="0">
                <a:cs typeface="Arial" panose="020B0604020202020204" pitchFamily="34" charset="0"/>
              </a:rPr>
              <a:t> до умов, </a:t>
            </a:r>
            <a:r>
              <a:rPr lang="ru-RU" altLang="en-US" sz="2500" dirty="0" err="1">
                <a:cs typeface="Arial" panose="020B0604020202020204" pitchFamily="34" charset="0"/>
              </a:rPr>
              <a:t>передбачених</a:t>
            </a:r>
            <a:r>
              <a:rPr lang="ru-RU" altLang="en-US" sz="2500" dirty="0">
                <a:cs typeface="Arial" panose="020B0604020202020204" pitchFamily="34" charset="0"/>
              </a:rPr>
              <a:t> Директивою.</a:t>
            </a:r>
            <a:endParaRPr lang="en-US" altLang="en-US" sz="26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90800" y="188097"/>
            <a:ext cx="9031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000" dirty="0" smtClean="0"/>
              <a:t>Вимоги до фасованого товару</a:t>
            </a:r>
            <a:endParaRPr lang="en-US" altLang="en-US" sz="2000" dirty="0"/>
          </a:p>
          <a:p>
            <a:pPr algn="just"/>
            <a:r>
              <a:rPr lang="en-US" altLang="en-US" sz="2000" dirty="0"/>
              <a:t>4. </a:t>
            </a:r>
            <a:r>
              <a:rPr lang="uk-UA" altLang="en-US" sz="2000" dirty="0" smtClean="0"/>
              <a:t>ВІДПОВІДАЛЬНІСТЬ ПАКУВАЛЬНИКА АБО ІМПОРТЕРА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94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06" y="609801"/>
            <a:ext cx="1144344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8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12)</a:t>
            </a:r>
            <a:r>
              <a:rPr lang="uk-UA" sz="26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OIML D1:2012 </a:t>
            </a: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Розгляд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600" dirty="0">
                <a:solidFill>
                  <a:srgbClr val="7030A0"/>
                </a:solidFill>
                <a:cs typeface="Arial" panose="020B0604020202020204" pitchFamily="34" charset="0"/>
              </a:rPr>
              <a:t>Закону про метрологію</a:t>
            </a:r>
            <a:r>
              <a:rPr 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;</a:t>
            </a:r>
          </a:p>
          <a:p>
            <a:pPr algn="just">
              <a:defRPr/>
            </a:pPr>
            <a:endParaRPr lang="en-US" sz="5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13)</a:t>
            </a:r>
            <a:r>
              <a:rPr lang="uk-UA" sz="26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ILAC-P10:01/2013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uk-UA" sz="2600" dirty="0">
                <a:cs typeface="Arial" panose="020B0604020202020204" pitchFamily="34" charset="0"/>
              </a:rPr>
              <a:t>Політика </a:t>
            </a:r>
            <a:r>
              <a:rPr lang="en-US" sz="2600" dirty="0">
                <a:cs typeface="Arial" panose="020B0604020202020204" pitchFamily="34" charset="0"/>
              </a:rPr>
              <a:t>ILAC </a:t>
            </a:r>
            <a:r>
              <a:rPr lang="uk-UA" sz="2600" dirty="0">
                <a:cs typeface="Arial" panose="020B0604020202020204" pitchFamily="34" charset="0"/>
              </a:rPr>
              <a:t>щодо </a:t>
            </a:r>
            <a:r>
              <a:rPr lang="uk-UA" sz="2600" dirty="0" err="1">
                <a:solidFill>
                  <a:srgbClr val="7030A0"/>
                </a:solidFill>
                <a:cs typeface="Arial" panose="020B0604020202020204" pitchFamily="34" charset="0"/>
              </a:rPr>
              <a:t>простежуваності</a:t>
            </a:r>
            <a:r>
              <a:rPr 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uk-UA" sz="2600" dirty="0">
                <a:solidFill>
                  <a:srgbClr val="7030A0"/>
                </a:solidFill>
                <a:cs typeface="Arial" panose="020B0604020202020204" pitchFamily="34" charset="0"/>
              </a:rPr>
              <a:t>результатів вимірювань</a:t>
            </a:r>
            <a:r>
              <a:rPr 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;</a:t>
            </a:r>
          </a:p>
          <a:p>
            <a:pPr algn="just">
              <a:defRPr/>
            </a:pPr>
            <a:endParaRPr lang="it-IT" altLang="en-US" sz="500" dirty="0">
              <a:cs typeface="Arial" panose="020B0604020202020204" pitchFamily="34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it-IT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14)</a:t>
            </a:r>
            <a:r>
              <a:rPr lang="uk-UA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it-IT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OIML V1 </a:t>
            </a:r>
            <a:r>
              <a:rPr lang="uk-UA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Видання</a:t>
            </a:r>
            <a:r>
              <a:rPr lang="it-IT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 2013 (E/F) </a:t>
            </a:r>
            <a:r>
              <a:rPr lang="uk-UA" altLang="en-US" sz="2600" dirty="0">
                <a:cs typeface="Arial" panose="020B0604020202020204" pitchFamily="34" charset="0"/>
              </a:rPr>
              <a:t>Міжнародний словник термінів в законодавчій метрології </a:t>
            </a:r>
            <a:r>
              <a:rPr lang="en-US" altLang="en-US" sz="2600" dirty="0">
                <a:cs typeface="Arial" panose="020B0604020202020204" pitchFamily="34" charset="0"/>
              </a:rPr>
              <a:t>(VIML);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altLang="en-US" sz="500" dirty="0">
              <a:cs typeface="Arial" panose="020B0604020202020204" pitchFamily="34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15)</a:t>
            </a:r>
            <a:r>
              <a:rPr lang="uk-UA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OIML V2-200 </a:t>
            </a:r>
            <a:r>
              <a:rPr lang="uk-UA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Видання</a:t>
            </a: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 2012 (E/F) </a:t>
            </a:r>
            <a:r>
              <a:rPr lang="en-US" altLang="en-US" sz="2600" dirty="0" smtClean="0">
                <a:cs typeface="Arial" panose="020B0604020202020204" pitchFamily="34" charset="0"/>
              </a:rPr>
              <a:t>(</a:t>
            </a:r>
            <a:r>
              <a:rPr lang="uk-UA" altLang="en-US" sz="2600" dirty="0" smtClean="0">
                <a:cs typeface="Arial" panose="020B0604020202020204" pitchFamily="34" charset="0"/>
              </a:rPr>
              <a:t>видання</a:t>
            </a:r>
            <a:r>
              <a:rPr lang="en-US" altLang="en-US" sz="2600" dirty="0" smtClean="0">
                <a:cs typeface="Arial" panose="020B0604020202020204" pitchFamily="34" charset="0"/>
              </a:rPr>
              <a:t> </a:t>
            </a:r>
            <a:r>
              <a:rPr lang="en-US" altLang="en-US" sz="2600" dirty="0">
                <a:cs typeface="Arial" panose="020B0604020202020204" pitchFamily="34" charset="0"/>
              </a:rPr>
              <a:t>2010</a:t>
            </a:r>
            <a:r>
              <a:rPr lang="uk-UA" altLang="en-US" sz="2600" dirty="0">
                <a:cs typeface="Arial" panose="020B0604020202020204" pitchFamily="34" charset="0"/>
              </a:rPr>
              <a:t> р.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uk-UA" altLang="en-US" sz="2600" dirty="0">
                <a:cs typeface="Arial" panose="020B0604020202020204" pitchFamily="34" charset="0"/>
              </a:rPr>
              <a:t>з незначними виправленнями</a:t>
            </a:r>
            <a:r>
              <a:rPr lang="en-US" altLang="en-US" sz="2600" dirty="0">
                <a:cs typeface="Arial" panose="020B0604020202020204" pitchFamily="34" charset="0"/>
              </a:rPr>
              <a:t>) </a:t>
            </a:r>
            <a:r>
              <a:rPr lang="uk-UA" sz="2600" dirty="0">
                <a:cs typeface="Arial" panose="020B0604020202020204" pitchFamily="34" charset="0"/>
              </a:rPr>
              <a:t>Міжнародний словник з метрології – Основні та загальні поняття та пов’язанні терміни </a:t>
            </a:r>
            <a:r>
              <a:rPr lang="en-US" altLang="en-US" sz="2600" dirty="0">
                <a:cs typeface="Arial" panose="020B0604020202020204" pitchFamily="34" charset="0"/>
              </a:rPr>
              <a:t>(VIM</a:t>
            </a:r>
            <a:r>
              <a:rPr lang="en-US" altLang="en-US" sz="2600" dirty="0" smtClean="0">
                <a:cs typeface="Arial" panose="020B0604020202020204" pitchFamily="34" charset="0"/>
              </a:rPr>
              <a:t>)</a:t>
            </a:r>
            <a:r>
              <a:rPr lang="uk-UA" altLang="en-US" sz="2600" dirty="0" smtClean="0">
                <a:cs typeface="Arial" panose="020B0604020202020204" pitchFamily="34" charset="0"/>
              </a:rPr>
              <a:t>;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altLang="en-US" sz="500" dirty="0">
                <a:cs typeface="Arial" panose="020B0604020202020204" pitchFamily="34" charset="0"/>
              </a:rPr>
              <a:t> </a:t>
            </a:r>
            <a:endParaRPr lang="en-US" altLang="en-US" sz="5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16)</a:t>
            </a:r>
            <a:r>
              <a:rPr lang="en-US" alt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uk-UA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Кількість фасованого товару в упаковках</a:t>
            </a:r>
            <a:r>
              <a:rPr lang="en-US" altLang="en-US" sz="2600" dirty="0">
                <a:cs typeface="Arial" panose="020B0604020202020204" pitchFamily="34" charset="0"/>
              </a:rPr>
              <a:t>: OIML R 87 </a:t>
            </a:r>
            <a:r>
              <a:rPr lang="uk-UA" altLang="en-US" sz="2600" dirty="0">
                <a:cs typeface="Arial" panose="020B0604020202020204" pitchFamily="34" charset="0"/>
              </a:rPr>
              <a:t>видання</a:t>
            </a:r>
            <a:r>
              <a:rPr lang="en-US" altLang="en-US" sz="2600" dirty="0">
                <a:cs typeface="Arial" panose="020B0604020202020204" pitchFamily="34" charset="0"/>
              </a:rPr>
              <a:t> 2016</a:t>
            </a:r>
            <a:r>
              <a:rPr lang="uk-UA" altLang="en-US" sz="2600" dirty="0">
                <a:cs typeface="Arial" panose="020B0604020202020204" pitchFamily="34" charset="0"/>
              </a:rPr>
              <a:t> р.</a:t>
            </a:r>
            <a:r>
              <a:rPr lang="en-US" altLang="en-US" sz="2600" dirty="0">
                <a:cs typeface="Arial" panose="020B0604020202020204" pitchFamily="34" charset="0"/>
              </a:rPr>
              <a:t> (E);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altLang="en-US" sz="500" dirty="0">
              <a:cs typeface="Arial" panose="020B0604020202020204" pitchFamily="34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17)</a:t>
            </a:r>
            <a:r>
              <a:rPr lang="uk-UA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 Настанова </a:t>
            </a: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WELMEC 5.2/2015</a:t>
            </a:r>
            <a:r>
              <a:rPr lang="en-US" altLang="en-US" sz="2600" dirty="0">
                <a:cs typeface="Arial" panose="020B0604020202020204" pitchFamily="34" charset="0"/>
              </a:rPr>
              <a:t>: </a:t>
            </a:r>
            <a:r>
              <a:rPr lang="uk-UA" altLang="en-US" sz="2600" dirty="0">
                <a:cs typeface="Arial" panose="020B0604020202020204" pitchFamily="34" charset="0"/>
              </a:rPr>
              <a:t>Настанова щодо ринкового нагляду в сфері </a:t>
            </a:r>
            <a:r>
              <a:rPr lang="en-US" altLang="en-US" sz="2600" dirty="0">
                <a:cs typeface="Arial" panose="020B0604020202020204" pitchFamily="34" charset="0"/>
              </a:rPr>
              <a:t>NAWI </a:t>
            </a:r>
            <a:r>
              <a:rPr lang="uk-UA" altLang="en-US" sz="2600" dirty="0">
                <a:cs typeface="Arial" panose="020B0604020202020204" pitchFamily="34" charset="0"/>
              </a:rPr>
              <a:t>та</a:t>
            </a:r>
            <a:r>
              <a:rPr lang="en-US" altLang="en-US" sz="2600" dirty="0">
                <a:cs typeface="Arial" panose="020B0604020202020204" pitchFamily="34" charset="0"/>
              </a:rPr>
              <a:t> MID.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452829" y="125645"/>
            <a:ext cx="782972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GB" altLang="en-US" sz="2800" b="0" dirty="0">
                <a:latin typeface="Calibri" panose="020F0502020204030204" pitchFamily="34" charset="0"/>
              </a:rPr>
              <a:t> </a:t>
            </a:r>
            <a:r>
              <a:rPr lang="uk-U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Довідкові</a:t>
            </a:r>
            <a:r>
              <a:rPr lang="uk-UA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954555"/>
            <a:ext cx="12088906" cy="44109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5113" y="941388"/>
            <a:ext cx="1158520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 smtClean="0"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Імпорт з третіх країн</a:t>
            </a:r>
            <a:endParaRPr lang="en-US" altLang="en-US" sz="2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 smtClean="0">
                <a:cs typeface="Arial" panose="020B0604020202020204" pitchFamily="34" charset="0"/>
              </a:rPr>
              <a:t>Для цілей цієї Директиви, імпортер  - особа, яка постачає упаковані одиниці до держав-членів.</a:t>
            </a:r>
          </a:p>
          <a:p>
            <a:pPr algn="just"/>
            <a:endParaRPr lang="en-US" altLang="en-US" sz="1000" dirty="0" smtClean="0">
              <a:cs typeface="Arial" panose="020B0604020202020204" pitchFamily="34" charset="0"/>
            </a:endParaRPr>
          </a:p>
          <a:p>
            <a:pPr algn="just"/>
            <a:r>
              <a:rPr lang="uk-UA" altLang="en-US" sz="2800" dirty="0" smtClean="0">
                <a:cs typeface="Arial" panose="020B0604020202020204" pitchFamily="34" charset="0"/>
              </a:rPr>
              <a:t>Тому переміщення в межах держав-членів не передбачає імпорт/ експорт для цілей Директиви.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endParaRPr lang="uk-UA" altLang="en-US" sz="2800" dirty="0" smtClean="0"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ru-RU" altLang="en-US" sz="2800" dirty="0" err="1">
                <a:cs typeface="Arial" panose="020B0604020202020204" pitchFamily="34" charset="0"/>
              </a:rPr>
              <a:t>Імпортер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має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ті</a:t>
            </a:r>
            <a:r>
              <a:rPr lang="ru-RU" altLang="en-US" sz="2800" dirty="0">
                <a:cs typeface="Arial" panose="020B0604020202020204" pitchFamily="34" charset="0"/>
              </a:rPr>
              <a:t> ж </a:t>
            </a:r>
            <a:r>
              <a:rPr lang="ru-RU" altLang="en-US" sz="2800" dirty="0" err="1">
                <a:cs typeface="Arial" panose="020B0604020202020204" pitchFamily="34" charset="0"/>
              </a:rPr>
              <a:t>обов'язки</a:t>
            </a:r>
            <a:r>
              <a:rPr lang="ru-RU" altLang="en-US" sz="2800" dirty="0">
                <a:cs typeface="Arial" panose="020B0604020202020204" pitchFamily="34" charset="0"/>
              </a:rPr>
              <a:t>, </a:t>
            </a:r>
            <a:r>
              <a:rPr lang="ru-RU" altLang="en-US" sz="2800" dirty="0" err="1">
                <a:cs typeface="Arial" panose="020B0604020202020204" pitchFamily="34" charset="0"/>
              </a:rPr>
              <a:t>що</a:t>
            </a:r>
            <a:r>
              <a:rPr lang="ru-RU" altLang="en-US" sz="2800" dirty="0">
                <a:cs typeface="Arial" panose="020B0604020202020204" pitchFamily="34" charset="0"/>
              </a:rPr>
              <a:t> і </a:t>
            </a:r>
            <a:r>
              <a:rPr lang="ru-RU" altLang="en-US" sz="2800" dirty="0" err="1">
                <a:cs typeface="Arial" panose="020B0604020202020204" pitchFamily="34" charset="0"/>
              </a:rPr>
              <a:t>пакувальник</a:t>
            </a:r>
            <a:r>
              <a:rPr lang="ru-RU" altLang="en-US" sz="2800" dirty="0">
                <a:cs typeface="Arial" panose="020B0604020202020204" pitchFamily="34" charset="0"/>
              </a:rPr>
              <a:t>,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однак</a:t>
            </a:r>
            <a:r>
              <a:rPr lang="ru-RU" altLang="en-US" sz="2800" dirty="0" smtClean="0">
                <a:cs typeface="Arial" panose="020B0604020202020204" pitchFamily="34" charset="0"/>
              </a:rPr>
              <a:t>,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відповідно</a:t>
            </a:r>
            <a:r>
              <a:rPr lang="ru-RU" altLang="en-US" sz="2800" dirty="0" smtClean="0">
                <a:cs typeface="Arial" panose="020B0604020202020204" pitchFamily="34" charset="0"/>
              </a:rPr>
              <a:t> до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Директиви</a:t>
            </a:r>
            <a:r>
              <a:rPr lang="ru-RU" altLang="en-US" sz="2800" dirty="0" smtClean="0">
                <a:cs typeface="Arial" panose="020B0604020202020204" pitchFamily="34" charset="0"/>
              </a:rPr>
              <a:t>, вони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можуть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фізично</a:t>
            </a:r>
            <a:r>
              <a:rPr lang="ru-RU" altLang="en-US" sz="2800" dirty="0" smtClean="0">
                <a:cs typeface="Arial" panose="020B0604020202020204" pitchFamily="34" charset="0"/>
              </a:rPr>
              <a:t> не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контактувати</a:t>
            </a:r>
            <a:r>
              <a:rPr lang="ru-RU" altLang="en-US" sz="2800" dirty="0" smtClean="0">
                <a:cs typeface="Arial" panose="020B0604020202020204" pitchFamily="34" charset="0"/>
              </a:rPr>
              <a:t> з </a:t>
            </a:r>
            <a:r>
              <a:rPr lang="ru-RU" altLang="en-US" sz="2800" dirty="0" err="1" smtClean="0">
                <a:cs typeface="Arial" panose="020B0604020202020204" pitchFamily="34" charset="0"/>
              </a:rPr>
              <a:t>упакованими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одиницями</a:t>
            </a:r>
            <a:r>
              <a:rPr lang="ru-RU" altLang="en-US" sz="2800" dirty="0" smtClean="0">
                <a:cs typeface="Arial" panose="020B0604020202020204" pitchFamily="34" charset="0"/>
              </a:rPr>
              <a:t>, </a:t>
            </a:r>
            <a:r>
              <a:rPr lang="ru-RU" altLang="en-US" sz="2800" dirty="0" err="1" smtClean="0">
                <a:cs typeface="Arial" panose="020B0604020202020204" pitchFamily="34" charset="0"/>
              </a:rPr>
              <a:t>що</a:t>
            </a:r>
            <a:r>
              <a:rPr lang="ru-RU" altLang="en-US" sz="2800" dirty="0" smtClean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імпортуються</a:t>
            </a:r>
            <a:r>
              <a:rPr lang="ru-RU" altLang="en-US" sz="2800" dirty="0" smtClean="0">
                <a:cs typeface="Arial" panose="020B0604020202020204" pitchFamily="34" charset="0"/>
              </a:rPr>
              <a:t>.</a:t>
            </a:r>
            <a:endParaRPr lang="uk-UA" altLang="en-US" sz="2800" dirty="0" smtClean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6222" y="0"/>
            <a:ext cx="929544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 smtClean="0">
                <a:solidFill>
                  <a:srgbClr val="FF0000"/>
                </a:solidFill>
              </a:rPr>
              <a:t>Визначення поняття «імпортер»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algn="ctr"/>
            <a:r>
              <a:rPr lang="uk-UA" altLang="en-US" sz="2000" dirty="0" smtClean="0">
                <a:solidFill>
                  <a:srgbClr val="FF0000"/>
                </a:solidFill>
              </a:rPr>
              <a:t>Відповідальність виробника або імпортера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852325"/>
            <a:ext cx="12088906" cy="46534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5112" y="1196882"/>
            <a:ext cx="1182379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300" dirty="0" smtClean="0">
                <a:cs typeface="Arial" panose="020B0604020202020204" pitchFamily="34" charset="0"/>
              </a:rPr>
              <a:t>На думку компетентних органів прийнятність повинна ґрунтуватися на доведеній достовірності, зокрема:</a:t>
            </a:r>
            <a:r>
              <a:rPr lang="en-US" altLang="en-US" sz="2300" dirty="0" smtClean="0">
                <a:cs typeface="Arial" panose="020B0604020202020204" pitchFamily="34" charset="0"/>
              </a:rPr>
              <a:t> </a:t>
            </a:r>
            <a:endParaRPr lang="en-US" altLang="en-US" sz="23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300" dirty="0">
                <a:cs typeface="Arial" panose="020B0604020202020204" pitchFamily="34" charset="0"/>
              </a:rPr>
              <a:t>a) </a:t>
            </a:r>
            <a:r>
              <a:rPr lang="uk-UA" altLang="en-US" sz="2300" dirty="0">
                <a:cs typeface="Arial" panose="020B0604020202020204" pitchFamily="34" charset="0"/>
              </a:rPr>
              <a:t>п</a:t>
            </a:r>
            <a:r>
              <a:rPr lang="uk-UA" altLang="en-US" sz="2300" dirty="0" smtClean="0">
                <a:cs typeface="Arial" panose="020B0604020202020204" pitchFamily="34" charset="0"/>
              </a:rPr>
              <a:t>ідтверджуючі документи від</a:t>
            </a:r>
            <a:r>
              <a:rPr lang="en-US" altLang="en-US" sz="2300" dirty="0" smtClean="0">
                <a:cs typeface="Arial" panose="020B0604020202020204" pitchFamily="34" charset="0"/>
              </a:rPr>
              <a:t> </a:t>
            </a:r>
            <a:r>
              <a:rPr lang="uk-UA" altLang="en-US" sz="2300" dirty="0" smtClean="0">
                <a:solidFill>
                  <a:srgbClr val="FF0000"/>
                </a:solidFill>
                <a:cs typeface="Arial" panose="020B0604020202020204" pitchFamily="34" charset="0"/>
              </a:rPr>
              <a:t>міжнародно визнаного</a:t>
            </a:r>
            <a:r>
              <a:rPr lang="en-US" altLang="en-US" sz="23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3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національного метрологічного інституту</a:t>
            </a:r>
            <a:r>
              <a:rPr lang="en-US" altLang="en-US" sz="2300" dirty="0" smtClean="0">
                <a:solidFill>
                  <a:srgbClr val="FF0000"/>
                </a:solidFill>
                <a:cs typeface="Arial" panose="020B0604020202020204" pitchFamily="34" charset="0"/>
              </a:rPr>
              <a:t>;</a:t>
            </a:r>
            <a:endParaRPr lang="en-US" altLang="en-US" sz="23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uk-UA" altLang="en-US" sz="2300" dirty="0">
                <a:cs typeface="Arial" panose="020B0604020202020204" pitchFamily="34" charset="0"/>
              </a:rPr>
              <a:t>б</a:t>
            </a:r>
            <a:r>
              <a:rPr lang="en-US" altLang="en-US" sz="2300" dirty="0" smtClean="0">
                <a:cs typeface="Arial" panose="020B0604020202020204" pitchFamily="34" charset="0"/>
              </a:rPr>
              <a:t>) </a:t>
            </a:r>
            <a:r>
              <a:rPr lang="uk-UA" altLang="en-US" sz="2300" dirty="0">
                <a:cs typeface="Arial" panose="020B0604020202020204" pitchFamily="34" charset="0"/>
              </a:rPr>
              <a:t>підтверджуючі документи від</a:t>
            </a:r>
            <a:r>
              <a:rPr lang="en-US" altLang="en-US" sz="2300" dirty="0">
                <a:cs typeface="Arial" panose="020B0604020202020204" pitchFamily="34" charset="0"/>
              </a:rPr>
              <a:t> </a:t>
            </a:r>
            <a:r>
              <a:rPr lang="uk-UA" altLang="en-US" sz="2300" dirty="0" smtClean="0">
                <a:solidFill>
                  <a:srgbClr val="FF0000"/>
                </a:solidFill>
                <a:cs typeface="Arial" panose="020B0604020202020204" pitchFamily="34" charset="0"/>
              </a:rPr>
              <a:t>акредитованого органу </a:t>
            </a:r>
            <a:r>
              <a:rPr lang="en-US" altLang="en-US" sz="23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300" dirty="0" smtClean="0">
                <a:solidFill>
                  <a:srgbClr val="FF0000"/>
                </a:solidFill>
                <a:cs typeface="Arial" panose="020B0604020202020204" pitchFamily="34" charset="0"/>
              </a:rPr>
              <a:t>інспекції або сертифікації </a:t>
            </a:r>
            <a:r>
              <a:rPr lang="uk-UA" altLang="en-US" sz="2300" dirty="0" smtClean="0">
                <a:cs typeface="Arial" panose="020B0604020202020204" pitchFamily="34" charset="0"/>
              </a:rPr>
              <a:t>стосовно</a:t>
            </a:r>
            <a:r>
              <a:rPr lang="en-US" altLang="en-US" sz="2300" dirty="0" smtClean="0">
                <a:cs typeface="Arial" panose="020B0604020202020204" pitchFamily="34" charset="0"/>
              </a:rPr>
              <a:t> </a:t>
            </a:r>
            <a:r>
              <a:rPr lang="uk-UA" altLang="en-US" sz="2300" dirty="0" smtClean="0">
                <a:cs typeface="Arial" panose="020B0604020202020204" pitchFamily="34" charset="0"/>
              </a:rPr>
              <a:t>упакованого фасованого товару</a:t>
            </a:r>
            <a:r>
              <a:rPr lang="en-US" altLang="en-US" sz="2300" dirty="0" smtClean="0">
                <a:cs typeface="Arial" panose="020B0604020202020204" pitchFamily="34" charset="0"/>
              </a:rPr>
              <a:t>, </a:t>
            </a:r>
            <a:r>
              <a:rPr lang="uk-UA" altLang="en-US" sz="2300" dirty="0" smtClean="0">
                <a:cs typeface="Arial" panose="020B0604020202020204" pitchFamily="34" charset="0"/>
              </a:rPr>
              <a:t>або системи якості пакувальника в країні-експортері</a:t>
            </a:r>
            <a:r>
              <a:rPr lang="en-US" altLang="en-US" sz="2300" dirty="0" smtClean="0">
                <a:cs typeface="Arial" panose="020B0604020202020204" pitchFamily="34" charset="0"/>
              </a:rPr>
              <a:t>; </a:t>
            </a:r>
            <a:endParaRPr lang="en-US" altLang="en-US" sz="23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300" dirty="0">
                <a:cs typeface="Arial" panose="020B0604020202020204" pitchFamily="34" charset="0"/>
              </a:rPr>
              <a:t>в</a:t>
            </a:r>
            <a:r>
              <a:rPr lang="en-US" altLang="en-US" sz="2300" dirty="0" smtClean="0">
                <a:cs typeface="Arial" panose="020B0604020202020204" pitchFamily="34" charset="0"/>
              </a:rPr>
              <a:t>) </a:t>
            </a:r>
            <a:r>
              <a:rPr lang="uk-UA" altLang="en-US" sz="2300" dirty="0" smtClean="0">
                <a:cs typeface="Arial" panose="020B0604020202020204" pitchFamily="34" charset="0"/>
              </a:rPr>
              <a:t>результати перевірок, виконаних в рамках </a:t>
            </a:r>
            <a:r>
              <a:rPr lang="uk-UA" altLang="en-US" sz="2300" dirty="0">
                <a:solidFill>
                  <a:srgbClr val="FF0000"/>
                </a:solidFill>
                <a:cs typeface="Arial" panose="020B0604020202020204" pitchFamily="34" charset="0"/>
              </a:rPr>
              <a:t>відповідальності </a:t>
            </a:r>
            <a:r>
              <a:rPr lang="uk-UA" altLang="en-US" sz="2300" dirty="0" smtClean="0">
                <a:solidFill>
                  <a:srgbClr val="FF0000"/>
                </a:solidFill>
                <a:cs typeface="Arial" panose="020B0604020202020204" pitchFamily="34" charset="0"/>
              </a:rPr>
              <a:t>імпортера, в місці першого потрапляння до держави-члена (це може бути компетентна третя сторона); </a:t>
            </a:r>
            <a:r>
              <a:rPr lang="uk-UA" altLang="en-US" sz="2300" dirty="0" smtClean="0">
                <a:cs typeface="Arial" panose="020B0604020202020204" pitchFamily="34" charset="0"/>
              </a:rPr>
              <a:t>та</a:t>
            </a:r>
            <a:endParaRPr lang="en-US" altLang="en-US" sz="23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300" dirty="0">
                <a:cs typeface="Arial" panose="020B0604020202020204" pitchFamily="34" charset="0"/>
              </a:rPr>
              <a:t>г</a:t>
            </a:r>
            <a:r>
              <a:rPr lang="en-US" altLang="en-US" sz="2300" dirty="0" smtClean="0">
                <a:cs typeface="Arial" panose="020B0604020202020204" pitchFamily="34" charset="0"/>
              </a:rPr>
              <a:t>) </a:t>
            </a:r>
            <a:r>
              <a:rPr lang="uk-UA" altLang="en-US" sz="2300" dirty="0" smtClean="0">
                <a:solidFill>
                  <a:srgbClr val="FF0000"/>
                </a:solidFill>
                <a:cs typeface="Arial" panose="020B0604020202020204" pitchFamily="34" charset="0"/>
              </a:rPr>
              <a:t>дані від пакувальника, </a:t>
            </a:r>
            <a:r>
              <a:rPr lang="uk-UA" altLang="en-US" sz="2300" dirty="0" smtClean="0">
                <a:cs typeface="Arial" panose="020B0604020202020204" pitchFamily="34" charset="0"/>
              </a:rPr>
              <a:t>що знаходиться за межами держави-члена,</a:t>
            </a:r>
            <a:r>
              <a:rPr lang="en-US" altLang="en-US" sz="2300" dirty="0" smtClean="0">
                <a:cs typeface="Arial" panose="020B0604020202020204" pitchFamily="34" charset="0"/>
              </a:rPr>
              <a:t> </a:t>
            </a:r>
            <a:r>
              <a:rPr lang="uk-UA" altLang="en-US" sz="2300" dirty="0" smtClean="0">
                <a:cs typeface="Arial" panose="020B0604020202020204" pitchFamily="34" charset="0"/>
              </a:rPr>
              <a:t>а також проведення перевірок, з метою підтвердження таких даних.</a:t>
            </a:r>
            <a:endParaRPr lang="en-US" altLang="en-US" sz="2300" dirty="0"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28888" y="314232"/>
            <a:ext cx="83350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 smtClean="0">
                <a:solidFill>
                  <a:srgbClr val="FF0000"/>
                </a:solidFill>
              </a:rPr>
              <a:t>Доказові документи імпортера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698500"/>
            <a:ext cx="12192000" cy="493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0500" y="1379538"/>
            <a:ext cx="1168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У компетентних органів можна з</a:t>
            </a:r>
            <a:r>
              <a:rPr lang="en-US" altLang="en-US" sz="2400" dirty="0" smtClean="0">
                <a:cs typeface="Arial" panose="020B0604020202020204" pitchFamily="34" charset="0"/>
              </a:rPr>
              <a:t>’</a:t>
            </a:r>
            <a:r>
              <a:rPr lang="uk-UA" altLang="en-US" sz="2400" dirty="0" smtClean="0">
                <a:cs typeface="Arial" panose="020B0604020202020204" pitchFamily="34" charset="0"/>
              </a:rPr>
              <a:t>ясувати питання щодо прийнятності інших гарантій.</a:t>
            </a: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Підтверджуючі документи, 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cs typeface="Arial" panose="020B0604020202020204" pitchFamily="34" charset="0"/>
              </a:rPr>
              <a:t>зазначені вище в пунктах (а) та (б), повинні містити інформацію про те, що система контролю кількості, яка використовується пакувальником у третій країні,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є атестованою.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Примітка, </a:t>
            </a:r>
            <a:r>
              <a:rPr lang="uk-UA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«атестований» не означає «визнання процедур» </a:t>
            </a:r>
            <a:r>
              <a:rPr lang="uk-UA" altLang="en-US" sz="2400" dirty="0" smtClean="0">
                <a:cs typeface="Arial" panose="020B0604020202020204" pitchFamily="34" charset="0"/>
              </a:rPr>
              <a:t>відповідно до Директиви.</a:t>
            </a:r>
            <a:endParaRPr lang="en-US" alt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Термін </a:t>
            </a:r>
            <a:r>
              <a:rPr lang="uk-UA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«компетентний», </a:t>
            </a:r>
            <a:r>
              <a:rPr lang="uk-UA" altLang="en-US" sz="2400" dirty="0" smtClean="0">
                <a:cs typeface="Arial" panose="020B0604020202020204" pitchFamily="34" charset="0"/>
              </a:rPr>
              <a:t>вжитий вище в пункті (в), означає особу, сертифіковану відповідно до стандарту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cs typeface="Arial" panose="020B0604020202020204" pitchFamily="34" charset="0"/>
              </a:rPr>
              <a:t>ISO</a:t>
            </a:r>
            <a:r>
              <a:rPr lang="uk-UA" altLang="en-US" sz="24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90057" y="0"/>
            <a:ext cx="8011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 smtClean="0">
                <a:solidFill>
                  <a:srgbClr val="FF0000"/>
                </a:solidFill>
              </a:rPr>
              <a:t>Доказові </a:t>
            </a:r>
            <a:r>
              <a:rPr lang="uk-UA" altLang="en-US" sz="2000" dirty="0">
                <a:solidFill>
                  <a:srgbClr val="FF0000"/>
                </a:solidFill>
              </a:rPr>
              <a:t>документи імпортера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3341" y="289859"/>
            <a:ext cx="9157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6-10 </a:t>
            </a:r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Терміни зберігання інформації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02313"/>
              </p:ext>
            </p:extLst>
          </p:nvPr>
        </p:nvGraphicFramePr>
        <p:xfrm>
          <a:off x="1183341" y="689970"/>
          <a:ext cx="9157447" cy="5178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5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269">
                <a:tc>
                  <a:txBody>
                    <a:bodyPr/>
                    <a:lstStyle/>
                    <a:p>
                      <a:pPr marL="67945" marR="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Термін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9771">
                <a:tc>
                  <a:txBody>
                    <a:bodyPr/>
                    <a:lstStyle/>
                    <a:p>
                      <a:pPr marL="67945" marR="0">
                        <a:lnSpc>
                          <a:spcPct val="98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200" spc="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spc="-2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рік</a:t>
                      </a:r>
                      <a:r>
                        <a:rPr lang="uk-UA" sz="2200" spc="-2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або до «кінцевої дати закінчення придатності»</a:t>
                      </a:r>
                      <a:r>
                        <a:rPr lang="en-US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uk-UA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якщо останнє настає першим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98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BG, </a:t>
                      </a:r>
                      <a:r>
                        <a:rPr lang="en-US" sz="2200" spc="-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635">
                <a:tc>
                  <a:txBody>
                    <a:bodyPr/>
                    <a:lstStyle/>
                    <a:p>
                      <a:pPr marL="67945" marR="0">
                        <a:lnSpc>
                          <a:spcPct val="98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200" spc="15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spc="-2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рік</a:t>
                      </a:r>
                      <a:r>
                        <a:rPr lang="uk-UA" sz="2200" spc="-2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або до «кінцевої дати закінчення придатності»</a:t>
                      </a:r>
                      <a:r>
                        <a:rPr lang="en-US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uk-UA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залежно від того, що настане раніше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98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494"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наступного</a:t>
                      </a:r>
                      <a:r>
                        <a:rPr lang="uk-UA" sz="2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візиту інспектора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200" spc="-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DE, 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200" spc="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spc="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494"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200" spc="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spc="-2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рік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200" spc="-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200" spc="-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spc="-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 L</a:t>
                      </a:r>
                      <a:r>
                        <a:rPr lang="en-US" sz="2200" spc="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NL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494"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  <a:r>
                        <a:rPr lang="en-US" sz="2200" spc="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spc="-2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роки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494"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spc="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spc="-2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роки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FR, 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494"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en-US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uk-UA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місяця до 3 років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spc="-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7823"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Залежно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терміну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придатності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стійкості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200" spc="-2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L, 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200" spc="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494"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200" spc="1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spc="-2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років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7823"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визначено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CH, </a:t>
                      </a:r>
                      <a:r>
                        <a:rPr lang="en-US" sz="2200" spc="-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R,</a:t>
                      </a:r>
                      <a:r>
                        <a:rPr lang="en-US" sz="2200" spc="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spc="-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</a:t>
                      </a:r>
                      <a:r>
                        <a:rPr lang="en-US" sz="2200" spc="-1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200" spc="5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LU, RO</a:t>
                      </a:r>
                      <a:endParaRPr lang="en-US" sz="2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1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707086" y="167901"/>
            <a:ext cx="39534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6-10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78811" y="99778"/>
            <a:ext cx="713714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ja-JP" sz="2400" dirty="0" smtClean="0"/>
              <a:t>Доказові документи імпортера</a:t>
            </a:r>
            <a:endParaRPr lang="en-US" altLang="ja-JP" sz="2400" dirty="0">
              <a:cs typeface="HGP明朝E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44732"/>
              </p:ext>
            </p:extLst>
          </p:nvPr>
        </p:nvGraphicFramePr>
        <p:xfrm>
          <a:off x="474435" y="825035"/>
          <a:ext cx="11187952" cy="4464077"/>
        </p:xfrm>
        <a:graphic>
          <a:graphicData uri="http://schemas.openxmlformats.org/drawingml/2006/table">
            <a:tbl>
              <a:tblPr/>
              <a:tblGrid>
                <a:gridCol w="8583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6224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Доказові документи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598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Доказові документи, що надають підставу вважати, що упаковані одиниці відповідають вимогам.</a:t>
                      </a:r>
                    </a:p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Наприклад: результати перевірок, сертифікат метрологічної служби, </a:t>
                      </a:r>
                      <a:r>
                        <a:rPr kumimoji="0" lang="uk-UA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самодекларація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AT, BE, BG, CY, CZ, DE, DK, EE, FI, FR, GB, IE, IS, IT, LU, MT, NO, RO, RS, SI, SK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473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Вищезазначені документи, а також сертифікат від акредитованого органу сертифікації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737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Результати перевірок від компетентного органу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CH, LT, PT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420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Самодекларація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імпортера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9473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зазначено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GR, LV, SE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363" y="1284288"/>
            <a:ext cx="11982543" cy="43365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48100" y="1284288"/>
            <a:ext cx="11499067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altLang="en-US" sz="2600" dirty="0" err="1">
                <a:cs typeface="Arial" panose="020B0604020202020204" pitchFamily="34" charset="0"/>
              </a:rPr>
              <a:t>Компетентні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органи</a:t>
            </a:r>
            <a:r>
              <a:rPr lang="ru-RU" altLang="en-US" sz="2600" dirty="0">
                <a:cs typeface="Arial" panose="020B0604020202020204" pitchFamily="34" charset="0"/>
              </a:rPr>
              <a:t> держав-</a:t>
            </a:r>
            <a:r>
              <a:rPr lang="ru-RU" altLang="en-US" sz="2600" dirty="0" err="1">
                <a:cs typeface="Arial" panose="020B0604020202020204" pitchFamily="34" charset="0"/>
              </a:rPr>
              <a:t>членів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здійснюють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перевірку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відповідності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упакованих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одиниць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положенням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цієї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Директиви</a:t>
            </a:r>
            <a:r>
              <a:rPr lang="ru-RU" altLang="en-US" sz="2600" dirty="0">
                <a:cs typeface="Arial" panose="020B0604020202020204" pitchFamily="34" charset="0"/>
              </a:rPr>
              <a:t> шляхом </a:t>
            </a:r>
            <a:r>
              <a:rPr lang="ru-RU" altLang="en-US" sz="2600" dirty="0" err="1">
                <a:cs typeface="Arial" panose="020B0604020202020204" pitchFamily="34" charset="0"/>
              </a:rPr>
              <a:t>проведення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 smtClean="0">
                <a:cs typeface="Arial" panose="020B0604020202020204" pitchFamily="34" charset="0"/>
              </a:rPr>
              <a:t>вибіркового</a:t>
            </a:r>
            <a:r>
              <a:rPr lang="ru-RU" altLang="en-US" sz="2600" dirty="0" smtClean="0">
                <a:cs typeface="Arial" panose="020B0604020202020204" pitchFamily="34" charset="0"/>
              </a:rPr>
              <a:t> </a:t>
            </a:r>
            <a:r>
              <a:rPr lang="ru-RU" altLang="en-US" sz="2600" dirty="0">
                <a:cs typeface="Arial" panose="020B0604020202020204" pitchFamily="34" charset="0"/>
              </a:rPr>
              <a:t>контролю на </a:t>
            </a:r>
            <a:r>
              <a:rPr lang="ru-RU" altLang="en-US" sz="2600" dirty="0" err="1">
                <a:cs typeface="Arial" panose="020B0604020202020204" pitchFamily="34" charset="0"/>
              </a:rPr>
              <a:t>території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пакувальника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або</a:t>
            </a:r>
            <a:r>
              <a:rPr lang="ru-RU" altLang="en-US" sz="2600" dirty="0">
                <a:cs typeface="Arial" panose="020B0604020202020204" pitchFamily="34" charset="0"/>
              </a:rPr>
              <a:t>, </a:t>
            </a:r>
            <a:r>
              <a:rPr lang="ru-RU" altLang="en-US" sz="2600" dirty="0" err="1">
                <a:cs typeface="Arial" panose="020B0604020202020204" pitchFamily="34" charset="0"/>
              </a:rPr>
              <a:t>якщо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це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неможливо</a:t>
            </a:r>
            <a:r>
              <a:rPr lang="ru-RU" altLang="en-US" sz="2600" dirty="0">
                <a:cs typeface="Arial" panose="020B0604020202020204" pitchFamily="34" charset="0"/>
              </a:rPr>
              <a:t>, на </a:t>
            </a:r>
            <a:r>
              <a:rPr lang="ru-RU" altLang="en-US" sz="2600" dirty="0" err="1">
                <a:cs typeface="Arial" panose="020B0604020202020204" pitchFamily="34" charset="0"/>
              </a:rPr>
              <a:t>території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імпортера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або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його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представника</a:t>
            </a:r>
            <a:r>
              <a:rPr lang="ru-RU" altLang="en-US" sz="2600" dirty="0">
                <a:cs typeface="Arial" panose="020B0604020202020204" pitchFamily="34" charset="0"/>
              </a:rPr>
              <a:t>, </a:t>
            </a:r>
            <a:r>
              <a:rPr lang="ru-RU" altLang="en-US" sz="2600" dirty="0" err="1">
                <a:cs typeface="Arial" panose="020B0604020202020204" pitchFamily="34" charset="0"/>
              </a:rPr>
              <a:t>зареєстрованого</a:t>
            </a:r>
            <a:r>
              <a:rPr lang="ru-RU" altLang="en-US" sz="2600" dirty="0">
                <a:cs typeface="Arial" panose="020B0604020202020204" pitchFamily="34" charset="0"/>
              </a:rPr>
              <a:t> в </a:t>
            </a:r>
            <a:r>
              <a:rPr lang="ru-RU" altLang="en-US" sz="2600" dirty="0" err="1">
                <a:cs typeface="Arial" panose="020B0604020202020204" pitchFamily="34" charset="0"/>
              </a:rPr>
              <a:t>Співтоваристві</a:t>
            </a:r>
            <a:r>
              <a:rPr lang="ru-RU" altLang="en-US" sz="2600" dirty="0" smtClean="0">
                <a:cs typeface="Arial" panose="020B0604020202020204" pitchFamily="34" charset="0"/>
              </a:rPr>
              <a:t>.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altLang="en-US" sz="2600" dirty="0" err="1" smtClean="0">
                <a:cs typeface="Arial" panose="020B0604020202020204" pitchFamily="34" charset="0"/>
              </a:rPr>
              <a:t>Вибірковий</a:t>
            </a:r>
            <a:r>
              <a:rPr lang="ru-RU" altLang="en-US" sz="2600" dirty="0" smtClean="0">
                <a:cs typeface="Arial" panose="020B0604020202020204" pitchFamily="34" charset="0"/>
              </a:rPr>
              <a:t> </a:t>
            </a:r>
            <a:r>
              <a:rPr lang="ru-RU" altLang="en-US" sz="2600" dirty="0">
                <a:cs typeface="Arial" panose="020B0604020202020204" pitchFamily="34" charset="0"/>
              </a:rPr>
              <a:t>контроль проводиться </a:t>
            </a:r>
            <a:r>
              <a:rPr lang="ru-RU" altLang="en-US" sz="2600" dirty="0" err="1">
                <a:cs typeface="Arial" panose="020B0604020202020204" pitchFamily="34" charset="0"/>
              </a:rPr>
              <a:t>відповідно</a:t>
            </a:r>
            <a:r>
              <a:rPr lang="ru-RU" altLang="en-US" sz="2600" dirty="0">
                <a:cs typeface="Arial" panose="020B0604020202020204" pitchFamily="34" charset="0"/>
              </a:rPr>
              <a:t> до </a:t>
            </a:r>
            <a:r>
              <a:rPr lang="ru-RU" altLang="en-US" sz="2600" dirty="0" err="1">
                <a:cs typeface="Arial" panose="020B0604020202020204" pitchFamily="34" charset="0"/>
              </a:rPr>
              <a:t>прийнятих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методів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виконання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err="1">
                <a:cs typeface="Arial" panose="020B0604020202020204" pitchFamily="34" charset="0"/>
              </a:rPr>
              <a:t>приймального</a:t>
            </a:r>
            <a:r>
              <a:rPr lang="ru-RU" altLang="en-US" sz="2600" dirty="0">
                <a:cs typeface="Arial" panose="020B0604020202020204" pitchFamily="34" charset="0"/>
              </a:rPr>
              <a:t> контролю </a:t>
            </a:r>
            <a:r>
              <a:rPr lang="ru-RU" altLang="en-US" sz="2600" dirty="0" err="1">
                <a:cs typeface="Arial" panose="020B0604020202020204" pitchFamily="34" charset="0"/>
              </a:rPr>
              <a:t>якості</a:t>
            </a:r>
            <a:r>
              <a:rPr lang="ru-RU" altLang="en-US" sz="2600" dirty="0">
                <a:cs typeface="Arial" panose="020B0604020202020204" pitchFamily="34" charset="0"/>
              </a:rPr>
              <a:t>. </a:t>
            </a:r>
            <a:r>
              <a:rPr lang="ru-RU" altLang="en-US" sz="2600" dirty="0" err="1">
                <a:cs typeface="Arial" panose="020B0604020202020204" pitchFamily="34" charset="0"/>
              </a:rPr>
              <a:t>Ефективність</a:t>
            </a:r>
            <a:r>
              <a:rPr lang="ru-RU" altLang="en-US" sz="2600" dirty="0">
                <a:cs typeface="Arial" panose="020B0604020202020204" pitchFamily="34" charset="0"/>
              </a:rPr>
              <a:t> такого контролю повинна </a:t>
            </a:r>
            <a:r>
              <a:rPr lang="ru-RU" altLang="en-US" sz="2600" dirty="0" err="1">
                <a:cs typeface="Arial" panose="020B0604020202020204" pitchFamily="34" charset="0"/>
              </a:rPr>
              <a:t>відповідати</a:t>
            </a:r>
            <a:r>
              <a:rPr lang="ru-RU" altLang="en-US" sz="2600" dirty="0">
                <a:cs typeface="Arial" panose="020B0604020202020204" pitchFamily="34" charset="0"/>
              </a:rPr>
              <a:t> </a:t>
            </a:r>
            <a:r>
              <a:rPr lang="ru-RU" altLang="en-US" sz="2600" dirty="0" smtClean="0">
                <a:cs typeface="Arial" panose="020B0604020202020204" pitchFamily="34" charset="0"/>
              </a:rPr>
              <a:t>стандартному </a:t>
            </a:r>
            <a:r>
              <a:rPr lang="ru-RU" altLang="en-US" sz="2600" dirty="0">
                <a:cs typeface="Arial" panose="020B0604020202020204" pitchFamily="34" charset="0"/>
              </a:rPr>
              <a:t>методу, </a:t>
            </a:r>
            <a:r>
              <a:rPr lang="ru-RU" altLang="en-US" sz="2600" dirty="0" err="1">
                <a:cs typeface="Arial" panose="020B0604020202020204" pitchFamily="34" charset="0"/>
              </a:rPr>
              <a:t>зазначеному</a:t>
            </a:r>
            <a:r>
              <a:rPr lang="ru-RU" altLang="en-US" sz="2600" dirty="0">
                <a:cs typeface="Arial" panose="020B0604020202020204" pitchFamily="34" charset="0"/>
              </a:rPr>
              <a:t> в </a:t>
            </a:r>
            <a:r>
              <a:rPr lang="ru-RU" altLang="en-US" sz="2600" dirty="0" err="1">
                <a:cs typeface="Arial" panose="020B0604020202020204" pitchFamily="34" charset="0"/>
              </a:rPr>
              <a:t>Додатку</a:t>
            </a:r>
            <a:r>
              <a:rPr lang="ru-RU" altLang="en-US" sz="2600" dirty="0">
                <a:cs typeface="Arial" panose="020B0604020202020204" pitchFamily="34" charset="0"/>
              </a:rPr>
              <a:t> ІІ.</a:t>
            </a:r>
            <a:endParaRPr lang="en-US" altLang="en-US" sz="2600" dirty="0"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55210" y="0"/>
            <a:ext cx="100848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altLang="en-US" sz="2000" dirty="0">
                <a:cs typeface="Arial" panose="020B0604020202020204" pitchFamily="34" charset="0"/>
              </a:rPr>
              <a:t>5. </a:t>
            </a:r>
            <a:r>
              <a:rPr lang="uk-UA" altLang="en-US" sz="2000" dirty="0" smtClean="0">
                <a:cs typeface="Arial" panose="020B0604020202020204" pitchFamily="34" charset="0"/>
              </a:rPr>
              <a:t>Перевірки, що проводяться компетентними органами на території пакувальника або імпортера, або його представника, зареєстрованого в Співтоваристві</a:t>
            </a:r>
          </a:p>
        </p:txBody>
      </p:sp>
    </p:spTree>
    <p:extLst>
      <p:ext uri="{BB962C8B-B14F-4D97-AF65-F5344CB8AC3E}">
        <p14:creationId xmlns:p14="http://schemas.microsoft.com/office/powerpoint/2010/main" val="22986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7565" y="1061920"/>
            <a:ext cx="10811435" cy="44445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8041" y="1473667"/>
            <a:ext cx="1036095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2400" dirty="0" err="1" smtClean="0">
                <a:cs typeface="Arial" panose="020B0604020202020204" pitchFamily="34" charset="0"/>
              </a:rPr>
              <a:t>Компетентні</a:t>
            </a:r>
            <a:r>
              <a:rPr lang="ru-RU" altLang="en-US" sz="2400" dirty="0" smtClean="0">
                <a:cs typeface="Arial" panose="020B0604020202020204" pitchFamily="34" charset="0"/>
              </a:rPr>
              <a:t> </a:t>
            </a:r>
            <a:r>
              <a:rPr lang="ru-RU" altLang="en-US" sz="2400" dirty="0" err="1" smtClean="0">
                <a:cs typeface="Arial" panose="020B0604020202020204" pitchFamily="34" charset="0"/>
              </a:rPr>
              <a:t>органи</a:t>
            </a:r>
            <a:r>
              <a:rPr lang="ru-RU" altLang="en-US" sz="2400" dirty="0" smtClean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здійснюють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 smtClean="0">
                <a:cs typeface="Arial" panose="020B0604020202020204" pitchFamily="34" charset="0"/>
              </a:rPr>
              <a:t>перевірку</a:t>
            </a:r>
            <a:r>
              <a:rPr lang="ru-RU" altLang="en-US" sz="2400" dirty="0" smtClean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відповідності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упакованих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одиниць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положенням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 smtClean="0">
                <a:cs typeface="Arial" panose="020B0604020202020204" pitchFamily="34" charset="0"/>
              </a:rPr>
              <a:t>Директиви</a:t>
            </a:r>
            <a:r>
              <a:rPr lang="ru-RU" altLang="en-US" sz="2400" dirty="0" smtClean="0"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Як правило, перевірка проводиться шляхом виконання вибіркового контролю на території пакувальника, або, якщо не неможливо, на території імпортера або його представника, зареєстрованого в Співтоваристві.</a:t>
            </a:r>
          </a:p>
          <a:p>
            <a:pPr algn="just"/>
            <a:endParaRPr lang="uk-UA" alt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Така перевірка називається стандартним випробуванням.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6006" y="252055"/>
            <a:ext cx="8665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 smtClean="0">
                <a:solidFill>
                  <a:srgbClr val="FF0000"/>
                </a:solidFill>
              </a:rPr>
              <a:t>Відповідальність компетентного органу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047" y="613539"/>
            <a:ext cx="11658600" cy="52868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84934" y="763969"/>
            <a:ext cx="1117282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Стандартні випробування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altLang="en-US" sz="2400" dirty="0" err="1">
                <a:cs typeface="Arial" panose="020B0604020202020204" pitchFamily="34" charset="0"/>
              </a:rPr>
              <a:t>Компетентні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органи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здійснюють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перевірку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відповідності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упакованих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одиниць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положенням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Директиви</a:t>
            </a:r>
            <a:r>
              <a:rPr lang="ru-RU" altLang="en-US" sz="2400" dirty="0"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Як </a:t>
            </a:r>
            <a:r>
              <a:rPr lang="uk-UA" altLang="en-US" sz="2400" dirty="0">
                <a:cs typeface="Arial" panose="020B0604020202020204" pitchFamily="34" charset="0"/>
              </a:rPr>
              <a:t>правило, перевірка проводиться шляхом виконання </a:t>
            </a:r>
            <a:r>
              <a:rPr lang="uk-UA" altLang="en-US" sz="2400" dirty="0" smtClean="0">
                <a:cs typeface="Arial" panose="020B0604020202020204" pitchFamily="34" charset="0"/>
              </a:rPr>
              <a:t>вибіркового </a:t>
            </a:r>
            <a:r>
              <a:rPr lang="uk-UA" altLang="en-US" sz="2400" dirty="0">
                <a:cs typeface="Arial" panose="020B0604020202020204" pitchFamily="34" charset="0"/>
              </a:rPr>
              <a:t>контролю на території </a:t>
            </a:r>
            <a:r>
              <a:rPr lang="uk-UA" altLang="en-US" sz="2400" dirty="0" smtClean="0">
                <a:cs typeface="Arial" panose="020B0604020202020204" pitchFamily="34" charset="0"/>
              </a:rPr>
              <a:t>пакувальника, </a:t>
            </a:r>
            <a:r>
              <a:rPr lang="uk-UA" altLang="en-US" sz="2400" dirty="0">
                <a:cs typeface="Arial" panose="020B0604020202020204" pitchFamily="34" charset="0"/>
              </a:rPr>
              <a:t>або, </a:t>
            </a:r>
            <a:r>
              <a:rPr lang="uk-UA" altLang="en-US" sz="2400" dirty="0" smtClean="0">
                <a:cs typeface="Arial" panose="020B0604020202020204" pitchFamily="34" charset="0"/>
              </a:rPr>
              <a:t>якщо це </a:t>
            </a:r>
            <a:r>
              <a:rPr lang="uk-UA" altLang="en-US" sz="2400" dirty="0">
                <a:cs typeface="Arial" panose="020B0604020202020204" pitchFamily="34" charset="0"/>
              </a:rPr>
              <a:t>не неможливо, на території імпортера або його представника, зареєстрованого в Співтоваристві.</a:t>
            </a: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>
                <a:cs typeface="Arial" panose="020B0604020202020204" pitchFamily="34" charset="0"/>
              </a:rPr>
              <a:t>Така перевірка називається </a:t>
            </a:r>
            <a:r>
              <a:rPr lang="uk-UA" altLang="en-US" sz="2400" dirty="0" smtClean="0">
                <a:cs typeface="Arial" panose="020B0604020202020204" pitchFamily="34" charset="0"/>
              </a:rPr>
              <a:t>стандартним випробуванням</a:t>
            </a:r>
            <a:r>
              <a:rPr lang="uk-UA" altLang="en-US" sz="2400" dirty="0"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ru-RU" altLang="en-US" sz="2400" dirty="0" err="1" smtClean="0">
                <a:cs typeface="Arial" panose="020B0604020202020204" pitchFamily="34" charset="0"/>
              </a:rPr>
              <a:t>Стандартне</a:t>
            </a:r>
            <a:r>
              <a:rPr lang="ru-RU" altLang="en-US" sz="2400" dirty="0" smtClean="0">
                <a:cs typeface="Arial" panose="020B0604020202020204" pitchFamily="34" charset="0"/>
              </a:rPr>
              <a:t> </a:t>
            </a:r>
            <a:r>
              <a:rPr lang="ru-RU" altLang="en-US" sz="2400" dirty="0" err="1" smtClean="0">
                <a:cs typeface="Arial" panose="020B0604020202020204" pitchFamily="34" charset="0"/>
              </a:rPr>
              <a:t>випробування</a:t>
            </a:r>
            <a:r>
              <a:rPr lang="ru-RU" altLang="en-US" sz="2400" dirty="0" smtClean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виконуються</a:t>
            </a:r>
            <a:r>
              <a:rPr lang="ru-RU" altLang="en-US" sz="2400" dirty="0">
                <a:cs typeface="Arial" panose="020B0604020202020204" pitchFamily="34" charset="0"/>
              </a:rPr>
              <a:t> шляхом </a:t>
            </a:r>
            <a:r>
              <a:rPr lang="ru-RU" altLang="en-US" sz="2400" dirty="0" err="1">
                <a:cs typeface="Arial" panose="020B0604020202020204" pitchFamily="34" charset="0"/>
              </a:rPr>
              <a:t>проведення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uk-UA" altLang="en-US" sz="2400" dirty="0">
                <a:cs typeface="Arial" panose="020B0604020202020204" pitchFamily="34" charset="0"/>
              </a:rPr>
              <a:t>вибіркового</a:t>
            </a:r>
            <a:r>
              <a:rPr lang="ru-RU" altLang="en-US" sz="2400" dirty="0" smtClean="0">
                <a:cs typeface="Arial" panose="020B0604020202020204" pitchFamily="34" charset="0"/>
              </a:rPr>
              <a:t> </a:t>
            </a:r>
            <a:r>
              <a:rPr lang="ru-RU" altLang="en-US" sz="2400" dirty="0">
                <a:cs typeface="Arial" panose="020B0604020202020204" pitchFamily="34" charset="0"/>
              </a:rPr>
              <a:t>контролю </a:t>
            </a:r>
            <a:r>
              <a:rPr lang="ru-RU" altLang="en-US" sz="2400" dirty="0" err="1">
                <a:cs typeface="Arial" panose="020B0604020202020204" pitchFamily="34" charset="0"/>
              </a:rPr>
              <a:t>відповідно</a:t>
            </a:r>
            <a:r>
              <a:rPr lang="ru-RU" altLang="en-US" sz="2400" dirty="0">
                <a:cs typeface="Arial" panose="020B0604020202020204" pitchFamily="34" charset="0"/>
              </a:rPr>
              <a:t> до </a:t>
            </a:r>
            <a:r>
              <a:rPr lang="ru-RU" altLang="en-US" sz="2400" dirty="0" err="1" smtClean="0">
                <a:cs typeface="Arial" panose="020B0604020202020204" pitchFamily="34" charset="0"/>
              </a:rPr>
              <a:t>затверджених</a:t>
            </a:r>
            <a:r>
              <a:rPr lang="ru-RU" altLang="en-US" sz="2400" dirty="0" smtClean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методів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виконання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приймального</a:t>
            </a:r>
            <a:r>
              <a:rPr lang="ru-RU" altLang="en-US" sz="2400" dirty="0">
                <a:cs typeface="Arial" panose="020B0604020202020204" pitchFamily="34" charset="0"/>
              </a:rPr>
              <a:t> контролю </a:t>
            </a:r>
            <a:r>
              <a:rPr lang="ru-RU" altLang="en-US" sz="2400" dirty="0" err="1">
                <a:cs typeface="Arial" panose="020B0604020202020204" pitchFamily="34" charset="0"/>
              </a:rPr>
              <a:t>якості</a:t>
            </a:r>
            <a:r>
              <a:rPr lang="ru-RU" altLang="en-US" sz="2400" dirty="0"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4264" y="213429"/>
            <a:ext cx="1056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>
                <a:solidFill>
                  <a:srgbClr val="FF0000"/>
                </a:solidFill>
              </a:rPr>
              <a:t>Відповідальність компетентного органу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417574"/>
            <a:ext cx="12192000" cy="5230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4000" y="559454"/>
            <a:ext cx="1168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Інші перевірки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Перевірці також можуть підлягати такі питання, як належне функціонування системи контролю кількості, її відповідність та результати регулярних перевірок належного функціонування такої систем. </a:t>
            </a: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Зокрема:  </a:t>
            </a:r>
          </a:p>
          <a:p>
            <a:pPr algn="just"/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cs typeface="Arial" panose="020B0604020202020204" pitchFamily="34" charset="0"/>
              </a:rPr>
              <a:t>маркування товару</a:t>
            </a:r>
            <a:r>
              <a:rPr lang="en-US" altLang="en-US" sz="2400" dirty="0" smtClean="0">
                <a:cs typeface="Arial" panose="020B0604020202020204" pitchFamily="34" charset="0"/>
              </a:rPr>
              <a:t>; 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cs typeface="Arial" panose="020B0604020202020204" pitchFamily="34" charset="0"/>
              </a:rPr>
              <a:t>точність та придатність обладнання, рівень його обслуговування;</a:t>
            </a:r>
          </a:p>
          <a:p>
            <a:pPr algn="just"/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cs typeface="Arial" panose="020B0604020202020204" pitchFamily="34" charset="0"/>
              </a:rPr>
              <a:t>коректність та точність зафіксованих результатів, шляхом виконання перевірки упакованих одиниць з відповідної партії, та</a:t>
            </a:r>
          </a:p>
          <a:p>
            <a:pPr algn="just"/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cs typeface="Arial" panose="020B0604020202020204" pitchFamily="34" charset="0"/>
              </a:rPr>
              <a:t>кількість товару, що міститься в упаковці</a:t>
            </a:r>
            <a:r>
              <a:rPr lang="en-US" altLang="en-US" sz="2400" dirty="0" smtClean="0">
                <a:cs typeface="Arial" panose="020B0604020202020204" pitchFamily="34" charset="0"/>
              </a:rPr>
              <a:t>.  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7463"/>
            <a:ext cx="1219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>
                <a:solidFill>
                  <a:srgbClr val="FF0000"/>
                </a:solidFill>
              </a:rPr>
              <a:t>Відповідальність компетентного органу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73065" y="-206375"/>
            <a:ext cx="5271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6-10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5676" y="501948"/>
            <a:ext cx="9966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/>
              <a:t>Періодичність проведення перевірок компетентним органом </a:t>
            </a:r>
            <a:endParaRPr lang="en-US" altLang="ja-JP" sz="2400" dirty="0">
              <a:cs typeface="HGP明朝E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792268"/>
              </p:ext>
            </p:extLst>
          </p:nvPr>
        </p:nvGraphicFramePr>
        <p:xfrm>
          <a:off x="577744" y="963614"/>
          <a:ext cx="11282081" cy="4867696"/>
        </p:xfrm>
        <a:graphic>
          <a:graphicData uri="http://schemas.openxmlformats.org/drawingml/2006/table">
            <a:tbl>
              <a:tblPr/>
              <a:tblGrid>
                <a:gridCol w="5036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9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095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перевірки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Періодичність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4077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і,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якщо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необхідно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стандартне випробування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основі ризику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BG, EE, FR, GB, IE, LV16, NL17,</a:t>
                      </a: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288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стандартне випробування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Щорічно 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AT, CH, CZ, DE, DK, FI, LT NO, RO, RS, SI</a:t>
                      </a: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3753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стандартне випробування, якщо необхідно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Щорічно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PT, SE,</a:t>
                      </a: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688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стандартне випробування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Кожні 2 роки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BE, MT, SK</a:t>
                      </a: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688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стандартне випробування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Кожні</a:t>
                      </a: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kumimoji="0" lang="uk-UA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роки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081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Стандартне випробування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Кожні 2 роки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058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Інформація відсутня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CY, GR, IS, IT</a:t>
                      </a: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8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1303991" y="669926"/>
            <a:ext cx="8839200" cy="4936282"/>
          </a:xfrm>
          <a:prstGeom prst="ellipse">
            <a:avLst/>
          </a:prstGeom>
          <a:solidFill>
            <a:srgbClr val="FFC000"/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9pPr>
          </a:lstStyle>
          <a:p>
            <a:pPr eaLnBrk="1" hangingPunct="1">
              <a:defRPr/>
            </a:pP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723591" y="1988483"/>
            <a:ext cx="3322638" cy="1820862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800" b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</a:t>
            </a: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ISO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IEC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140604" y="1713845"/>
            <a:ext cx="3802062" cy="2005013"/>
          </a:xfrm>
          <a:prstGeom prst="ellipse">
            <a:avLst/>
          </a:prstGeom>
          <a:solidFill>
            <a:schemeClr val="accent2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OIML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WTO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269191" y="3464858"/>
            <a:ext cx="3865563" cy="1752600"/>
          </a:xfrm>
          <a:prstGeom prst="ellipse">
            <a:avLst/>
          </a:prstGeom>
          <a:solidFill>
            <a:srgbClr val="FF99CC"/>
          </a:solidFill>
          <a:ln w="38100" algn="ctr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400" smtClean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60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en-US" sz="4000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BIPM</a:t>
            </a:r>
            <a:endParaRPr lang="en-US" altLang="en-US" sz="4000" b="0" smtClean="0">
              <a:solidFill>
                <a:srgbClr val="00206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775979" y="3579158"/>
            <a:ext cx="3178175" cy="17065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ILAC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IAF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3217729" y="940206"/>
            <a:ext cx="53570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9pPr>
          </a:lstStyle>
          <a:p>
            <a:pPr algn="ctr">
              <a:defRPr/>
            </a:pPr>
            <a:r>
              <a:rPr lang="uk-UA" sz="32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Світова система метрології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107755" y="52703"/>
            <a:ext cx="5669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sz="2800" dirty="0">
                <a:ln>
                  <a:solidFill>
                    <a:srgbClr val="FF0000"/>
                  </a:solidFill>
                </a:ln>
                <a:cs typeface="Arial" panose="020B0604020202020204" pitchFamily="34" charset="0"/>
              </a:rPr>
              <a:t>Світова інфраструктура якості</a:t>
            </a:r>
            <a:endParaRPr lang="en-US" sz="2800" dirty="0">
              <a:ln>
                <a:solidFill>
                  <a:srgbClr val="FF0000"/>
                </a:solidFill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499" y="646174"/>
            <a:ext cx="11860306" cy="49746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89428" y="859972"/>
            <a:ext cx="1136612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Періодичність візитів, що здійснюються з метою перевірки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1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Держави-члени мають різні способи визначення періодичності візитів, під час яких здійснюється перевірка таки питань:</a:t>
            </a:r>
          </a:p>
          <a:p>
            <a:pPr algn="just"/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cs typeface="Arial" panose="020B0604020202020204" pitchFamily="34" charset="0"/>
              </a:rPr>
              <a:t>кількість виготовлених упакованих одиниць</a:t>
            </a:r>
            <a:r>
              <a:rPr lang="en-US" altLang="en-US" sz="2400" dirty="0" smtClean="0">
                <a:cs typeface="Arial" panose="020B0604020202020204" pitchFamily="34" charset="0"/>
              </a:rPr>
              <a:t>; 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cs typeface="Arial" panose="020B0604020202020204" pitchFamily="34" charset="0"/>
              </a:rPr>
              <a:t>сфера поширення</a:t>
            </a:r>
            <a:r>
              <a:rPr lang="en-US" altLang="en-US" sz="2400" dirty="0" smtClean="0">
                <a:cs typeface="Arial" panose="020B0604020202020204" pitchFamily="34" charset="0"/>
              </a:rPr>
              <a:t>;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r>
              <a:rPr lang="en-US" altLang="en-US" sz="1000" dirty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cs typeface="Arial" panose="020B0604020202020204" pitchFamily="34" charset="0"/>
              </a:rPr>
              <a:t>значення упакованого товару</a:t>
            </a:r>
            <a:r>
              <a:rPr lang="en-US" altLang="en-US" sz="2400" dirty="0" smtClean="0">
                <a:cs typeface="Arial" panose="020B0604020202020204" pitchFamily="34" charset="0"/>
              </a:rPr>
              <a:t>;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r>
              <a:rPr lang="en-US" altLang="en-US" sz="1000" dirty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cs typeface="Arial" panose="020B0604020202020204" pitchFamily="34" charset="0"/>
              </a:rPr>
              <a:t>система якості, що використовується</a:t>
            </a:r>
            <a:r>
              <a:rPr lang="en-US" altLang="en-US" sz="2400" dirty="0" smtClean="0">
                <a:cs typeface="Arial" panose="020B0604020202020204" pitchFamily="34" charset="0"/>
              </a:rPr>
              <a:t>;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r>
              <a:rPr lang="en-US" altLang="en-US" sz="1000" dirty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cs typeface="Arial" panose="020B0604020202020204" pitchFamily="34" charset="0"/>
              </a:rPr>
              <a:t>кількість отриманих скарг;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r>
              <a:rPr lang="en-US" altLang="en-US" sz="1000" dirty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• </a:t>
            </a:r>
            <a:r>
              <a:rPr lang="uk-UA" altLang="en-US" sz="2400" dirty="0" smtClean="0">
                <a:cs typeface="Arial" panose="020B0604020202020204" pitchFamily="34" charset="0"/>
              </a:rPr>
              <a:t>рівень відповідності, встановлений під час таких візитів.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499" y="17463"/>
            <a:ext cx="11669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 smtClean="0">
                <a:solidFill>
                  <a:srgbClr val="FF0000"/>
                </a:solidFill>
              </a:rPr>
              <a:t>Відповідальність компетентного органу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14818" y="250359"/>
            <a:ext cx="3595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WELMEC 6-10</a:t>
            </a:r>
            <a:endParaRPr lang="en-US" alt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1793" y="674250"/>
            <a:ext cx="7010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/>
              <a:t>Методи ідентифікації імпортерів</a:t>
            </a:r>
            <a:endParaRPr lang="en-US" alt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38368"/>
              </p:ext>
            </p:extLst>
          </p:nvPr>
        </p:nvGraphicFramePr>
        <p:xfrm>
          <a:off x="1658470" y="1621959"/>
          <a:ext cx="8686800" cy="3935669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8435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752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Використання даних </a:t>
                      </a:r>
                      <a:r>
                        <a:rPr kumimoji="0" lang="uk-UA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матниці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GB, RS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303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Використання результатів перевірок магазину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AT, BE, BG, CH, CY, CZ, DE, EE, FR, GR, IE, IS, IT, LT, LU, LV ,MT, NL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752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Торгово-</a:t>
                      </a:r>
                      <a:r>
                        <a:rPr kumimoji="0" lang="ru-RU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промислова</a:t>
                      </a:r>
                      <a:r>
                        <a:rPr kumimoji="0" lang="ru-R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палата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5303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Декларація</a:t>
                      </a:r>
                      <a:r>
                        <a:rPr kumimoji="0" lang="ru-R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імпортера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AT, BG, DE, DK, FI, IS, LT, NL (in theory), NO, PT, RO, RS, SE, SI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6868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Реєстрація компетентним органом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PL, RS, SK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0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500" y="698500"/>
            <a:ext cx="11784624" cy="5016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15636" y="976313"/>
            <a:ext cx="11201400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Визнання</a:t>
            </a:r>
            <a:r>
              <a:rPr lang="ru-RU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системи</a:t>
            </a:r>
            <a:r>
              <a:rPr lang="ru-R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контролю </a:t>
            </a:r>
            <a:r>
              <a:rPr lang="ru-RU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кількості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Компетентний орган здійснює визнання системи контролю якості у спосіб, визначений </a:t>
            </a:r>
            <a:r>
              <a:rPr lang="uk-UA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національним законодавством.</a:t>
            </a:r>
          </a:p>
          <a:p>
            <a:pPr algn="just">
              <a:spcBef>
                <a:spcPts val="600"/>
              </a:spcBef>
            </a:pPr>
            <a:r>
              <a:rPr lang="uk-UA" altLang="en-US" sz="2400" dirty="0" smtClean="0">
                <a:cs typeface="Arial" panose="020B0604020202020204" pitchFamily="34" charset="0"/>
              </a:rPr>
              <a:t>Це також може бути підставою для надання дозволу маркувати упаковані одиниці знаком </a:t>
            </a:r>
            <a:r>
              <a:rPr lang="en-US" altLang="en-US" sz="2400" dirty="0" smtClean="0">
                <a:cs typeface="Arial" panose="020B0604020202020204" pitchFamily="34" charset="0"/>
              </a:rPr>
              <a:t>‘</a:t>
            </a:r>
            <a:r>
              <a:rPr lang="en-US" altLang="en-US" sz="2400" dirty="0">
                <a:cs typeface="Arial" panose="020B0604020202020204" pitchFamily="34" charset="0"/>
              </a:rPr>
              <a:t>℮</a:t>
            </a:r>
            <a:r>
              <a:rPr lang="en-US" altLang="en-US" sz="2400" dirty="0" smtClean="0">
                <a:cs typeface="Arial" panose="020B0604020202020204" pitchFamily="34" charset="0"/>
              </a:rPr>
              <a:t>’.</a:t>
            </a:r>
            <a:endParaRPr lang="uk-UA" altLang="en-US" sz="24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k-UA" altLang="en-US" sz="2400" dirty="0" smtClean="0">
                <a:cs typeface="Arial" panose="020B0604020202020204" pitchFamily="34" charset="0"/>
              </a:rPr>
              <a:t>У разі внесення </a:t>
            </a:r>
            <a:r>
              <a:rPr lang="uk-UA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змін</a:t>
            </a:r>
            <a:r>
              <a:rPr lang="uk-UA" altLang="en-US" sz="2400" dirty="0" smtClean="0">
                <a:cs typeface="Arial" panose="020B0604020202020204" pitchFamily="34" charset="0"/>
              </a:rPr>
              <a:t> до системи якості, такі зміни повинні </a:t>
            </a:r>
            <a:r>
              <a:rPr lang="uk-UA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бути визнані </a:t>
            </a:r>
            <a:r>
              <a:rPr lang="uk-UA" altLang="en-US" sz="2400" dirty="0" smtClean="0">
                <a:cs typeface="Arial" panose="020B0604020202020204" pitchFamily="34" charset="0"/>
              </a:rPr>
              <a:t>компетентним органом </a:t>
            </a:r>
            <a:r>
              <a:rPr lang="uk-UA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до їх впровадження.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k-UA" altLang="en-US" sz="2400" dirty="0" smtClean="0">
                <a:cs typeface="Arial" panose="020B0604020202020204" pitchFamily="34" charset="0"/>
              </a:rPr>
              <a:t>Керівні принципи щодо визнання процедури пакувальника для виконання перевірок на виробництві представлені в Настанові </a:t>
            </a:r>
            <a:r>
              <a:rPr lang="en-US" altLang="en-US" sz="2400" dirty="0" smtClean="0">
                <a:cs typeface="Arial" panose="020B0604020202020204" pitchFamily="34" charset="0"/>
              </a:rPr>
              <a:t>WELMEC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cs typeface="Arial" panose="020B0604020202020204" pitchFamily="34" charset="0"/>
              </a:rPr>
              <a:t>6.6</a:t>
            </a:r>
            <a:r>
              <a:rPr lang="uk-UA" altLang="en-US" sz="2400" dirty="0" smtClean="0">
                <a:cs typeface="Arial" panose="020B0604020202020204" pitchFamily="34" charset="0"/>
              </a:rPr>
              <a:t> «Керівні принципи щодо визнання процедур».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34308" y="184488"/>
            <a:ext cx="8774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 smtClean="0">
                <a:solidFill>
                  <a:srgbClr val="FF0000"/>
                </a:solidFill>
              </a:rPr>
              <a:t>Відповідальність компетентного органу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3869" y="671792"/>
            <a:ext cx="10585237" cy="49759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193306" y="666788"/>
            <a:ext cx="103858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altLang="en-US" sz="2800" i="1" dirty="0" err="1" smtClean="0"/>
              <a:t>Стосовно</a:t>
            </a:r>
            <a:r>
              <a:rPr lang="ru-RU" altLang="en-US" sz="2800" i="1" dirty="0" smtClean="0"/>
              <a:t> </a:t>
            </a:r>
            <a:r>
              <a:rPr lang="ru-RU" altLang="en-US" sz="2800" i="1" dirty="0" err="1"/>
              <a:t>критерію</a:t>
            </a:r>
            <a:r>
              <a:rPr lang="ru-RU" altLang="en-US" sz="2800" i="1" dirty="0"/>
              <a:t> </a:t>
            </a:r>
            <a:r>
              <a:rPr lang="ru-RU" altLang="en-US" sz="2800" i="1" dirty="0" err="1" smtClean="0"/>
              <a:t>мінімального</a:t>
            </a:r>
            <a:r>
              <a:rPr lang="ru-RU" altLang="en-US" sz="2800" i="1" dirty="0" smtClean="0"/>
              <a:t> </a:t>
            </a:r>
            <a:r>
              <a:rPr lang="ru-RU" altLang="en-US" sz="2800" i="1" dirty="0" err="1" smtClean="0"/>
              <a:t>вмісту</a:t>
            </a:r>
            <a:r>
              <a:rPr lang="ru-RU" altLang="en-US" sz="2800" i="1" dirty="0" smtClean="0"/>
              <a:t>: </a:t>
            </a:r>
            <a:r>
              <a:rPr lang="ru-RU" altLang="en-US" sz="2800" i="1" dirty="0"/>
              <a:t>план </a:t>
            </a:r>
            <a:r>
              <a:rPr lang="ru-RU" altLang="en-US" sz="2800" i="1" dirty="0" err="1" smtClean="0"/>
              <a:t>вибіркового</a:t>
            </a:r>
            <a:r>
              <a:rPr lang="ru-RU" altLang="en-US" sz="2800" i="1" dirty="0" smtClean="0"/>
              <a:t> </a:t>
            </a:r>
            <a:r>
              <a:rPr lang="ru-RU" altLang="en-US" sz="2800" i="1" dirty="0"/>
              <a:t>контролю, </a:t>
            </a:r>
            <a:r>
              <a:rPr lang="ru-RU" altLang="en-US" sz="2800" i="1" dirty="0" err="1"/>
              <a:t>що</a:t>
            </a:r>
            <a:r>
              <a:rPr lang="ru-RU" altLang="en-US" sz="2800" i="1" dirty="0"/>
              <a:t> </a:t>
            </a:r>
            <a:r>
              <a:rPr lang="ru-RU" altLang="en-US" sz="2800" i="1" dirty="0" err="1"/>
              <a:t>застосовується</a:t>
            </a:r>
            <a:r>
              <a:rPr lang="ru-RU" altLang="en-US" sz="2800" i="1" dirty="0"/>
              <a:t> державою-членом, </a:t>
            </a:r>
            <a:r>
              <a:rPr lang="ru-RU" altLang="en-US" sz="2800" i="1" dirty="0" err="1"/>
              <a:t>вважається</a:t>
            </a:r>
            <a:r>
              <a:rPr lang="ru-RU" altLang="en-US" sz="2800" i="1" dirty="0"/>
              <a:t> таким, </a:t>
            </a:r>
            <a:r>
              <a:rPr lang="ru-RU" altLang="en-US" sz="2800" i="1" dirty="0" err="1"/>
              <a:t>що</a:t>
            </a:r>
            <a:r>
              <a:rPr lang="ru-RU" altLang="en-US" sz="2800" i="1" dirty="0"/>
              <a:t> </a:t>
            </a:r>
            <a:r>
              <a:rPr lang="ru-RU" altLang="en-US" sz="2800" i="1" dirty="0" err="1"/>
              <a:t>відповідає</a:t>
            </a:r>
            <a:r>
              <a:rPr lang="ru-RU" altLang="en-US" sz="2800" i="1" dirty="0"/>
              <a:t> плану, </a:t>
            </a:r>
            <a:r>
              <a:rPr lang="ru-RU" altLang="en-US" sz="2800" i="1" dirty="0" err="1"/>
              <a:t>рекомендованому</a:t>
            </a:r>
            <a:r>
              <a:rPr lang="ru-RU" altLang="en-US" sz="2800" i="1" dirty="0"/>
              <a:t> в </a:t>
            </a:r>
            <a:r>
              <a:rPr lang="ru-RU" altLang="en-US" sz="2800" i="1" dirty="0" err="1"/>
              <a:t>Додатку</a:t>
            </a:r>
            <a:r>
              <a:rPr lang="ru-RU" altLang="en-US" sz="2800" i="1" dirty="0"/>
              <a:t> ІІ, </a:t>
            </a:r>
            <a:r>
              <a:rPr lang="ru-RU" altLang="en-US" sz="2800" i="1" dirty="0" err="1"/>
              <a:t>якщо</a:t>
            </a:r>
            <a:r>
              <a:rPr lang="ru-RU" altLang="en-US" sz="2800" i="1" dirty="0"/>
              <a:t> </a:t>
            </a:r>
            <a:r>
              <a:rPr lang="ru-RU" altLang="en-US" sz="2800" i="1" dirty="0" err="1"/>
              <a:t>абсциса</a:t>
            </a:r>
            <a:r>
              <a:rPr lang="ru-RU" altLang="en-US" sz="2800" i="1" dirty="0"/>
              <a:t> </a:t>
            </a:r>
            <a:r>
              <a:rPr lang="ru-RU" altLang="en-US" sz="2800" i="1" dirty="0" smtClean="0"/>
              <a:t>точки ординат </a:t>
            </a:r>
            <a:r>
              <a:rPr lang="ru-RU" altLang="en-US" sz="2800" i="1" dirty="0"/>
              <a:t>0,10</a:t>
            </a:r>
            <a:r>
              <a:rPr lang="ru-RU" altLang="en-US" sz="2800" i="1" dirty="0" smtClean="0"/>
              <a:t> </a:t>
            </a:r>
            <a:r>
              <a:rPr lang="ru-RU" altLang="en-US" sz="2800" i="1" dirty="0" err="1"/>
              <a:t>кривої</a:t>
            </a:r>
            <a:r>
              <a:rPr lang="ru-RU" altLang="en-US" sz="2800" i="1" dirty="0"/>
              <a:t> </a:t>
            </a:r>
            <a:r>
              <a:rPr lang="ru-RU" altLang="en-US" sz="2800" i="1" dirty="0" err="1"/>
              <a:t>експлуатаційних</a:t>
            </a:r>
            <a:r>
              <a:rPr lang="ru-RU" altLang="en-US" sz="2800" i="1" dirty="0"/>
              <a:t> характеристик </a:t>
            </a:r>
            <a:r>
              <a:rPr lang="ru-RU" altLang="en-US" sz="2800" i="1" dirty="0" err="1"/>
              <a:t>першого</a:t>
            </a:r>
            <a:r>
              <a:rPr lang="ru-RU" altLang="en-US" sz="2800" i="1" dirty="0"/>
              <a:t> плану (</a:t>
            </a:r>
            <a:r>
              <a:rPr lang="ru-RU" altLang="en-US" sz="2800" i="1" dirty="0" err="1"/>
              <a:t>ймовірність</a:t>
            </a:r>
            <a:r>
              <a:rPr lang="ru-RU" altLang="en-US" sz="2800" i="1" dirty="0"/>
              <a:t> </a:t>
            </a:r>
            <a:r>
              <a:rPr lang="ru-RU" altLang="en-US" sz="2800" i="1" dirty="0" err="1" smtClean="0"/>
              <a:t>прийняття</a:t>
            </a:r>
            <a:r>
              <a:rPr lang="ru-RU" altLang="en-US" sz="2800" i="1" dirty="0" smtClean="0"/>
              <a:t> </a:t>
            </a:r>
            <a:r>
              <a:rPr lang="ru-RU" altLang="en-US" sz="2800" i="1" dirty="0" err="1"/>
              <a:t>партії</a:t>
            </a:r>
            <a:r>
              <a:rPr lang="ru-RU" altLang="en-US" sz="2800" i="1" dirty="0"/>
              <a:t>  = 0,10) </a:t>
            </a:r>
            <a:r>
              <a:rPr lang="ru-RU" altLang="en-US" sz="2800" i="1" dirty="0" err="1"/>
              <a:t>має</a:t>
            </a:r>
            <a:r>
              <a:rPr lang="ru-RU" altLang="en-US" sz="2800" i="1" dirty="0"/>
              <a:t> </a:t>
            </a:r>
            <a:r>
              <a:rPr lang="ru-RU" altLang="en-US" sz="2800" i="1" dirty="0" err="1"/>
              <a:t>відхилення</a:t>
            </a:r>
            <a:r>
              <a:rPr lang="ru-RU" altLang="en-US" sz="2800" i="1" dirty="0"/>
              <a:t> </a:t>
            </a:r>
            <a:r>
              <a:rPr lang="ru-RU" altLang="en-US" sz="2800" i="1" dirty="0" err="1"/>
              <a:t>менш</a:t>
            </a:r>
            <a:r>
              <a:rPr lang="ru-RU" altLang="en-US" sz="2800" i="1" dirty="0"/>
              <a:t> </a:t>
            </a:r>
            <a:r>
              <a:rPr lang="ru-RU" altLang="en-US" sz="2800" i="1" dirty="0" err="1"/>
              <a:t>ніж</a:t>
            </a:r>
            <a:r>
              <a:rPr lang="ru-RU" altLang="en-US" sz="2800" i="1" dirty="0"/>
              <a:t> на 15% </a:t>
            </a:r>
            <a:r>
              <a:rPr lang="ru-RU" altLang="en-US" sz="2800" i="1" dirty="0" err="1"/>
              <a:t>від</a:t>
            </a:r>
            <a:r>
              <a:rPr lang="ru-RU" altLang="en-US" sz="2800" i="1" dirty="0"/>
              <a:t> </a:t>
            </a:r>
            <a:r>
              <a:rPr lang="ru-RU" altLang="en-US" sz="2800" i="1" dirty="0" err="1"/>
              <a:t>абсциси</a:t>
            </a:r>
            <a:r>
              <a:rPr lang="ru-RU" altLang="en-US" sz="2800" i="1" dirty="0"/>
              <a:t> </a:t>
            </a:r>
            <a:r>
              <a:rPr lang="ru-RU" altLang="en-US" sz="2800" i="1" dirty="0" err="1"/>
              <a:t>відповідної</a:t>
            </a:r>
            <a:r>
              <a:rPr lang="ru-RU" altLang="en-US" sz="2800" i="1" dirty="0"/>
              <a:t> точки </a:t>
            </a:r>
            <a:r>
              <a:rPr lang="ru-RU" altLang="en-US" sz="2800" i="1" dirty="0" err="1"/>
              <a:t>кривої</a:t>
            </a:r>
            <a:r>
              <a:rPr lang="ru-RU" altLang="en-US" sz="2800" i="1" dirty="0"/>
              <a:t> </a:t>
            </a:r>
            <a:r>
              <a:rPr lang="ru-RU" altLang="en-US" sz="2800" i="1" dirty="0" err="1"/>
              <a:t>експлуатаційних</a:t>
            </a:r>
            <a:r>
              <a:rPr lang="ru-RU" altLang="en-US" sz="2800" i="1" dirty="0"/>
              <a:t> характеристик плану </a:t>
            </a:r>
            <a:r>
              <a:rPr lang="ru-RU" altLang="en-US" sz="2800" i="1" dirty="0" err="1" smtClean="0"/>
              <a:t>вибіркового</a:t>
            </a:r>
            <a:r>
              <a:rPr lang="ru-RU" altLang="en-US" sz="2800" i="1" dirty="0" smtClean="0"/>
              <a:t> </a:t>
            </a:r>
            <a:r>
              <a:rPr lang="ru-RU" altLang="en-US" sz="2800" i="1" dirty="0"/>
              <a:t>контролю, </a:t>
            </a:r>
            <a:r>
              <a:rPr lang="ru-RU" altLang="en-US" sz="2800" i="1" dirty="0" err="1"/>
              <a:t>рекомендованого</a:t>
            </a:r>
            <a:r>
              <a:rPr lang="ru-RU" altLang="en-US" sz="2800" i="1" dirty="0"/>
              <a:t> в </a:t>
            </a:r>
            <a:r>
              <a:rPr lang="ru-RU" altLang="en-US" sz="2800" i="1" dirty="0" err="1"/>
              <a:t>Додатку</a:t>
            </a:r>
            <a:r>
              <a:rPr lang="ru-RU" altLang="en-US" sz="2800" i="1" dirty="0"/>
              <a:t> ІІ.</a:t>
            </a:r>
            <a:endParaRPr lang="en-US" altLang="en-US" sz="2800" i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3155" y="209830"/>
            <a:ext cx="603580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 (5)</a:t>
            </a:r>
          </a:p>
        </p:txBody>
      </p:sp>
    </p:spTree>
    <p:extLst>
      <p:ext uri="{BB962C8B-B14F-4D97-AF65-F5344CB8AC3E}">
        <p14:creationId xmlns:p14="http://schemas.microsoft.com/office/powerpoint/2010/main" val="27898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0300" y="1231534"/>
            <a:ext cx="11121931" cy="45688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85461" y="414290"/>
            <a:ext cx="1091677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2400" i="1" dirty="0"/>
          </a:p>
          <a:p>
            <a:pPr algn="just"/>
            <a:endParaRPr lang="en-US" altLang="en-US" sz="2400" i="1" dirty="0" smtClean="0"/>
          </a:p>
          <a:p>
            <a:pPr algn="just"/>
            <a:r>
              <a:rPr lang="ru-RU" altLang="en-US" sz="2600" i="1" dirty="0" err="1" smtClean="0"/>
              <a:t>Стосовно</a:t>
            </a:r>
            <a:r>
              <a:rPr lang="ru-RU" altLang="en-US" sz="2600" i="1" dirty="0" smtClean="0"/>
              <a:t> </a:t>
            </a:r>
            <a:r>
              <a:rPr lang="ru-RU" altLang="en-US" sz="2600" i="1" dirty="0" err="1"/>
              <a:t>критерію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середнього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значення</a:t>
            </a:r>
            <a:r>
              <a:rPr lang="ru-RU" altLang="en-US" sz="2600" i="1" dirty="0"/>
              <a:t>, </a:t>
            </a:r>
            <a:r>
              <a:rPr lang="ru-RU" altLang="en-US" sz="2600" i="1" dirty="0" err="1"/>
              <a:t>розрахованого</a:t>
            </a:r>
            <a:r>
              <a:rPr lang="ru-RU" altLang="en-US" sz="2600" i="1" dirty="0"/>
              <a:t> методом стандартного </a:t>
            </a:r>
            <a:r>
              <a:rPr lang="ru-RU" altLang="en-US" sz="2600" i="1" dirty="0" err="1"/>
              <a:t>відхилення</a:t>
            </a:r>
            <a:r>
              <a:rPr lang="ru-RU" altLang="en-US" sz="2600" i="1" dirty="0"/>
              <a:t>: план </a:t>
            </a:r>
            <a:r>
              <a:rPr lang="ru-RU" altLang="en-US" sz="2600" i="1" dirty="0" err="1" smtClean="0"/>
              <a:t>вибіркового</a:t>
            </a:r>
            <a:r>
              <a:rPr lang="ru-RU" altLang="en-US" sz="2600" i="1" dirty="0" smtClean="0"/>
              <a:t> </a:t>
            </a:r>
            <a:r>
              <a:rPr lang="ru-RU" altLang="en-US" sz="2600" i="1" dirty="0"/>
              <a:t>контролю, </a:t>
            </a:r>
            <a:r>
              <a:rPr lang="ru-RU" altLang="en-US" sz="2600" i="1" dirty="0" err="1"/>
              <a:t>що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використовується</a:t>
            </a:r>
            <a:r>
              <a:rPr lang="ru-RU" altLang="en-US" sz="2600" i="1" dirty="0"/>
              <a:t> державою-членом, </a:t>
            </a:r>
            <a:r>
              <a:rPr lang="ru-RU" altLang="en-US" sz="2600" i="1" dirty="0" err="1"/>
              <a:t>вважається</a:t>
            </a:r>
            <a:r>
              <a:rPr lang="ru-RU" altLang="en-US" sz="2600" i="1" dirty="0"/>
              <a:t> таким, </a:t>
            </a:r>
            <a:r>
              <a:rPr lang="ru-RU" altLang="en-US" sz="2600" i="1" dirty="0" err="1"/>
              <a:t>що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відповідає</a:t>
            </a:r>
            <a:r>
              <a:rPr lang="ru-RU" altLang="en-US" sz="2600" i="1" dirty="0"/>
              <a:t> плану, </a:t>
            </a:r>
            <a:r>
              <a:rPr lang="ru-RU" altLang="en-US" sz="2600" i="1" dirty="0" err="1"/>
              <a:t>рекомендованому</a:t>
            </a:r>
            <a:r>
              <a:rPr lang="ru-RU" altLang="en-US" sz="2600" i="1" dirty="0"/>
              <a:t> в </a:t>
            </a:r>
            <a:r>
              <a:rPr lang="ru-RU" altLang="en-US" sz="2600" i="1" dirty="0" err="1"/>
              <a:t>Додатку</a:t>
            </a:r>
            <a:r>
              <a:rPr lang="ru-RU" altLang="en-US" sz="2600" i="1" dirty="0"/>
              <a:t> ІІ, </a:t>
            </a:r>
            <a:r>
              <a:rPr lang="ru-RU" altLang="en-US" sz="2600" i="1" dirty="0" err="1"/>
              <a:t>якщо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криві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експлуатаційних</a:t>
            </a:r>
            <a:r>
              <a:rPr lang="ru-RU" altLang="en-US" sz="2600" i="1" dirty="0"/>
              <a:t> характеристик </a:t>
            </a:r>
            <a:r>
              <a:rPr lang="ru-RU" altLang="en-US" sz="2600" i="1" dirty="0" err="1"/>
              <a:t>двох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планів</a:t>
            </a:r>
            <a:r>
              <a:rPr lang="ru-RU" altLang="en-US" sz="2600" i="1" dirty="0"/>
              <a:t>, </a:t>
            </a:r>
            <a:r>
              <a:rPr lang="ru-RU" altLang="en-US" sz="2600" i="1" dirty="0" err="1"/>
              <a:t>що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мають</a:t>
            </a:r>
            <a:r>
              <a:rPr lang="ru-RU" altLang="en-US" sz="2600" i="1" dirty="0"/>
              <a:t> ось </a:t>
            </a:r>
            <a:r>
              <a:rPr lang="ru-RU" altLang="en-US" sz="2600" i="1" dirty="0" err="1"/>
              <a:t>абсцис</a:t>
            </a:r>
            <a:r>
              <a:rPr lang="ru-RU" altLang="en-US" sz="2600" i="1" dirty="0"/>
              <a:t> ((</a:t>
            </a:r>
            <a:r>
              <a:rPr lang="en-US" altLang="en-US" sz="2600" i="1" dirty="0" err="1"/>
              <a:t>Qn</a:t>
            </a:r>
            <a:r>
              <a:rPr lang="en-US" altLang="en-US" sz="2600" i="1" dirty="0"/>
              <a:t> –m)/ s, </a:t>
            </a:r>
            <a:r>
              <a:rPr lang="ru-RU" altLang="en-US" sz="2600" i="1" dirty="0" err="1"/>
              <a:t>абсциса</a:t>
            </a:r>
            <a:r>
              <a:rPr lang="ru-RU" altLang="en-US" sz="2600" i="1" dirty="0"/>
              <a:t> точки ординат 0,10 </a:t>
            </a:r>
            <a:r>
              <a:rPr lang="ru-RU" altLang="en-US" sz="2600" i="1" dirty="0" err="1"/>
              <a:t>кривої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першого</a:t>
            </a:r>
            <a:r>
              <a:rPr lang="ru-RU" altLang="en-US" sz="2600" i="1" dirty="0"/>
              <a:t> плану (</a:t>
            </a:r>
            <a:r>
              <a:rPr lang="ru-RU" altLang="en-US" sz="2600" i="1" dirty="0" err="1"/>
              <a:t>ймовірність</a:t>
            </a:r>
            <a:r>
              <a:rPr lang="ru-RU" altLang="en-US" sz="2600" i="1" dirty="0"/>
              <a:t> </a:t>
            </a:r>
            <a:r>
              <a:rPr lang="ru-RU" altLang="en-US" sz="2600" i="1" dirty="0" err="1" smtClean="0"/>
              <a:t>прийняття</a:t>
            </a:r>
            <a:r>
              <a:rPr lang="ru-RU" altLang="en-US" sz="2600" i="1" dirty="0" smtClean="0"/>
              <a:t> </a:t>
            </a:r>
            <a:r>
              <a:rPr lang="ru-RU" altLang="en-US" sz="2600" i="1" dirty="0" err="1" smtClean="0"/>
              <a:t>партії</a:t>
            </a:r>
            <a:r>
              <a:rPr lang="ru-RU" altLang="en-US" sz="2600" i="1" dirty="0" smtClean="0"/>
              <a:t> </a:t>
            </a:r>
            <a:r>
              <a:rPr lang="ru-RU" altLang="en-US" sz="2600" i="1" dirty="0"/>
              <a:t>= 0,10) з </a:t>
            </a:r>
            <a:r>
              <a:rPr lang="ru-RU" altLang="en-US" sz="2600" i="1" dirty="0" err="1"/>
              <a:t>відхиленням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менш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ніж</a:t>
            </a:r>
            <a:r>
              <a:rPr lang="ru-RU" altLang="en-US" sz="2600" i="1" dirty="0"/>
              <a:t> на 15% </a:t>
            </a:r>
            <a:r>
              <a:rPr lang="ru-RU" altLang="en-US" sz="2600" i="1" dirty="0" err="1"/>
              <a:t>від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абсциси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відповідної</a:t>
            </a:r>
            <a:r>
              <a:rPr lang="ru-RU" altLang="en-US" sz="2600" i="1" dirty="0"/>
              <a:t> точки </a:t>
            </a:r>
            <a:r>
              <a:rPr lang="ru-RU" altLang="en-US" sz="2600" i="1" dirty="0" err="1"/>
              <a:t>кривої</a:t>
            </a:r>
            <a:r>
              <a:rPr lang="ru-RU" altLang="en-US" sz="2600" i="1" dirty="0"/>
              <a:t> </a:t>
            </a:r>
            <a:r>
              <a:rPr lang="ru-RU" altLang="en-US" sz="2600" i="1" dirty="0" err="1"/>
              <a:t>експлуатаційних</a:t>
            </a:r>
            <a:r>
              <a:rPr lang="ru-RU" altLang="en-US" sz="2600" i="1" dirty="0"/>
              <a:t> характеристик плану </a:t>
            </a:r>
            <a:r>
              <a:rPr lang="ru-RU" altLang="en-US" sz="2600" i="1" dirty="0" err="1"/>
              <a:t>вибіркового</a:t>
            </a:r>
            <a:r>
              <a:rPr lang="ru-RU" altLang="en-US" sz="2600" i="1" dirty="0" smtClean="0"/>
              <a:t> </a:t>
            </a:r>
            <a:r>
              <a:rPr lang="ru-RU" altLang="en-US" sz="2600" i="1" dirty="0"/>
              <a:t>контролю, </a:t>
            </a:r>
            <a:r>
              <a:rPr lang="ru-RU" altLang="en-US" sz="2600" i="1" dirty="0" err="1"/>
              <a:t>рекомендованого</a:t>
            </a:r>
            <a:r>
              <a:rPr lang="ru-RU" altLang="en-US" sz="2600" i="1" dirty="0"/>
              <a:t> в </a:t>
            </a:r>
            <a:r>
              <a:rPr lang="ru-RU" altLang="en-US" sz="2600" i="1" dirty="0" err="1"/>
              <a:t>Додатку</a:t>
            </a:r>
            <a:r>
              <a:rPr lang="ru-RU" altLang="en-US" sz="2600" i="1" dirty="0"/>
              <a:t> ІІ.</a:t>
            </a:r>
            <a:endParaRPr lang="en-US" altLang="en-US" sz="2600" i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4894" y="591931"/>
            <a:ext cx="662553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(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 (5)</a:t>
            </a:r>
          </a:p>
        </p:txBody>
      </p:sp>
    </p:spTree>
    <p:extLst>
      <p:ext uri="{BB962C8B-B14F-4D97-AF65-F5344CB8AC3E}">
        <p14:creationId xmlns:p14="http://schemas.microsoft.com/office/powerpoint/2010/main" val="6461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938618" y="134938"/>
            <a:ext cx="800268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2400" i="1"/>
          </a:p>
          <a:p>
            <a:pPr algn="just"/>
            <a:endParaRPr lang="en-US" altLang="en-US" sz="2400" i="1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522169" y="1781736"/>
            <a:ext cx="4230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646459" cy="568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90500" y="83343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2400" i="1"/>
          </a:p>
          <a:p>
            <a:pPr algn="just"/>
            <a:endParaRPr lang="en-US" altLang="en-US" sz="2400" i="1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360982" y="1298389"/>
            <a:ext cx="2730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endParaRPr lang="uk-UA" altLang="en-US" sz="2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76/211/</a:t>
            </a:r>
            <a:r>
              <a:rPr lang="uk-UA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EC)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90500" y="83343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2400" i="1"/>
          </a:p>
          <a:p>
            <a:pPr algn="just"/>
            <a:endParaRPr lang="en-US" altLang="en-US" sz="2400" i="1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098515" y="1648373"/>
            <a:ext cx="2730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572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90500" y="83343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2400" i="1"/>
          </a:p>
          <a:p>
            <a:pPr algn="just"/>
            <a:endParaRPr lang="en-US" altLang="en-US" sz="2400" i="1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70484" y="1325563"/>
            <a:ext cx="2730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65776" cy="572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22718" y="260350"/>
            <a:ext cx="3595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WELMEC 6-10</a:t>
            </a:r>
            <a:endParaRPr lang="en-US" alt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42420" y="914579"/>
            <a:ext cx="8552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/>
              <a:t>Еквівалентні стандартні випробування</a:t>
            </a:r>
            <a:endParaRPr lang="en-US" alt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31471"/>
              </p:ext>
            </p:extLst>
          </p:nvPr>
        </p:nvGraphicFramePr>
        <p:xfrm>
          <a:off x="1609165" y="1483296"/>
          <a:ext cx="8718176" cy="4057968"/>
        </p:xfrm>
        <a:graphic>
          <a:graphicData uri="http://schemas.openxmlformats.org/drawingml/2006/table">
            <a:tbl>
              <a:tblPr/>
              <a:tblGrid>
                <a:gridCol w="500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1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8786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4194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Єдиний план вибіркового контролю, що проводиться з метою виявлення </a:t>
                      </a:r>
                      <a:r>
                        <a:rPr kumimoji="0" lang="uk-UA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невідповідностей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DE, GB, IE, MT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097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Більший обсяг вибірки для середньої потреби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BG, DE, NL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306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Еквівалентні випробування відсутні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AT, CH, CZ, DK, FI, FR. GR, IS, IT, LU, LV, NO, PL, RO, RS, SK, SI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0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667435" y="762746"/>
            <a:ext cx="8955741" cy="5029200"/>
          </a:xfrm>
          <a:prstGeom prst="ellipse">
            <a:avLst/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477435" y="1994926"/>
            <a:ext cx="4960106" cy="224155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uk-UA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Європейські організації стандартизації 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(ESOs): *CEN, CENELEC </a:t>
            </a:r>
            <a:r>
              <a:rPr lang="uk-UA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або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ETSI;</a:t>
            </a:r>
          </a:p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*EN (</a:t>
            </a:r>
            <a:r>
              <a:rPr lang="uk-UA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європейські стандарти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565960" y="1874276"/>
            <a:ext cx="3644900" cy="1109662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None/>
            </a:pPr>
            <a:r>
              <a:rPr lang="en-US" altLang="en-US"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WELMEC</a:t>
            </a:r>
            <a:endParaRPr lang="en-US" altLang="en-US" sz="3200" b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32971" y="2882809"/>
            <a:ext cx="4435457" cy="2693987"/>
          </a:xfrm>
          <a:prstGeom prst="ellipse">
            <a:avLst/>
          </a:prstGeom>
          <a:solidFill>
            <a:srgbClr val="FF99CC"/>
          </a:solidFill>
          <a:ln w="571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25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EURAMET:</a:t>
            </a:r>
          </a:p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ru-RU" sz="25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Європейська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асоціація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національних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метрологічних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ru-RU" sz="25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установ</a:t>
            </a:r>
            <a:endParaRPr lang="en-US" altLang="en-US" sz="2500" dirty="0">
              <a:solidFill>
                <a:srgbClr val="00206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767949" y="4120588"/>
            <a:ext cx="3314150" cy="14830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EA: </a:t>
            </a:r>
            <a:r>
              <a:rPr lang="uk-UA" altLang="en-US" sz="24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Європейська акредитація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109124" y="930630"/>
            <a:ext cx="637492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Європейська система метрології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771749" y="137634"/>
            <a:ext cx="6636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sz="2800" dirty="0">
                <a:ln>
                  <a:solidFill>
                    <a:srgbClr val="FF0000"/>
                  </a:solidFill>
                </a:ln>
                <a:cs typeface="Arial" panose="020B0604020202020204" pitchFamily="34" charset="0"/>
              </a:rPr>
              <a:t>Європейська інфраструктура якості</a:t>
            </a:r>
            <a:endParaRPr lang="en-US" sz="2800" dirty="0">
              <a:ln>
                <a:solidFill>
                  <a:srgbClr val="FF0000"/>
                </a:solidFill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4515" y="1290918"/>
            <a:ext cx="8931275" cy="41645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32790" y="1311101"/>
            <a:ext cx="8763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ru-RU" altLang="en-US" sz="2800" dirty="0" err="1">
                <a:cs typeface="Arial" panose="020B0604020202020204" pitchFamily="34" charset="0"/>
              </a:rPr>
              <a:t>Ця</a:t>
            </a:r>
            <a:r>
              <a:rPr lang="ru-RU" altLang="en-US" sz="2800" dirty="0">
                <a:cs typeface="Arial" panose="020B0604020202020204" pitchFamily="34" charset="0"/>
              </a:rPr>
              <a:t> Директива не </a:t>
            </a:r>
            <a:r>
              <a:rPr lang="ru-RU" altLang="en-US" sz="2800" dirty="0" err="1">
                <a:cs typeface="Arial" panose="020B0604020202020204" pitchFamily="34" charset="0"/>
              </a:rPr>
              <a:t>виключає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cs typeface="Arial" panose="020B0604020202020204" pitchFamily="34" charset="0"/>
              </a:rPr>
              <a:t>перевірки</a:t>
            </a:r>
            <a:r>
              <a:rPr lang="ru-RU" altLang="en-US" sz="2800" dirty="0" smtClean="0">
                <a:cs typeface="Arial" panose="020B0604020202020204" pitchFamily="34" charset="0"/>
              </a:rPr>
              <a:t>, </a:t>
            </a:r>
            <a:r>
              <a:rPr lang="ru-RU" altLang="en-US" sz="2800" dirty="0" err="1">
                <a:cs typeface="Arial" panose="020B0604020202020204" pitchFamily="34" charset="0"/>
              </a:rPr>
              <a:t>які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можуть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проводитися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компетентними</a:t>
            </a:r>
            <a:r>
              <a:rPr lang="ru-RU" altLang="en-US" sz="2800" dirty="0">
                <a:cs typeface="Arial" panose="020B0604020202020204" pitchFamily="34" charset="0"/>
              </a:rPr>
              <a:t> органами держав-</a:t>
            </a:r>
            <a:r>
              <a:rPr lang="ru-RU" altLang="en-US" sz="2800" dirty="0" err="1">
                <a:cs typeface="Arial" panose="020B0604020202020204" pitchFamily="34" charset="0"/>
              </a:rPr>
              <a:t>членів</a:t>
            </a:r>
            <a:r>
              <a:rPr lang="ru-RU" altLang="en-US" sz="2800" dirty="0">
                <a:cs typeface="Arial" panose="020B0604020202020204" pitchFamily="34" charset="0"/>
              </a:rPr>
              <a:t> на будь-</a:t>
            </a:r>
            <a:r>
              <a:rPr lang="ru-RU" altLang="en-US" sz="2800" dirty="0" err="1">
                <a:cs typeface="Arial" panose="020B0604020202020204" pitchFamily="34" charset="0"/>
              </a:rPr>
              <a:t>якому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етапі</a:t>
            </a:r>
            <a:r>
              <a:rPr lang="ru-RU" altLang="en-US" sz="2800" dirty="0">
                <a:cs typeface="Arial" panose="020B0604020202020204" pitchFamily="34" charset="0"/>
              </a:rPr>
              <a:t> в </a:t>
            </a:r>
            <a:r>
              <a:rPr lang="ru-RU" altLang="en-US" sz="2800" dirty="0" err="1">
                <a:cs typeface="Arial" panose="020B0604020202020204" pitchFamily="34" charset="0"/>
              </a:rPr>
              <a:t>процесі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обігу</a:t>
            </a:r>
            <a:r>
              <a:rPr lang="ru-RU" altLang="en-US" sz="2800" dirty="0">
                <a:cs typeface="Arial" panose="020B0604020202020204" pitchFamily="34" charset="0"/>
              </a:rPr>
              <a:t> на ринку, </a:t>
            </a:r>
            <a:r>
              <a:rPr lang="ru-RU" altLang="en-US" sz="2800" dirty="0" err="1">
                <a:cs typeface="Arial" panose="020B0604020202020204" pitchFamily="34" charset="0"/>
              </a:rPr>
              <a:t>зокрема</a:t>
            </a:r>
            <a:r>
              <a:rPr lang="ru-RU" altLang="en-US" sz="2800" dirty="0">
                <a:cs typeface="Arial" panose="020B0604020202020204" pitchFamily="34" charset="0"/>
              </a:rPr>
              <a:t>, з метою </a:t>
            </a:r>
            <a:r>
              <a:rPr lang="ru-RU" altLang="en-US" sz="2800" dirty="0" err="1">
                <a:cs typeface="Arial" panose="020B0604020202020204" pitchFamily="34" charset="0"/>
              </a:rPr>
              <a:t>перевірики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відповідності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упакованих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одиниць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вимогам</a:t>
            </a:r>
            <a:r>
              <a:rPr lang="ru-RU" altLang="en-US" sz="2800" dirty="0">
                <a:cs typeface="Arial" panose="020B0604020202020204" pitchFamily="34" charset="0"/>
              </a:rPr>
              <a:t> </a:t>
            </a:r>
            <a:r>
              <a:rPr lang="ru-RU" altLang="en-US" sz="2800" dirty="0" err="1">
                <a:cs typeface="Arial" panose="020B0604020202020204" pitchFamily="34" charset="0"/>
              </a:rPr>
              <a:t>Директиви</a:t>
            </a:r>
            <a:r>
              <a:rPr lang="ru-RU" altLang="en-US" sz="2800" dirty="0" smtClean="0">
                <a:cs typeface="Arial" panose="020B0604020202020204" pitchFamily="34" charset="0"/>
              </a:rPr>
              <a:t>.</a:t>
            </a:r>
          </a:p>
          <a:p>
            <a:r>
              <a:rPr lang="uk-UA" altLang="en-US" sz="2800" dirty="0" smtClean="0">
                <a:cs typeface="Arial" panose="020B0604020202020204" pitchFamily="34" charset="0"/>
              </a:rPr>
              <a:t>Стаття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15 (2) </a:t>
            </a:r>
            <a:r>
              <a:rPr lang="uk-UA" altLang="en-US" sz="2800" dirty="0" smtClean="0">
                <a:cs typeface="Arial" panose="020B0604020202020204" pitchFamily="34" charset="0"/>
              </a:rPr>
              <a:t>Директиви </a:t>
            </a:r>
            <a:r>
              <a:rPr lang="en-US" altLang="en-US" sz="2800" dirty="0" smtClean="0">
                <a:cs typeface="Arial" panose="020B0604020202020204" pitchFamily="34" charset="0"/>
              </a:rPr>
              <a:t>71/316/</a:t>
            </a:r>
            <a:r>
              <a:rPr lang="uk-UA" altLang="en-US" sz="2800" dirty="0">
                <a:cs typeface="Arial" panose="020B0604020202020204" pitchFamily="34" charset="0"/>
              </a:rPr>
              <a:t>Є</a:t>
            </a:r>
            <a:r>
              <a:rPr lang="en-US" altLang="en-US" sz="2800" dirty="0" smtClean="0">
                <a:cs typeface="Arial" panose="020B0604020202020204" pitchFamily="34" charset="0"/>
              </a:rPr>
              <a:t>EC </a:t>
            </a:r>
            <a:r>
              <a:rPr lang="uk-UA" altLang="en-US" sz="2800" dirty="0" smtClean="0">
                <a:cs typeface="Arial" panose="020B0604020202020204" pitchFamily="34" charset="0"/>
              </a:rPr>
              <a:t>застосовується з врахуванням відповідних змін</a:t>
            </a:r>
            <a:r>
              <a:rPr lang="en-US" altLang="en-US" sz="2800" dirty="0" smtClean="0">
                <a:cs typeface="Arial" panose="020B0604020202020204" pitchFamily="34" charset="0"/>
              </a:rPr>
              <a:t>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/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67852" y="275255"/>
            <a:ext cx="6324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en-US" sz="2000" dirty="0">
                <a:cs typeface="Arial" panose="020B0604020202020204" pitchFamily="34" charset="0"/>
              </a:rPr>
              <a:t>6. </a:t>
            </a:r>
            <a:r>
              <a:rPr lang="uk-UA" altLang="en-US" sz="2000" dirty="0" smtClean="0">
                <a:cs typeface="Arial" panose="020B0604020202020204" pitchFamily="34" charset="0"/>
              </a:rPr>
              <a:t>ІНШІ ВИДИ ПЕРЕВІРОК, ЩО ПРОВОДЯТЬСЯ КОМПЕТЕНТНИМИ ОРГАНАМИ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26877" y="216928"/>
            <a:ext cx="3595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WELMEC 6-10</a:t>
            </a:r>
            <a:endParaRPr lang="en-US" alt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9212" y="436144"/>
            <a:ext cx="10182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/>
              <a:t>Інші види перевірок, що проводяться компетентними органами</a:t>
            </a:r>
            <a:endParaRPr lang="en-US" alt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84962"/>
              </p:ext>
            </p:extLst>
          </p:nvPr>
        </p:nvGraphicFramePr>
        <p:xfrm>
          <a:off x="1089212" y="897809"/>
          <a:ext cx="9749117" cy="5029264"/>
        </p:xfrm>
        <a:graphic>
          <a:graphicData uri="http://schemas.openxmlformats.org/drawingml/2006/table">
            <a:tbl>
              <a:tblPr/>
              <a:tblGrid>
                <a:gridCol w="6406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3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8356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Види перевірки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Держави-члени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5619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Періодичні перевірки в місцях оптової та роздрібної торгівлі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AT, CH, CY, FI, FR, GR, IT, NL, PL, PT, RO, SE,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3422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Перевірка роздрібних продавців тільки, якщо є підстава, наприклад, з метою виявлення імпортованих упаковок або перевірки маркування.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BE, CZ, DE, DK, GB, LT, LU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3422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проведення перевірок </a:t>
                      </a:r>
                      <a:r>
                        <a:rPr kumimoji="0" lang="ru-R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оптових 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роздрібних продавців, компетентний орган керується Настановою 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WELMEC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711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Керівні настанови відсутні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EE, IE, IS, LV, MT, NO, RS, SI, SK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9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7542" y="156076"/>
            <a:ext cx="1113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Вимоги до продуктів, що мають властивість зсихатися 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WELMEC 6-10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8942" y="447426"/>
            <a:ext cx="11591364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2400" dirty="0" err="1" smtClean="0"/>
              <a:t>Стандартне</a:t>
            </a:r>
            <a:r>
              <a:rPr lang="ru-RU" altLang="en-US" sz="2400" dirty="0" smtClean="0"/>
              <a:t> </a:t>
            </a:r>
            <a:r>
              <a:rPr lang="ru-RU" altLang="en-US" sz="2400" dirty="0" err="1"/>
              <a:t>випробування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може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проводитися</a:t>
            </a:r>
            <a:r>
              <a:rPr lang="ru-RU" altLang="en-US" sz="2400" dirty="0"/>
              <a:t> у будь-</a:t>
            </a:r>
            <a:r>
              <a:rPr lang="ru-RU" altLang="en-US" sz="2400" dirty="0" err="1"/>
              <a:t>який</a:t>
            </a:r>
            <a:r>
              <a:rPr lang="ru-RU" altLang="en-US" sz="2400" dirty="0"/>
              <a:t> час. </a:t>
            </a:r>
            <a:r>
              <a:rPr lang="ru-RU" altLang="en-US" sz="2400" dirty="0" err="1"/>
              <a:t>Держави</a:t>
            </a:r>
            <a:r>
              <a:rPr lang="ru-RU" altLang="en-US" sz="2400" dirty="0"/>
              <a:t>-члени </a:t>
            </a:r>
            <a:r>
              <a:rPr lang="ru-RU" altLang="en-US" sz="2400" dirty="0" err="1"/>
              <a:t>мають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різні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вимоги</a:t>
            </a:r>
            <a:r>
              <a:rPr lang="ru-RU" altLang="en-US" sz="2400" dirty="0"/>
              <a:t> до товару, </a:t>
            </a:r>
            <a:r>
              <a:rPr lang="ru-RU" altLang="en-US" sz="2400" dirty="0" err="1"/>
              <a:t>що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має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властивість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зсихатися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або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змінювати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кількість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після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пакування</a:t>
            </a:r>
            <a:r>
              <a:rPr lang="ru-RU" altLang="en-US" sz="2400" dirty="0"/>
              <a:t>.</a:t>
            </a:r>
            <a:endParaRPr lang="en-US" alt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25607"/>
              </p:ext>
            </p:extLst>
          </p:nvPr>
        </p:nvGraphicFramePr>
        <p:xfrm>
          <a:off x="268942" y="1647576"/>
          <a:ext cx="11591364" cy="4263435"/>
        </p:xfrm>
        <a:graphic>
          <a:graphicData uri="http://schemas.openxmlformats.org/drawingml/2006/table">
            <a:tbl>
              <a:tblPr/>
              <a:tblGrid>
                <a:gridCol w="9293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8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666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Вимога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Держава-член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555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щодо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кількості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повинні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виконуватися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під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час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пакування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імпорту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AT, CH, CY, CZ, DE, DK, EE, FI, FR, GB, IT, LU, MT, NL, RS, SE, SI, SK,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427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щодо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кількості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повинні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виконуватися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під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час покупки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кінцевим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споживачем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BE, BG, GR, IS, LV, RO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1472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щодо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кількості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повинні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виконуватися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під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час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пакування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упаковані одиниці не повинні мати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відхилення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що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перевищує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подвійне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значення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допустимого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від’ємного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відхилення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будь-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якій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точці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ланцюга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розповсюдження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IE, LT, PL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2090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щодо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кількості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повинні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виконуватися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під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час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пакування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імпорту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упаковані одиниці не повинні мати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відхилення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що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перевищує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подвійне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значення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допустимого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від’ємного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відхилення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будь-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якій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точці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ланцюга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розповсюдження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618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передбачено законодавством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4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363" y="698500"/>
            <a:ext cx="11915308" cy="49089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8611" y="921582"/>
            <a:ext cx="11690811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en-US" altLang="en-US" sz="10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en-US" sz="2400" dirty="0" err="1" smtClean="0">
                <a:cs typeface="Arial" panose="020B0604020202020204" pitchFamily="34" charset="0"/>
              </a:rPr>
              <a:t>Комітет</a:t>
            </a:r>
            <a:r>
              <a:rPr lang="ru-RU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cs typeface="Arial" panose="020B0604020202020204" pitchFamily="34" charset="0"/>
              </a:rPr>
              <a:t>WELMEC</a:t>
            </a:r>
            <a:r>
              <a:rPr lang="uk-UA" altLang="en-US" sz="2400" dirty="0" smtClean="0">
                <a:cs typeface="Arial" panose="020B0604020202020204" pitchFamily="34" charset="0"/>
              </a:rPr>
              <a:t> погодив вимоги до упакованих одиниць, кількість яких змінюється після пакування.</a:t>
            </a:r>
            <a:endParaRPr lang="ru-RU" altLang="en-US" sz="2400" dirty="0" smtClean="0"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uk-UA" altLang="en-US" sz="2400" dirty="0" smtClean="0">
                <a:cs typeface="Arial" panose="020B0604020202020204" pitchFamily="34" charset="0"/>
              </a:rPr>
              <a:t>Зокрема</a:t>
            </a:r>
            <a:r>
              <a:rPr lang="en-US" altLang="en-US" sz="2400" dirty="0" smtClean="0">
                <a:cs typeface="Arial" panose="020B0604020202020204" pitchFamily="34" charset="0"/>
              </a:rPr>
              <a:t>: </a:t>
            </a:r>
          </a:p>
          <a:p>
            <a:pPr algn="just">
              <a:defRPr/>
            </a:pPr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altLang="en-US" sz="2400" dirty="0" smtClean="0">
                <a:cs typeface="Arial" panose="020B0604020202020204" pitchFamily="34" charset="0"/>
              </a:rPr>
              <a:t>упаковані одиниці повинні відповідати трьом кількісним вимогам після проходження упакованими одиницями кількісних перевірок, передбачених системою контрою якості пакувальника або імпортера, що дозволяє їм бути розміщеними на ринку,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altLang="en-US" sz="2400" dirty="0" smtClean="0">
                <a:cs typeface="Arial" panose="020B0604020202020204" pitchFamily="34" charset="0"/>
              </a:rPr>
              <a:t>пакувальник або імпортер мають тому документальне підтвердження,</a:t>
            </a:r>
          </a:p>
          <a:p>
            <a:pPr marL="342900" lvl="0" indent="-342900" algn="just">
              <a:buFontTx/>
              <a:buChar char="-"/>
              <a:defRPr/>
            </a:pPr>
            <a:r>
              <a:rPr lang="uk-UA" altLang="en-US" sz="2400" dirty="0" smtClean="0">
                <a:cs typeface="Arial" panose="020B0604020202020204" pitchFamily="34" charset="0"/>
              </a:rPr>
              <a:t>упаковані </a:t>
            </a:r>
            <a:r>
              <a:rPr lang="uk-UA" altLang="en-US" sz="2400" dirty="0">
                <a:cs typeface="Arial" panose="020B0604020202020204" pitchFamily="34" charset="0"/>
              </a:rPr>
              <a:t>одиниці не повинні мати </a:t>
            </a:r>
            <a:r>
              <a:rPr lang="ru-RU" sz="2400" dirty="0" err="1">
                <a:cs typeface="Arial" panose="020B0604020202020204" pitchFamily="34" charset="0"/>
              </a:rPr>
              <a:t>відхилення</a:t>
            </a:r>
            <a:r>
              <a:rPr lang="ru-RU" sz="2400" dirty="0">
                <a:cs typeface="Arial" panose="020B0604020202020204" pitchFamily="34" charset="0"/>
              </a:rPr>
              <a:t>, </a:t>
            </a:r>
            <a:r>
              <a:rPr lang="ru-RU" sz="2400" dirty="0" err="1">
                <a:cs typeface="Arial" panose="020B0604020202020204" pitchFamily="34" charset="0"/>
              </a:rPr>
              <a:t>що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перевищує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подвійне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значення</a:t>
            </a:r>
            <a:r>
              <a:rPr lang="ru-RU" sz="2400" dirty="0">
                <a:cs typeface="Arial" panose="020B0604020202020204" pitchFamily="34" charset="0"/>
              </a:rPr>
              <a:t> допустимого </a:t>
            </a:r>
            <a:r>
              <a:rPr lang="ru-RU" sz="2400" dirty="0" err="1">
                <a:cs typeface="Arial" panose="020B0604020202020204" pitchFamily="34" charset="0"/>
              </a:rPr>
              <a:t>від’ємного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відхилення</a:t>
            </a:r>
            <a:r>
              <a:rPr lang="ru-RU" sz="2400" dirty="0">
                <a:cs typeface="Arial" panose="020B0604020202020204" pitchFamily="34" charset="0"/>
              </a:rPr>
              <a:t> в будь-</a:t>
            </a:r>
            <a:r>
              <a:rPr lang="ru-RU" sz="2400" dirty="0" err="1">
                <a:cs typeface="Arial" panose="020B0604020202020204" pitchFamily="34" charset="0"/>
              </a:rPr>
              <a:t>якій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точці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ланцюга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розповсюдження</a:t>
            </a:r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endParaRPr lang="en-US" altLang="en-US" sz="2400" dirty="0" smtClean="0"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8481" y="76539"/>
            <a:ext cx="975928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WELMEC 6-10</a:t>
            </a:r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4791" y="541338"/>
            <a:ext cx="11702597" cy="52440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2668" y="541338"/>
            <a:ext cx="11482107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uk-UA" altLang="en-US" sz="2300" u="sng" dirty="0" smtClean="0"/>
              <a:t>Вимоги до упакованих одиниць, що не мають знаку </a:t>
            </a:r>
            <a:r>
              <a:rPr lang="en-US" altLang="en-US" sz="2300" u="sng" dirty="0" smtClean="0"/>
              <a:t>‘</a:t>
            </a:r>
            <a:r>
              <a:rPr lang="en-US" altLang="en-US" sz="2300" u="sng" dirty="0"/>
              <a:t>℮</a:t>
            </a:r>
            <a:r>
              <a:rPr lang="en-US" altLang="en-US" sz="2300" u="sng" dirty="0" smtClean="0"/>
              <a:t>’</a:t>
            </a:r>
            <a:endParaRPr lang="uk-UA" altLang="en-US" sz="2300" u="sng" dirty="0" smtClean="0"/>
          </a:p>
          <a:p>
            <a:pPr>
              <a:spcBef>
                <a:spcPts val="600"/>
              </a:spcBef>
            </a:pPr>
            <a:r>
              <a:rPr lang="en-US" altLang="en-US" sz="2300" dirty="0"/>
              <a:t> </a:t>
            </a:r>
            <a:r>
              <a:rPr lang="ru-RU" altLang="en-US" sz="2300" dirty="0" smtClean="0"/>
              <a:t>На </a:t>
            </a:r>
            <a:r>
              <a:rPr lang="ru-RU" altLang="en-US" sz="2300" dirty="0" err="1"/>
              <a:t>сьогоднішній</a:t>
            </a:r>
            <a:r>
              <a:rPr lang="ru-RU" altLang="en-US" sz="2300" dirty="0"/>
              <a:t> день </a:t>
            </a:r>
            <a:r>
              <a:rPr lang="ru-RU" altLang="en-US" sz="2300" dirty="0" err="1"/>
              <a:t>держави</a:t>
            </a:r>
            <a:r>
              <a:rPr lang="ru-RU" altLang="en-US" sz="2300" dirty="0"/>
              <a:t>-члени </a:t>
            </a:r>
            <a:r>
              <a:rPr lang="ru-RU" altLang="en-US" sz="2300" dirty="0" err="1"/>
              <a:t>мають</a:t>
            </a:r>
            <a:r>
              <a:rPr lang="ru-RU" altLang="en-US" sz="2300" dirty="0"/>
              <a:t> </a:t>
            </a:r>
            <a:r>
              <a:rPr lang="ru-RU" altLang="en-US" sz="2300" dirty="0" err="1"/>
              <a:t>такі</a:t>
            </a:r>
            <a:r>
              <a:rPr lang="ru-RU" altLang="en-US" sz="2300" dirty="0"/>
              <a:t> </a:t>
            </a:r>
            <a:r>
              <a:rPr lang="ru-RU" altLang="en-US" sz="2300" dirty="0" err="1" smtClean="0"/>
              <a:t>загальні</a:t>
            </a:r>
            <a:r>
              <a:rPr lang="ru-RU" altLang="en-US" sz="2300" dirty="0" smtClean="0"/>
              <a:t> </a:t>
            </a:r>
            <a:r>
              <a:rPr lang="ru-RU" altLang="en-US" sz="2300" dirty="0" err="1" smtClean="0"/>
              <a:t>вимоги</a:t>
            </a:r>
            <a:r>
              <a:rPr lang="ru-RU" altLang="en-US" sz="2300" dirty="0" smtClean="0"/>
              <a:t> до </a:t>
            </a:r>
            <a:r>
              <a:rPr lang="ru-RU" altLang="en-US" sz="2300" dirty="0" err="1" smtClean="0"/>
              <a:t>упакованих</a:t>
            </a:r>
            <a:r>
              <a:rPr lang="ru-RU" altLang="en-US" sz="2300" dirty="0" smtClean="0"/>
              <a:t> </a:t>
            </a:r>
            <a:r>
              <a:rPr lang="ru-RU" altLang="en-US" sz="2300" dirty="0" err="1" smtClean="0"/>
              <a:t>одиниць</a:t>
            </a:r>
            <a:r>
              <a:rPr lang="ru-RU" altLang="en-US" sz="2300" dirty="0" smtClean="0"/>
              <a:t>, </a:t>
            </a:r>
            <a:r>
              <a:rPr lang="ru-RU" altLang="en-US" sz="2300" dirty="0" err="1" smtClean="0"/>
              <a:t>що</a:t>
            </a:r>
            <a:r>
              <a:rPr lang="ru-RU" altLang="en-US" sz="2300" dirty="0" smtClean="0"/>
              <a:t> не </a:t>
            </a:r>
            <a:r>
              <a:rPr lang="ru-RU" altLang="en-US" sz="2300" dirty="0" err="1" smtClean="0"/>
              <a:t>мають</a:t>
            </a:r>
            <a:r>
              <a:rPr lang="ru-RU" altLang="en-US" sz="2300" dirty="0" smtClean="0"/>
              <a:t> знаку </a:t>
            </a:r>
            <a:r>
              <a:rPr lang="en-US" altLang="en-US" sz="2300" dirty="0"/>
              <a:t>‘℮</a:t>
            </a:r>
            <a:r>
              <a:rPr lang="en-US" altLang="en-US" sz="2300" dirty="0" smtClean="0"/>
              <a:t>’</a:t>
            </a:r>
            <a:r>
              <a:rPr lang="uk-UA" altLang="en-US" sz="2300" dirty="0" smtClean="0"/>
              <a:t> (з можливими винятками та виключенням)</a:t>
            </a:r>
            <a:endParaRPr lang="uk-UA" altLang="en-US" sz="2300" dirty="0"/>
          </a:p>
          <a:p>
            <a:pPr>
              <a:spcBef>
                <a:spcPts val="600"/>
              </a:spcBef>
            </a:pPr>
            <a:r>
              <a:rPr lang="uk-UA" altLang="en-US" sz="2300" dirty="0" smtClean="0"/>
              <a:t>Терміни вживаються в такому значення</a:t>
            </a:r>
            <a:r>
              <a:rPr lang="en-US" altLang="en-US" sz="2300" dirty="0" smtClean="0"/>
              <a:t>:</a:t>
            </a:r>
            <a:endParaRPr lang="en-US" altLang="en-US" sz="2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300" dirty="0"/>
              <a:t> </a:t>
            </a:r>
            <a:r>
              <a:rPr lang="en-US" altLang="en-US" sz="2300" dirty="0" smtClean="0"/>
              <a:t>-</a:t>
            </a:r>
            <a:r>
              <a:rPr lang="en-US" altLang="en-US" sz="2300" dirty="0"/>
              <a:t>	</a:t>
            </a:r>
            <a:r>
              <a:rPr lang="uk-UA" altLang="en-US" sz="2300" dirty="0" smtClean="0">
                <a:solidFill>
                  <a:srgbClr val="FF0000"/>
                </a:solidFill>
              </a:rPr>
              <a:t>Мінімальна кількість без відхилень </a:t>
            </a:r>
            <a:r>
              <a:rPr lang="en-US" altLang="en-US" sz="2300" dirty="0" smtClean="0"/>
              <a:t>– </a:t>
            </a:r>
            <a:r>
              <a:rPr lang="uk-UA" altLang="en-US" sz="2300" dirty="0" smtClean="0"/>
              <a:t>кількість товару в кожній упакованій одиниці повинна відповідати або бути більшою ніж номінальна (позначена) кількість;</a:t>
            </a:r>
          </a:p>
          <a:p>
            <a:r>
              <a:rPr lang="en-US" altLang="en-US" sz="2300" dirty="0"/>
              <a:t> </a:t>
            </a:r>
            <a:r>
              <a:rPr lang="en-US" altLang="en-US" sz="2300" dirty="0" smtClean="0"/>
              <a:t>-</a:t>
            </a:r>
            <a:r>
              <a:rPr lang="en-US" altLang="en-US" sz="2300" dirty="0"/>
              <a:t>	</a:t>
            </a:r>
            <a:r>
              <a:rPr lang="uk-UA" altLang="en-US" sz="2300" dirty="0">
                <a:solidFill>
                  <a:srgbClr val="FF0000"/>
                </a:solidFill>
              </a:rPr>
              <a:t> Мінімальна кількість </a:t>
            </a:r>
            <a:r>
              <a:rPr lang="uk-UA" altLang="en-US" sz="2300" dirty="0" smtClean="0">
                <a:solidFill>
                  <a:srgbClr val="FF0000"/>
                </a:solidFill>
              </a:rPr>
              <a:t>з від'ємним відхиленням </a:t>
            </a:r>
            <a:r>
              <a:rPr lang="en-US" altLang="en-US" sz="2300" dirty="0" smtClean="0"/>
              <a:t>– </a:t>
            </a:r>
            <a:r>
              <a:rPr lang="uk-UA" altLang="en-US" sz="2300" dirty="0"/>
              <a:t>кількість товару в кожній упакованій одиниці </a:t>
            </a:r>
            <a:r>
              <a:rPr lang="uk-UA" altLang="en-US" sz="2300" dirty="0" smtClean="0"/>
              <a:t>повинна бути в межах визначеного відхилення</a:t>
            </a:r>
            <a:r>
              <a:rPr lang="en-US" altLang="en-US" sz="2300" dirty="0" smtClean="0"/>
              <a:t>, </a:t>
            </a:r>
            <a:r>
              <a:rPr lang="uk-UA" altLang="en-US" sz="2300" dirty="0" smtClean="0"/>
              <a:t>при цьому, середнє значення не вимагається;</a:t>
            </a:r>
            <a:endParaRPr lang="en-US" altLang="en-US" sz="2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300" dirty="0"/>
              <a:t> </a:t>
            </a:r>
            <a:r>
              <a:rPr lang="en-US" altLang="en-US" sz="2300" dirty="0" smtClean="0"/>
              <a:t>-</a:t>
            </a:r>
            <a:r>
              <a:rPr lang="en-US" altLang="en-US" sz="2300" dirty="0"/>
              <a:t>	</a:t>
            </a:r>
            <a:r>
              <a:rPr lang="uk-UA" altLang="en-US" sz="2300" dirty="0" smtClean="0">
                <a:solidFill>
                  <a:srgbClr val="FF0000"/>
                </a:solidFill>
              </a:rPr>
              <a:t>Середня кількість</a:t>
            </a:r>
            <a:r>
              <a:rPr lang="en-US" altLang="en-US" sz="2300" dirty="0" smtClean="0"/>
              <a:t> </a:t>
            </a:r>
            <a:r>
              <a:rPr lang="en-US" altLang="en-US" sz="2300" dirty="0"/>
              <a:t>– </a:t>
            </a:r>
            <a:r>
              <a:rPr lang="uk-UA" altLang="en-US" sz="2300" dirty="0" smtClean="0"/>
              <a:t>три вимоги в </a:t>
            </a:r>
            <a:r>
              <a:rPr lang="en-US" altLang="en-US" sz="2300" dirty="0" smtClean="0"/>
              <a:t>OIML </a:t>
            </a:r>
            <a:r>
              <a:rPr lang="en-US" altLang="en-US" sz="2300" dirty="0"/>
              <a:t>R87, </a:t>
            </a:r>
            <a:r>
              <a:rPr lang="uk-UA" altLang="en-US" sz="2300" dirty="0" smtClean="0"/>
              <a:t>та</a:t>
            </a:r>
            <a:endParaRPr lang="en-US" altLang="en-US" sz="2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300" dirty="0"/>
              <a:t> </a:t>
            </a:r>
            <a:r>
              <a:rPr lang="en-US" altLang="en-US" sz="2300" dirty="0" smtClean="0"/>
              <a:t>-</a:t>
            </a:r>
            <a:r>
              <a:rPr lang="en-US" altLang="en-US" sz="2300" dirty="0"/>
              <a:t>	</a:t>
            </a:r>
            <a:r>
              <a:rPr lang="uk-UA" altLang="en-US" sz="2300" dirty="0" smtClean="0">
                <a:solidFill>
                  <a:srgbClr val="FF0000"/>
                </a:solidFill>
              </a:rPr>
              <a:t>Відсутня кількість</a:t>
            </a:r>
            <a:r>
              <a:rPr lang="en-US" altLang="en-US" sz="2300" dirty="0" smtClean="0"/>
              <a:t> </a:t>
            </a:r>
            <a:r>
              <a:rPr lang="en-US" altLang="en-US" sz="2300" dirty="0"/>
              <a:t>– </a:t>
            </a:r>
            <a:r>
              <a:rPr lang="uk-UA" altLang="en-US" sz="2300" dirty="0" smtClean="0"/>
              <a:t>відсутність законодавчих вимог</a:t>
            </a:r>
            <a:r>
              <a:rPr lang="en-US" altLang="en-US" sz="2300" dirty="0" smtClean="0"/>
              <a:t>.</a:t>
            </a:r>
            <a:endParaRPr lang="en-US" altLang="en-US" sz="23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9199" y="17463"/>
            <a:ext cx="9585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WELMEC 6-10</a:t>
            </a:r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28600" y="355537"/>
            <a:ext cx="11739282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/>
          </a:p>
          <a:p>
            <a:pPr algn="just"/>
            <a:r>
              <a:rPr lang="uk-UA" altLang="en-US" sz="2300" dirty="0" smtClean="0"/>
              <a:t>У разі реалізації твердого харчового продукту, який знаходиться в рідкому середовищі, в його маркування, окрім загальної маси цього харчового продукту, необхідно зазначати масу основного харчового продукту.</a:t>
            </a:r>
            <a:endParaRPr lang="en-US" altLang="en-US" sz="2300" dirty="0"/>
          </a:p>
          <a:p>
            <a:pPr algn="just"/>
            <a:r>
              <a:rPr lang="uk-UA" altLang="en-US" sz="2300" dirty="0" smtClean="0"/>
              <a:t>Метрологічні вимоги до </a:t>
            </a:r>
            <a:r>
              <a:rPr lang="uk-UA" altLang="en-US" sz="2300" smtClean="0"/>
              <a:t>позначання маси </a:t>
            </a:r>
            <a:r>
              <a:rPr lang="uk-UA" altLang="en-US" sz="2300" dirty="0" smtClean="0"/>
              <a:t>основного харчового продукту не висуваються, а керівні принципи представлені в документі </a:t>
            </a:r>
            <a:r>
              <a:rPr lang="en-US" altLang="en-US" sz="2300" dirty="0" smtClean="0"/>
              <a:t>WELMEC</a:t>
            </a:r>
            <a:r>
              <a:rPr lang="uk-UA" altLang="en-US" sz="2300" dirty="0" smtClean="0"/>
              <a:t> </a:t>
            </a:r>
            <a:r>
              <a:rPr lang="en-US" altLang="en-US" sz="2300" dirty="0" smtClean="0"/>
              <a:t>6.8</a:t>
            </a:r>
            <a:r>
              <a:rPr lang="en-US" altLang="en-US" sz="2300" dirty="0"/>
              <a:t>. </a:t>
            </a:r>
          </a:p>
          <a:p>
            <a:pPr algn="just"/>
            <a:r>
              <a:rPr lang="uk-UA" altLang="en-US" sz="2300" dirty="0" smtClean="0"/>
              <a:t>На сьогоднішній день національним законодавством країн передбачені різні відхилення.</a:t>
            </a:r>
            <a:endParaRPr lang="en-US" altLang="en-US" sz="23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445" y="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WELMEC 6-10 – </a:t>
            </a:r>
            <a:r>
              <a:rPr lang="uk-UA" altLang="en-US" sz="2600" dirty="0" smtClean="0"/>
              <a:t>Маса основного харчового продукту</a:t>
            </a:r>
            <a:endParaRPr lang="en-US" altLang="en-US" sz="2600" dirty="0"/>
          </a:p>
          <a:p>
            <a:pPr algn="ctr"/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27137"/>
              </p:ext>
            </p:extLst>
          </p:nvPr>
        </p:nvGraphicFramePr>
        <p:xfrm>
          <a:off x="228600" y="3079360"/>
          <a:ext cx="11638946" cy="2715768"/>
        </p:xfrm>
        <a:graphic>
          <a:graphicData uri="http://schemas.openxmlformats.org/drawingml/2006/table">
            <a:tbl>
              <a:tblPr/>
              <a:tblGrid>
                <a:gridCol w="731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6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707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Вимоги 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Країни 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157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8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WELMEC 6.8 (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відповідає відхиленням, передбаченим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OIML R87)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CH, CY, NO, PT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364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2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Інші відхилення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Tabs = 3 xTU1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57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Відсутня вимога щодо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TU1,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тільки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TU2, 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 упаковані одиниці без знаку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‘e’</a:t>
                      </a: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дозволені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TU2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3800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передбачені законодавством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6675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AT, BE26, BG, CZ27, DK28, EE, FI, GB28, GR, IE, IS, IT29, LT, LU ,LV, MT, PL, RO, RS, , SE, SK, SI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979488"/>
            <a:ext cx="12192000" cy="4505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4000" y="1022240"/>
            <a:ext cx="11684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2400" dirty="0" err="1" smtClean="0">
                <a:cs typeface="Arial" panose="020B0604020202020204" pitchFamily="34" charset="0"/>
              </a:rPr>
              <a:t>Згідно</a:t>
            </a:r>
            <a:r>
              <a:rPr lang="ru-RU" altLang="en-US" sz="2400" dirty="0" smtClean="0">
                <a:cs typeface="Arial" panose="020B0604020202020204" pitchFamily="34" charset="0"/>
              </a:rPr>
              <a:t> </a:t>
            </a:r>
            <a:r>
              <a:rPr lang="ru-RU" altLang="en-US" sz="2400" dirty="0">
                <a:cs typeface="Arial" panose="020B0604020202020204" pitchFamily="34" charset="0"/>
              </a:rPr>
              <a:t>Регламенту (ЄС) 1169/2011 на продуктах </a:t>
            </a:r>
            <a:r>
              <a:rPr lang="ru-RU" altLang="en-US" sz="2400" dirty="0" err="1">
                <a:cs typeface="Arial" panose="020B0604020202020204" pitchFamily="34" charset="0"/>
              </a:rPr>
              <a:t>вказується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кількість</a:t>
            </a:r>
            <a:r>
              <a:rPr lang="ru-R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нетто, </a:t>
            </a:r>
            <a:r>
              <a:rPr lang="ru-RU" altLang="en-US" sz="2400" dirty="0">
                <a:cs typeface="Arial" panose="020B0604020202020204" pitchFamily="34" charset="0"/>
              </a:rPr>
              <a:t>яка повинна бути </a:t>
            </a:r>
            <a:r>
              <a:rPr lang="ru-RU" altLang="en-US" sz="2400" dirty="0" err="1">
                <a:cs typeface="Arial" panose="020B0604020202020204" pitchFamily="34" charset="0"/>
              </a:rPr>
              <a:t>еквівалентною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кількості</a:t>
            </a:r>
            <a:r>
              <a:rPr lang="ru-RU" altLang="en-US" sz="2400" dirty="0">
                <a:cs typeface="Arial" panose="020B0604020202020204" pitchFamily="34" charset="0"/>
              </a:rPr>
              <a:t>, </a:t>
            </a:r>
            <a:r>
              <a:rPr lang="ru-RU" altLang="en-US" sz="2400" dirty="0" err="1">
                <a:cs typeface="Arial" panose="020B0604020202020204" pitchFamily="34" charset="0"/>
              </a:rPr>
              <a:t>передбаченій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cs typeface="Arial" panose="020B0604020202020204" pitchFamily="34" charset="0"/>
              </a:rPr>
              <a:t>законодавством</a:t>
            </a:r>
            <a:r>
              <a:rPr lang="ru-RU" altLang="en-US" sz="2400" dirty="0">
                <a:cs typeface="Arial" panose="020B0604020202020204" pitchFamily="34" charset="0"/>
              </a:rPr>
              <a:t>, </a:t>
            </a:r>
            <a:r>
              <a:rPr lang="ru-RU" altLang="en-US" sz="2400" dirty="0" err="1">
                <a:cs typeface="Arial" panose="020B0604020202020204" pitchFamily="34" charset="0"/>
              </a:rPr>
              <a:t>зокрема</a:t>
            </a:r>
            <a:r>
              <a:rPr lang="ru-RU" altLang="en-US" sz="2400" dirty="0">
                <a:cs typeface="Arial" panose="020B0604020202020204" pitchFamily="34" charset="0"/>
              </a:rPr>
              <a:t>,</a:t>
            </a:r>
            <a:r>
              <a:rPr lang="ru-R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номінальній</a:t>
            </a:r>
            <a:r>
              <a:rPr lang="ru-R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кількості</a:t>
            </a:r>
            <a:r>
              <a:rPr lang="ru-R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ru-RU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вказаній</a:t>
            </a:r>
            <a:r>
              <a:rPr lang="ru-R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в </a:t>
            </a:r>
            <a:r>
              <a:rPr lang="ru-RU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Директиві</a:t>
            </a:r>
            <a:r>
              <a:rPr lang="ru-R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dirty="0">
                <a:cs typeface="Arial" panose="020B0604020202020204" pitchFamily="34" charset="0"/>
              </a:rPr>
              <a:t>76/211/Є</a:t>
            </a:r>
            <a:r>
              <a:rPr lang="en-US" altLang="en-US" sz="2400" dirty="0">
                <a:cs typeface="Arial" panose="020B0604020202020204" pitchFamily="34" charset="0"/>
              </a:rPr>
              <a:t>EC. </a:t>
            </a:r>
            <a:r>
              <a:rPr lang="ru-RU" altLang="en-US" sz="2400" dirty="0" err="1">
                <a:cs typeface="Arial" panose="020B0604020202020204" pitchFamily="34" charset="0"/>
              </a:rPr>
              <a:t>Відповідно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знак '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e' </a:t>
            </a:r>
            <a:r>
              <a:rPr lang="ru-RU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стосується</a:t>
            </a:r>
            <a:r>
              <a:rPr lang="ru-R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кількості</a:t>
            </a:r>
            <a:r>
              <a:rPr lang="ru-R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нетто.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Якщо продукт знаходиться в рідкому середовищі, </a:t>
            </a:r>
            <a:r>
              <a:rPr lang="uk-UA" altLang="en-US" sz="2400" dirty="0">
                <a:cs typeface="Arial" panose="020B0604020202020204" pitchFamily="34" charset="0"/>
              </a:rPr>
              <a:t>згідно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cs typeface="Arial" panose="020B0604020202020204" pitchFamily="34" charset="0"/>
              </a:rPr>
              <a:t>Регламенту</a:t>
            </a:r>
            <a:r>
              <a:rPr lang="en-US" altLang="en-US" sz="2400" dirty="0" smtClean="0">
                <a:cs typeface="Arial" panose="020B0604020202020204" pitchFamily="34" charset="0"/>
              </a:rPr>
              <a:t> (</a:t>
            </a:r>
            <a:r>
              <a:rPr lang="uk-UA" altLang="en-US" sz="2400" dirty="0" smtClean="0">
                <a:cs typeface="Arial" panose="020B0604020202020204" pitchFamily="34" charset="0"/>
              </a:rPr>
              <a:t>ЄС</a:t>
            </a:r>
            <a:r>
              <a:rPr lang="en-US" altLang="en-US" sz="2400" dirty="0" smtClean="0">
                <a:cs typeface="Arial" panose="020B0604020202020204" pitchFamily="34" charset="0"/>
              </a:rPr>
              <a:t>) </a:t>
            </a:r>
            <a:r>
              <a:rPr lang="en-US" altLang="en-US" sz="2400" dirty="0">
                <a:cs typeface="Arial" panose="020B0604020202020204" pitchFamily="34" charset="0"/>
              </a:rPr>
              <a:t>1169/2011 </a:t>
            </a:r>
            <a:r>
              <a:rPr lang="uk-UA" altLang="en-US" sz="2400" dirty="0" smtClean="0">
                <a:cs typeface="Arial" panose="020B0604020202020204" pitchFamily="34" charset="0"/>
              </a:rPr>
              <a:t>необхідно зазначати кількість </a:t>
            </a:r>
            <a:r>
              <a:rPr lang="uk-UA" altLang="en-US" sz="2400" dirty="0" err="1" smtClean="0">
                <a:cs typeface="Arial" panose="020B0604020202020204" pitchFamily="34" charset="0"/>
              </a:rPr>
              <a:t>нетто</a:t>
            </a:r>
            <a:r>
              <a:rPr lang="uk-UA" altLang="en-US" sz="2400" dirty="0" smtClean="0">
                <a:cs typeface="Arial" panose="020B0604020202020204" pitchFamily="34" charset="0"/>
              </a:rPr>
              <a:t> та масу </a:t>
            </a:r>
            <a:r>
              <a:rPr lang="uk-UA" altLang="en-US" sz="2400" dirty="0" err="1" smtClean="0">
                <a:cs typeface="Arial" panose="020B0604020202020204" pitchFamily="34" charset="0"/>
              </a:rPr>
              <a:t>нетто</a:t>
            </a:r>
            <a:r>
              <a:rPr lang="uk-UA" altLang="en-US" sz="2400" dirty="0" smtClean="0">
                <a:cs typeface="Arial" panose="020B0604020202020204" pitchFamily="34" charset="0"/>
              </a:rPr>
              <a:t> основного харчового продукту.</a:t>
            </a:r>
          </a:p>
          <a:p>
            <a:pPr algn="just"/>
            <a:endParaRPr lang="en-US" altLang="en-US" sz="1000" dirty="0"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У випадку заморожених продуктів, покритих кристалами льоду, законодавство вимагає позначення кількості </a:t>
            </a:r>
            <a:r>
              <a:rPr lang="uk-UA" altLang="en-US" sz="2400" dirty="0" err="1" smtClean="0">
                <a:cs typeface="Arial" panose="020B0604020202020204" pitchFamily="34" charset="0"/>
              </a:rPr>
              <a:t>нетто</a:t>
            </a:r>
            <a:r>
              <a:rPr lang="uk-UA" altLang="en-US" sz="2400" dirty="0" smtClean="0">
                <a:cs typeface="Arial" panose="020B0604020202020204" pitchFamily="34" charset="0"/>
              </a:rPr>
              <a:t> продукту без врахування льоду. Таким чином, знак </a:t>
            </a:r>
            <a:r>
              <a:rPr lang="en-US" altLang="en-US" sz="2400" dirty="0" smtClean="0">
                <a:cs typeface="Arial" panose="020B0604020202020204" pitchFamily="34" charset="0"/>
              </a:rPr>
              <a:t>‘e’</a:t>
            </a:r>
            <a:r>
              <a:rPr lang="uk-UA" altLang="en-US" sz="2400" dirty="0" smtClean="0">
                <a:cs typeface="Arial" panose="020B0604020202020204" pitchFamily="34" charset="0"/>
              </a:rPr>
              <a:t> наноситься на продукт харчування, що не покритий кристалами льоду.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8128" y="183969"/>
            <a:ext cx="863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WELMEC 6-4 </a:t>
            </a:r>
            <a:r>
              <a:rPr lang="uk-UA" altLang="en-US" sz="2000" dirty="0" smtClean="0">
                <a:solidFill>
                  <a:srgbClr val="FF0000"/>
                </a:solidFill>
              </a:rPr>
              <a:t>Відповідальність компетентного органу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91353" y="541338"/>
            <a:ext cx="11658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200" dirty="0" smtClean="0"/>
              <a:t>Згідно Директиви</a:t>
            </a:r>
            <a:r>
              <a:rPr lang="en-US" altLang="en-US" sz="2200" dirty="0" smtClean="0"/>
              <a:t> 2007/45/</a:t>
            </a:r>
            <a:r>
              <a:rPr lang="uk-UA" altLang="en-US" sz="2200" dirty="0" smtClean="0"/>
              <a:t>ЄС тільки окремі вина та алкогольні напої, що продаються, повинні відповідати </a:t>
            </a:r>
            <a:r>
              <a:rPr lang="uk-UA" altLang="en-US" sz="2200" dirty="0" err="1" smtClean="0"/>
              <a:t>обов</a:t>
            </a:r>
            <a:r>
              <a:rPr lang="en-US" altLang="en-US" sz="2200" dirty="0" smtClean="0"/>
              <a:t>’</a:t>
            </a:r>
            <a:r>
              <a:rPr lang="uk-UA" altLang="en-US" sz="2200" dirty="0" err="1" smtClean="0"/>
              <a:t>язковій</a:t>
            </a:r>
            <a:r>
              <a:rPr lang="uk-UA" altLang="en-US" sz="2200" dirty="0" smtClean="0"/>
              <a:t> нормі номінального об</a:t>
            </a:r>
            <a:r>
              <a:rPr lang="en-US" altLang="en-US" sz="2200" dirty="0" smtClean="0"/>
              <a:t>’</a:t>
            </a:r>
            <a:r>
              <a:rPr lang="uk-UA" altLang="en-US" sz="2200" dirty="0" err="1" smtClean="0"/>
              <a:t>єму</a:t>
            </a:r>
            <a:r>
              <a:rPr lang="uk-UA" altLang="en-US" sz="2200" dirty="0" smtClean="0"/>
              <a:t>, </a:t>
            </a:r>
            <a:r>
              <a:rPr lang="uk-UA" altLang="en-US" sz="2200" dirty="0"/>
              <a:t>всі інші упаковані </a:t>
            </a:r>
            <a:r>
              <a:rPr lang="uk-UA" altLang="en-US" sz="2200" dirty="0" smtClean="0"/>
              <a:t>одиниці </a:t>
            </a:r>
            <a:r>
              <a:rPr lang="uk-UA" altLang="en-US" sz="2200" dirty="0"/>
              <a:t>повинні прийматися країнами</a:t>
            </a:r>
            <a:r>
              <a:rPr lang="uk-UA" altLang="en-US" sz="2200" dirty="0" smtClean="0"/>
              <a:t>, незалежно від їх об</a:t>
            </a:r>
            <a:r>
              <a:rPr lang="en-US" altLang="en-US" sz="2200" dirty="0"/>
              <a:t>’</a:t>
            </a:r>
            <a:r>
              <a:rPr lang="uk-UA" altLang="en-US" sz="2200" dirty="0" err="1" smtClean="0"/>
              <a:t>єму</a:t>
            </a:r>
            <a:r>
              <a:rPr lang="uk-UA" altLang="en-US" sz="2200" dirty="0" smtClean="0"/>
              <a:t>.</a:t>
            </a:r>
            <a:endParaRPr lang="en-US" altLang="en-US" sz="2200" dirty="0"/>
          </a:p>
          <a:p>
            <a:pPr algn="just"/>
            <a:r>
              <a:rPr lang="uk-UA" altLang="en-US" sz="2200" dirty="0" smtClean="0"/>
              <a:t>Держави-члени могли продовжувати застосовувати інші </a:t>
            </a:r>
            <a:r>
              <a:rPr lang="uk-UA" altLang="en-US" sz="2200" dirty="0" err="1" smtClean="0"/>
              <a:t>обов</a:t>
            </a:r>
            <a:r>
              <a:rPr lang="en-US" altLang="en-US" sz="2200" dirty="0" smtClean="0"/>
              <a:t>’</a:t>
            </a:r>
            <a:r>
              <a:rPr lang="uk-UA" altLang="en-US" sz="2200" dirty="0" err="1" smtClean="0"/>
              <a:t>язкові</a:t>
            </a:r>
            <a:r>
              <a:rPr lang="uk-UA" altLang="en-US" sz="2200" dirty="0" smtClean="0"/>
              <a:t> норми номінального об</a:t>
            </a:r>
            <a:r>
              <a:rPr lang="en-US" altLang="en-US" sz="2200" dirty="0" smtClean="0"/>
              <a:t>’</a:t>
            </a:r>
            <a:r>
              <a:rPr lang="uk-UA" altLang="en-US" sz="2200" dirty="0" err="1" smtClean="0"/>
              <a:t>єму</a:t>
            </a:r>
            <a:r>
              <a:rPr lang="uk-UA" altLang="en-US" sz="2200" dirty="0" smtClean="0"/>
              <a:t> для вершкового масла, молока, кави та сухих макаронних виробів до 11 жовтня  2012 року та для білого цукру – до 11 жовтня 2013 року.</a:t>
            </a:r>
            <a:endParaRPr lang="en-US" altLang="en-US" sz="2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9199" y="17463"/>
            <a:ext cx="10391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НАСТАНОВА</a:t>
            </a:r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WELMEC 6-10 – </a:t>
            </a:r>
            <a:r>
              <a:rPr lang="uk-UA" altLang="en-US" sz="2800" dirty="0" err="1" smtClean="0"/>
              <a:t>Обов</a:t>
            </a:r>
            <a:r>
              <a:rPr lang="en-US" altLang="en-US" sz="2800" dirty="0" smtClean="0"/>
              <a:t>’</a:t>
            </a:r>
            <a:r>
              <a:rPr lang="uk-UA" altLang="en-US" sz="2800" dirty="0" err="1" smtClean="0"/>
              <a:t>язкова</a:t>
            </a:r>
            <a:r>
              <a:rPr lang="uk-UA" altLang="en-US" sz="2800" dirty="0" smtClean="0"/>
              <a:t> норма  об</a:t>
            </a:r>
            <a:r>
              <a:rPr lang="en-US" altLang="en-US" sz="2800" dirty="0" smtClean="0"/>
              <a:t>’</a:t>
            </a:r>
            <a:r>
              <a:rPr lang="uk-UA" altLang="en-US" sz="2800" dirty="0" err="1" smtClean="0"/>
              <a:t>єму</a:t>
            </a:r>
            <a:endParaRPr lang="en-US" alt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540673"/>
              </p:ext>
            </p:extLst>
          </p:nvPr>
        </p:nvGraphicFramePr>
        <p:xfrm>
          <a:off x="390999" y="2605842"/>
          <a:ext cx="11459308" cy="3361247"/>
        </p:xfrm>
        <a:graphic>
          <a:graphicData uri="http://schemas.openxmlformats.org/drawingml/2006/table">
            <a:tbl>
              <a:tblPr/>
              <a:tblGrid>
                <a:gridCol w="7274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5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6362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Вимоги до </a:t>
                      </a:r>
                      <a:r>
                        <a:rPr kumimoji="0" lang="uk-UA" altLang="en-US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обов</a:t>
                      </a:r>
                      <a:r>
                        <a:rPr kumimoji="0" lang="en-US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язкової</a:t>
                      </a:r>
                      <a:r>
                        <a:rPr kumimoji="0" lang="uk-UA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норми номінального об</a:t>
                      </a:r>
                      <a:r>
                        <a:rPr kumimoji="0" lang="en-US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єму</a:t>
                      </a:r>
                      <a:endParaRPr kumimoji="0" lang="en-US" alt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Держави-члени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3958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поне</a:t>
                      </a: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припинення застосування національних 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обов</a:t>
                      </a:r>
                      <a:r>
                        <a:rPr kumimoji="0" lang="en-US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язкових</a:t>
                      </a: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норм щодо номінального об</a:t>
                      </a:r>
                      <a:r>
                        <a:rPr kumimoji="0" lang="en-US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єму</a:t>
                      </a: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всіх 5 видів продуктів до вищезазначеної дати.</a:t>
                      </a:r>
                      <a:endParaRPr kumimoji="0" lang="en-US" altLang="en-US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6908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припинення застосування національних 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обов</a:t>
                      </a:r>
                      <a:r>
                        <a:rPr kumimoji="0" lang="en-US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язкових</a:t>
                      </a: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норм щодо номінального об</a:t>
                      </a:r>
                      <a:r>
                        <a:rPr kumimoji="0" lang="en-US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єму</a:t>
                      </a: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тільки для макаронних виробів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FR, GR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908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припинення застосування національних 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обов</a:t>
                      </a:r>
                      <a:r>
                        <a:rPr kumimoji="0" lang="en-US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язкових</a:t>
                      </a: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норм щодо номінального об</a:t>
                      </a:r>
                      <a:r>
                        <a:rPr kumimoji="0" lang="en-US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єму</a:t>
                      </a: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тільки для молока та сухих макаронних виробів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802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продовження </a:t>
                      </a: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застосування національних 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обов</a:t>
                      </a:r>
                      <a:r>
                        <a:rPr kumimoji="0" lang="en-US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язкових</a:t>
                      </a: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норм щодо номінального об</a:t>
                      </a:r>
                      <a:r>
                        <a:rPr kumimoji="0" lang="en-US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altLang="en-US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єму</a:t>
                      </a:r>
                      <a:r>
                        <a:rPr kumimoji="0" lang="uk-UA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всіх видів продуктів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68263" marR="0" lvl="0" indent="0" algn="just" defTabSz="914400" rtl="0" eaLnBrk="1" fontAlgn="base" latinLnBrk="0" hangingPunct="1">
                        <a:lnSpc>
                          <a:spcPct val="99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AT, BE, BG, CH, CY, CZ, DE, DK, FI, GB, IE, IS, LU, LV, MT, NO, PL, RO, RS, SE, SK, SI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5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9553" y="847725"/>
            <a:ext cx="9587753" cy="49210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62100" y="1185862"/>
            <a:ext cx="87630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2800" dirty="0" err="1">
                <a:cs typeface="Arial" panose="020B0604020202020204" pitchFamily="34" charset="0"/>
              </a:rPr>
              <a:t>Цей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додаток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визначає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механізми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застосування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процедури</a:t>
            </a:r>
            <a:r>
              <a:rPr lang="ru-RU" sz="2800" dirty="0">
                <a:cs typeface="Arial" panose="020B0604020202020204" pitchFamily="34" charset="0"/>
              </a:rPr>
              <a:t> стандартного методу </a:t>
            </a:r>
            <a:r>
              <a:rPr lang="ru-RU" sz="2800" dirty="0" err="1">
                <a:cs typeface="Arial" panose="020B0604020202020204" pitchFamily="34" charset="0"/>
              </a:rPr>
              <a:t>під</a:t>
            </a:r>
            <a:r>
              <a:rPr lang="ru-RU" sz="2800" dirty="0">
                <a:cs typeface="Arial" panose="020B0604020202020204" pitchFamily="34" charset="0"/>
              </a:rPr>
              <a:t> час </a:t>
            </a:r>
            <a:r>
              <a:rPr lang="ru-RU" sz="2800" dirty="0" err="1">
                <a:cs typeface="Arial" panose="020B0604020202020204" pitchFamily="34" charset="0"/>
              </a:rPr>
              <a:t>здійснення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uk-UA" altLang="en-US" sz="2800" dirty="0">
                <a:cs typeface="Arial" panose="020B0604020202020204" pitchFamily="34" charset="0"/>
              </a:rPr>
              <a:t>вибіркового</a:t>
            </a:r>
            <a:r>
              <a:rPr lang="ru-RU" sz="2800" dirty="0" smtClean="0">
                <a:cs typeface="Arial" panose="020B0604020202020204" pitchFamily="34" charset="0"/>
              </a:rPr>
              <a:t> </a:t>
            </a:r>
            <a:r>
              <a:rPr lang="ru-RU" sz="2800" dirty="0">
                <a:cs typeface="Arial" panose="020B0604020202020204" pitchFamily="34" charset="0"/>
              </a:rPr>
              <a:t>контролю за </a:t>
            </a:r>
            <a:r>
              <a:rPr lang="ru-RU" sz="2800" dirty="0" err="1">
                <a:cs typeface="Arial" panose="020B0604020202020204" pitchFamily="34" charset="0"/>
              </a:rPr>
              <a:t>партіями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упакованих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одиниць</a:t>
            </a:r>
            <a:r>
              <a:rPr lang="ru-RU" sz="2800" dirty="0">
                <a:cs typeface="Arial" panose="020B0604020202020204" pitchFamily="34" charset="0"/>
              </a:rPr>
              <a:t> з метою </a:t>
            </a:r>
            <a:r>
              <a:rPr lang="ru-RU" sz="2800" dirty="0" err="1">
                <a:cs typeface="Arial" panose="020B0604020202020204" pitchFamily="34" charset="0"/>
              </a:rPr>
              <a:t>встановлення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відповідності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вимогам</a:t>
            </a:r>
            <a:r>
              <a:rPr lang="ru-RU" sz="2800" dirty="0">
                <a:cs typeface="Arial" panose="020B0604020202020204" pitchFamily="34" charset="0"/>
              </a:rPr>
              <a:t>, </a:t>
            </a:r>
            <a:r>
              <a:rPr lang="ru-RU" sz="2800" dirty="0" err="1">
                <a:cs typeface="Arial" panose="020B0604020202020204" pitchFamily="34" charset="0"/>
              </a:rPr>
              <a:t>визначеним</a:t>
            </a:r>
            <a:r>
              <a:rPr lang="en-US" sz="2800" dirty="0"/>
              <a:t>  </a:t>
            </a:r>
            <a:r>
              <a:rPr lang="uk-UA" altLang="en-US" sz="2800" dirty="0" smtClean="0">
                <a:cs typeface="Arial" panose="020B0604020202020204" pitchFamily="34" charset="0"/>
              </a:rPr>
              <a:t>Статтею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3 </a:t>
            </a:r>
            <a:r>
              <a:rPr lang="uk-UA" altLang="en-US" sz="2800" dirty="0" smtClean="0">
                <a:cs typeface="Arial" panose="020B0604020202020204" pitchFamily="34" charset="0"/>
              </a:rPr>
              <a:t>Директиви та Розділом </a:t>
            </a:r>
            <a:r>
              <a:rPr lang="en-US" altLang="en-US" sz="2800" dirty="0" smtClean="0">
                <a:cs typeface="Arial" panose="020B0604020202020204" pitchFamily="34" charset="0"/>
              </a:rPr>
              <a:t>5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uk-UA" altLang="en-US" sz="2800" dirty="0" smtClean="0">
                <a:cs typeface="Arial" panose="020B0604020202020204" pitchFamily="34" charset="0"/>
              </a:rPr>
              <a:t>Додатку</a:t>
            </a:r>
            <a:r>
              <a:rPr lang="en-US" altLang="en-US" sz="2800" dirty="0" smtClean="0">
                <a:cs typeface="Arial" panose="020B0604020202020204" pitchFamily="34" charset="0"/>
              </a:rPr>
              <a:t> I.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/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0700" y="212914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uk-UA" altLang="en-US" sz="2800" dirty="0" smtClean="0">
                <a:cs typeface="Arial" panose="020B0604020202020204" pitchFamily="34" charset="0"/>
              </a:rPr>
              <a:t>ДОДАТОК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5838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6" y="1164789"/>
            <a:ext cx="11888413" cy="46466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60363" y="1087438"/>
            <a:ext cx="1121010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26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Фактичний</a:t>
            </a:r>
            <a:r>
              <a:rPr lang="ru-RU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вміст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упакованої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одиниці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може</a:t>
            </a:r>
            <a:r>
              <a:rPr lang="ru-RU" sz="2600" dirty="0">
                <a:cs typeface="Arial" panose="020B0604020202020204" pitchFamily="34" charset="0"/>
              </a:rPr>
              <a:t> бути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визначений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безпосередньо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за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допомогою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приладів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для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визначення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маси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або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об’єму</a:t>
            </a:r>
            <a:r>
              <a:rPr lang="ru-RU" sz="2600" dirty="0">
                <a:cs typeface="Arial" panose="020B0604020202020204" pitchFamily="34" charset="0"/>
              </a:rPr>
              <a:t>, а для </a:t>
            </a:r>
            <a:r>
              <a:rPr lang="ru-RU" sz="2600" dirty="0" err="1">
                <a:cs typeface="Arial" panose="020B0604020202020204" pitchFamily="34" charset="0"/>
              </a:rPr>
              <a:t>рідини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опосередковано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шляхом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зважування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товару в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упакованій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одиниці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та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визначення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його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густини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600" dirty="0" err="1" smtClean="0">
                <a:cs typeface="Arial" panose="020B0604020202020204" pitchFamily="34" charset="0"/>
              </a:rPr>
              <a:t>Незалежно</a:t>
            </a:r>
            <a:r>
              <a:rPr lang="ru-RU" sz="2600" dirty="0" smtClean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від</a:t>
            </a:r>
            <a:r>
              <a:rPr lang="ru-RU" sz="2600" dirty="0">
                <a:cs typeface="Arial" panose="020B0604020202020204" pitchFamily="34" charset="0"/>
              </a:rPr>
              <a:t> методу, </a:t>
            </a:r>
            <a:r>
              <a:rPr lang="ru-RU" sz="2600" dirty="0" err="1">
                <a:cs typeface="Arial" panose="020B0604020202020204" pitchFamily="34" charset="0"/>
              </a:rPr>
              <a:t>що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використовується</a:t>
            </a:r>
            <a:r>
              <a:rPr lang="ru-RU" sz="2600" dirty="0">
                <a:cs typeface="Arial" panose="020B0604020202020204" pitchFamily="34" charset="0"/>
              </a:rPr>
              <a:t>, </a:t>
            </a:r>
            <a:r>
              <a:rPr lang="ru-RU" sz="2600" dirty="0" err="1">
                <a:cs typeface="Arial" panose="020B0604020202020204" pitchFamily="34" charset="0"/>
              </a:rPr>
              <a:t>похибка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вимірювання</a:t>
            </a:r>
            <a:r>
              <a:rPr lang="ru-RU" sz="2600" dirty="0">
                <a:cs typeface="Arial" panose="020B0604020202020204" pitchFamily="34" charset="0"/>
              </a:rPr>
              <a:t> фактичного </a:t>
            </a:r>
            <a:r>
              <a:rPr lang="ru-RU" sz="2600" dirty="0" err="1">
                <a:cs typeface="Arial" panose="020B0604020202020204" pitchFamily="34" charset="0"/>
              </a:rPr>
              <a:t>вмісту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упакованої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одиниці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i="1" dirty="0">
                <a:solidFill>
                  <a:srgbClr val="002060"/>
                </a:solidFill>
                <a:cs typeface="Arial" panose="020B0604020202020204" pitchFamily="34" charset="0"/>
              </a:rPr>
              <a:t>не повинна </a:t>
            </a:r>
            <a:r>
              <a:rPr lang="ru-RU" sz="2600" i="1" dirty="0" err="1">
                <a:solidFill>
                  <a:srgbClr val="002060"/>
                </a:solidFill>
                <a:cs typeface="Arial" panose="020B0604020202020204" pitchFamily="34" charset="0"/>
              </a:rPr>
              <a:t>перевищувати</a:t>
            </a:r>
            <a:r>
              <a:rPr lang="ru-RU" sz="2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cs typeface="Arial" panose="020B0604020202020204" pitchFamily="34" charset="0"/>
              </a:rPr>
              <a:t>однієї</a:t>
            </a:r>
            <a:r>
              <a:rPr lang="ru-RU" sz="2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cs typeface="Arial" panose="020B0604020202020204" pitchFamily="34" charset="0"/>
              </a:rPr>
              <a:t>п’ятої</a:t>
            </a:r>
            <a:r>
              <a:rPr lang="ru-RU" sz="2600" i="1" dirty="0">
                <a:solidFill>
                  <a:srgbClr val="002060"/>
                </a:solidFill>
                <a:cs typeface="Arial" panose="020B0604020202020204" pitchFamily="34" charset="0"/>
              </a:rPr>
              <a:t> допустимого </a:t>
            </a:r>
            <a:r>
              <a:rPr lang="ru-RU" sz="2600" i="1" dirty="0" err="1">
                <a:solidFill>
                  <a:srgbClr val="002060"/>
                </a:solidFill>
                <a:cs typeface="Arial" panose="020B0604020202020204" pitchFamily="34" charset="0"/>
              </a:rPr>
              <a:t>від’ємного</a:t>
            </a:r>
            <a:r>
              <a:rPr lang="ru-RU" sz="2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cs typeface="Arial" panose="020B0604020202020204" pitchFamily="34" charset="0"/>
              </a:rPr>
              <a:t>відхилення</a:t>
            </a:r>
            <a:r>
              <a:rPr lang="ru-RU" sz="2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cs typeface="Arial" panose="020B0604020202020204" pitchFamily="34" charset="0"/>
              </a:rPr>
              <a:t>її</a:t>
            </a:r>
            <a:r>
              <a:rPr lang="ru-RU" sz="2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cs typeface="Arial" panose="020B0604020202020204" pitchFamily="34" charset="0"/>
              </a:rPr>
              <a:t>номінального</a:t>
            </a:r>
            <a:r>
              <a:rPr lang="ru-RU" sz="2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cs typeface="Arial" panose="020B0604020202020204" pitchFamily="34" charset="0"/>
              </a:rPr>
              <a:t>вмісту</a:t>
            </a:r>
            <a:r>
              <a:rPr lang="ru-RU" sz="2600" i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sz="2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600" dirty="0">
                <a:cs typeface="Arial" panose="020B0604020202020204" pitchFamily="34" charset="0"/>
              </a:rPr>
              <a:t>Процедура </a:t>
            </a:r>
            <a:r>
              <a:rPr lang="ru-RU" sz="2600" dirty="0" err="1">
                <a:cs typeface="Arial" panose="020B0604020202020204" pitchFamily="34" charset="0"/>
              </a:rPr>
              <a:t>визначення</a:t>
            </a:r>
            <a:r>
              <a:rPr lang="ru-RU" sz="2600" dirty="0">
                <a:cs typeface="Arial" panose="020B0604020202020204" pitchFamily="34" charset="0"/>
              </a:rPr>
              <a:t> фактичного </a:t>
            </a:r>
            <a:r>
              <a:rPr lang="ru-RU" sz="2600" dirty="0" err="1">
                <a:cs typeface="Arial" panose="020B0604020202020204" pitchFamily="34" charset="0"/>
              </a:rPr>
              <a:t>вмісту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упакованих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одиниць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здійснюється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відповідно</a:t>
            </a:r>
            <a:r>
              <a:rPr lang="ru-RU" sz="2600" dirty="0">
                <a:cs typeface="Arial" panose="020B0604020202020204" pitchFamily="34" charset="0"/>
              </a:rPr>
              <a:t> до </a:t>
            </a:r>
            <a:r>
              <a:rPr lang="ru-RU" sz="2600" dirty="0" err="1">
                <a:cs typeface="Arial" panose="020B0604020202020204" pitchFamily="34" charset="0"/>
              </a:rPr>
              <a:t>національних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законодавчих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smtClean="0">
                <a:cs typeface="Arial" panose="020B0604020202020204" pitchFamily="34" charset="0"/>
              </a:rPr>
              <a:t>норм </a:t>
            </a:r>
            <a:r>
              <a:rPr lang="ru-RU" sz="2600" dirty="0" err="1" smtClean="0">
                <a:cs typeface="Arial" panose="020B0604020202020204" pitchFamily="34" charset="0"/>
              </a:rPr>
              <a:t>кожної</a:t>
            </a:r>
            <a:r>
              <a:rPr lang="ru-RU" sz="2600" dirty="0" smtClean="0"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cs typeface="Arial" panose="020B0604020202020204" pitchFamily="34" charset="0"/>
              </a:rPr>
              <a:t>держави</a:t>
            </a:r>
            <a:r>
              <a:rPr lang="ru-RU" sz="2600" dirty="0" smtClean="0">
                <a:cs typeface="Arial" panose="020B0604020202020204" pitchFamily="34" charset="0"/>
              </a:rPr>
              <a:t>-члена.</a:t>
            </a:r>
            <a:endParaRPr lang="uk-UA" altLang="en-US" sz="26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12793" y="156617"/>
            <a:ext cx="92504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en-US" sz="1800" dirty="0">
                <a:cs typeface="Arial" panose="020B0604020202020204" pitchFamily="34" charset="0"/>
              </a:rPr>
              <a:t>1. </a:t>
            </a:r>
            <a:r>
              <a:rPr lang="uk-UA" altLang="en-US" sz="1800" dirty="0" smtClean="0">
                <a:cs typeface="Arial" panose="020B0604020202020204" pitchFamily="34" charset="0"/>
              </a:rPr>
              <a:t>ВИМОГИ ДО ВИМІРЮВАННЯ ФАКТИЧНОГО ВМІСТУ УПАКОВАНИХ ОДИНИЦЬ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3911" y="433108"/>
            <a:ext cx="1171154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СВІТОВІ ОРГАНІЗАЦІЇ</a:t>
            </a:r>
            <a:endParaRPr lang="en-US" altLang="en-US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(OIML) </a:t>
            </a:r>
            <a:r>
              <a:rPr lang="ru-RU" sz="2000" dirty="0" err="1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Міжнародна</a:t>
            </a:r>
            <a:r>
              <a:rPr lang="ru-RU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організація</a:t>
            </a:r>
            <a:r>
              <a:rPr lang="ru-RU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законодавчої</a:t>
            </a:r>
            <a:r>
              <a:rPr lang="ru-RU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метрології</a:t>
            </a:r>
            <a:r>
              <a:rPr lang="en-US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СОТ</a:t>
            </a:r>
            <a:r>
              <a:rPr lang="en-US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uk-UA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Світова організація торгівлі</a:t>
            </a:r>
            <a:r>
              <a:rPr lang="en-US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alt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(BIPM</a:t>
            </a:r>
            <a:r>
              <a:rPr lang="uk-UA" alt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000" b="0" dirty="0"/>
              <a:t>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Міжнародне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бюро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мір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і ваги</a:t>
            </a:r>
            <a:r>
              <a:rPr lang="en-US" alt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(ISO) </a:t>
            </a:r>
            <a:r>
              <a:rPr lang="uk-UA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Міжнародна організація зі стандартизації</a:t>
            </a:r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(IEC) </a:t>
            </a:r>
            <a:r>
              <a:rPr lang="ru-RU" sz="2000" dirty="0" err="1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Міжнародна</a:t>
            </a:r>
            <a:r>
              <a:rPr lang="ru-RU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електротехнічна</a:t>
            </a:r>
            <a:r>
              <a:rPr lang="ru-RU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комісія</a:t>
            </a:r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 </a:t>
            </a:r>
          </a:p>
          <a:p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(ILAC</a:t>
            </a:r>
            <a:r>
              <a:rPr lang="uk-UA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) Міжнародна кооперація з акредитації лабораторій</a:t>
            </a:r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;  </a:t>
            </a:r>
          </a:p>
          <a:p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(IAF) </a:t>
            </a:r>
            <a:r>
              <a:rPr lang="uk-UA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Міжнародний форум з акредитації</a:t>
            </a:r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altLang="en-US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ЄВРОПЕЙСЬКІ ОРГАНІЗАЦІЇ</a:t>
            </a:r>
            <a:endParaRPr lang="en-US" altLang="en-US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(EURAMET)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Європейська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асоціація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національних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метрологічних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установ</a:t>
            </a:r>
            <a:r>
              <a:rPr lang="en-US" alt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(EA) </a:t>
            </a:r>
            <a:r>
              <a:rPr lang="ru-RU" sz="2000" dirty="0" err="1">
                <a:ea typeface="Calibri" panose="020F0502020204030204" pitchFamily="34" charset="0"/>
                <a:cs typeface="Arial" panose="020B0604020202020204" pitchFamily="34" charset="0"/>
              </a:rPr>
              <a:t>Європейська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ea typeface="Calibri" panose="020F0502020204030204" pitchFamily="34" charset="0"/>
                <a:cs typeface="Arial" panose="020B0604020202020204" pitchFamily="34" charset="0"/>
              </a:rPr>
              <a:t>кооперація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з </a:t>
            </a:r>
            <a:r>
              <a:rPr lang="ru-RU" sz="2000" dirty="0" err="1">
                <a:ea typeface="Calibri" panose="020F0502020204030204" pitchFamily="34" charset="0"/>
                <a:cs typeface="Arial" panose="020B0604020202020204" pitchFamily="34" charset="0"/>
              </a:rPr>
              <a:t>акредитації</a:t>
            </a:r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(WELMEC) </a:t>
            </a:r>
            <a:r>
              <a:rPr lang="uk-UA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Європейська співпраця із законодавчої метрології</a:t>
            </a:r>
            <a:r>
              <a:rPr lang="en-US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(CEN) </a:t>
            </a:r>
            <a:r>
              <a:rPr lang="uk-UA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Європейський комітет зі стандартизації</a:t>
            </a:r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(ENs) </a:t>
            </a:r>
            <a:r>
              <a:rPr lang="uk-UA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Європейські стандарти</a:t>
            </a:r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 </a:t>
            </a: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(CENELEC) </a:t>
            </a:r>
            <a:r>
              <a:rPr lang="uk-UA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Європейський комітет зі стандартизації в електротехніці</a:t>
            </a:r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(ETSI) </a:t>
            </a:r>
            <a:r>
              <a:rPr lang="uk-UA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Європейський інститут телекомунікаційних стандартів</a:t>
            </a:r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47817" y="-28557"/>
            <a:ext cx="6764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sz="2400" dirty="0">
                <a:ln>
                  <a:solidFill>
                    <a:srgbClr val="FF0000"/>
                  </a:solidFill>
                </a:ln>
                <a:cs typeface="Arial" panose="020B0604020202020204" pitchFamily="34" charset="0"/>
              </a:rPr>
              <a:t>Європейські організації світового рівня</a:t>
            </a:r>
            <a:endParaRPr lang="en-US" sz="2400" dirty="0">
              <a:ln>
                <a:solidFill>
                  <a:srgbClr val="FF0000"/>
                </a:solidFill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2896" y="1085197"/>
            <a:ext cx="11596952" cy="46029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1395" y="1094629"/>
            <a:ext cx="1137845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uk-UA" altLang="en-US" sz="2800" dirty="0" smtClean="0">
                <a:cs typeface="Arial" panose="020B0604020202020204" pitchFamily="34" charset="0"/>
              </a:rPr>
              <a:t>Перевірка упакованих одиниць повинна відбуватися шляхом проведення вибіркового контролю </a:t>
            </a:r>
            <a:r>
              <a:rPr lang="uk-UA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в два етапи: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800" dirty="0"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cs typeface="Arial" panose="020B0604020202020204" pitchFamily="34" charset="0"/>
              </a:rPr>
              <a:t>—</a:t>
            </a:r>
            <a:r>
              <a:rPr lang="uk-UA" altLang="en-US" sz="2800" dirty="0" smtClean="0">
                <a:cs typeface="Arial" panose="020B0604020202020204" pitchFamily="34" charset="0"/>
              </a:rPr>
              <a:t> </a:t>
            </a:r>
            <a:r>
              <a:rPr lang="uk-UA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фактичного вмісту </a:t>
            </a:r>
            <a:r>
              <a:rPr lang="uk-UA" altLang="en-US" sz="2800" dirty="0" smtClean="0">
                <a:cs typeface="Arial" panose="020B0604020202020204" pitchFamily="34" charset="0"/>
              </a:rPr>
              <a:t>кожної упакованої одиниці у вибірці</a:t>
            </a:r>
            <a:r>
              <a:rPr lang="en-US" altLang="en-US" sz="2800" dirty="0" smtClean="0">
                <a:cs typeface="Arial" panose="020B0604020202020204" pitchFamily="34" charset="0"/>
              </a:rPr>
              <a:t>,</a:t>
            </a:r>
            <a:r>
              <a:rPr lang="uk-UA" altLang="en-US" sz="2800" dirty="0">
                <a:cs typeface="Arial" panose="020B0604020202020204" pitchFamily="34" charset="0"/>
              </a:rPr>
              <a:t> перевірка</a:t>
            </a:r>
            <a:endParaRPr lang="en-US" altLang="en-US" sz="2800" dirty="0">
              <a:cs typeface="Arial" panose="020B0604020202020204" pitchFamily="34" charset="0"/>
            </a:endParaRPr>
          </a:p>
          <a:p>
            <a:endParaRPr lang="en-US" altLang="en-US" sz="2800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— </a:t>
            </a:r>
            <a:r>
              <a:rPr lang="uk-UA" altLang="en-US" sz="2800" dirty="0">
                <a:cs typeface="Arial" panose="020B0604020202020204" pitchFamily="34" charset="0"/>
              </a:rPr>
              <a:t>перевірка </a:t>
            </a:r>
            <a:r>
              <a:rPr lang="uk-UA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середнього значення </a:t>
            </a:r>
            <a:r>
              <a:rPr lang="uk-UA" altLang="en-US" sz="2800" dirty="0" smtClean="0">
                <a:cs typeface="Arial" panose="020B0604020202020204" pitchFamily="34" charset="0"/>
              </a:rPr>
              <a:t>фактичного вмісту упакованих одиниць у вибірці.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53671" y="140634"/>
            <a:ext cx="8904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en-US" sz="2000" dirty="0">
                <a:cs typeface="Arial" panose="020B0604020202020204" pitchFamily="34" charset="0"/>
              </a:rPr>
              <a:t>2. </a:t>
            </a:r>
            <a:r>
              <a:rPr lang="uk-UA" altLang="en-US" sz="2000" dirty="0" smtClean="0">
                <a:cs typeface="Arial" panose="020B0604020202020204" pitchFamily="34" charset="0"/>
              </a:rPr>
              <a:t>ВИМОГИ ДО ПЕРЕВІРКИ ПАРТІЙ УПАКОВАНИХ ОДИНИЦЬ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492" y="968188"/>
            <a:ext cx="11750021" cy="45655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2822" y="1127311"/>
            <a:ext cx="1129935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2600" dirty="0" err="1" smtClean="0">
                <a:cs typeface="Arial" panose="020B0604020202020204" pitchFamily="34" charset="0"/>
              </a:rPr>
              <a:t>Партію</a:t>
            </a:r>
            <a:r>
              <a:rPr lang="ru-RU" sz="2600" dirty="0" smtClean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упакованих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одиниць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вважають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прийнятною</a:t>
            </a:r>
            <a:r>
              <a:rPr lang="ru-RU" sz="2600" dirty="0">
                <a:cs typeface="Arial" panose="020B0604020202020204" pitchFamily="34" charset="0"/>
              </a:rPr>
              <a:t>, </a:t>
            </a:r>
            <a:r>
              <a:rPr lang="ru-RU" sz="2600" dirty="0" err="1">
                <a:cs typeface="Arial" panose="020B0604020202020204" pitchFamily="34" charset="0"/>
              </a:rPr>
              <a:t>якщо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результати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обох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перевірок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відповідають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критеріям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прийняття</a:t>
            </a:r>
            <a:r>
              <a:rPr lang="ru-RU" sz="2600" dirty="0">
                <a:cs typeface="Arial" panose="020B0604020202020204" pitchFamily="34" charset="0"/>
              </a:rPr>
              <a:t>.</a:t>
            </a:r>
            <a:endParaRPr lang="en-US" sz="2600" dirty="0">
              <a:cs typeface="Arial" panose="020B0604020202020204" pitchFamily="34" charset="0"/>
            </a:endParaRPr>
          </a:p>
          <a:p>
            <a:pPr algn="just"/>
            <a:endParaRPr lang="en-US" altLang="en-US" sz="2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2600" dirty="0" smtClean="0">
                <a:cs typeface="Arial" panose="020B0604020202020204" pitchFamily="34" charset="0"/>
              </a:rPr>
              <a:t>Для </a:t>
            </a:r>
            <a:r>
              <a:rPr lang="ru-RU" sz="2600" dirty="0" err="1">
                <a:cs typeface="Arial" panose="020B0604020202020204" pitchFamily="34" charset="0"/>
              </a:rPr>
              <a:t>кожної</a:t>
            </a:r>
            <a:r>
              <a:rPr lang="ru-RU" sz="2600" dirty="0">
                <a:cs typeface="Arial" panose="020B0604020202020204" pitchFamily="34" charset="0"/>
              </a:rPr>
              <a:t> з </a:t>
            </a:r>
            <a:r>
              <a:rPr lang="ru-RU" sz="2600" dirty="0" err="1">
                <a:cs typeface="Arial" panose="020B0604020202020204" pitchFamily="34" charset="0"/>
              </a:rPr>
              <a:t>цих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перевірок</a:t>
            </a:r>
            <a:r>
              <a:rPr lang="ru-RU" sz="2600" dirty="0">
                <a:cs typeface="Arial" panose="020B0604020202020204" pitchFamily="34" charset="0"/>
              </a:rPr>
              <a:t> є 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два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плани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вибіркового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контролю:</a:t>
            </a:r>
            <a:endParaRPr lang="en-US" sz="2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2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600" dirty="0" smtClean="0">
                <a:cs typeface="Arial" panose="020B0604020202020204" pitchFamily="34" charset="0"/>
              </a:rPr>
              <a:t>— </a:t>
            </a:r>
            <a:r>
              <a:rPr lang="ru-RU" sz="2600" dirty="0">
                <a:cs typeface="Arial" panose="020B0604020202020204" pitchFamily="34" charset="0"/>
              </a:rPr>
              <a:t>план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неруйнівного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контролю</a:t>
            </a:r>
            <a:r>
              <a:rPr lang="ru-RU" sz="2600" dirty="0">
                <a:cs typeface="Arial" panose="020B0604020202020204" pitchFamily="34" charset="0"/>
              </a:rPr>
              <a:t>, </a:t>
            </a:r>
            <a:r>
              <a:rPr lang="ru-RU" sz="2600" dirty="0" err="1">
                <a:cs typeface="Arial" panose="020B0604020202020204" pitchFamily="34" charset="0"/>
              </a:rPr>
              <a:t>що</a:t>
            </a:r>
            <a:r>
              <a:rPr lang="ru-RU" sz="2600" dirty="0">
                <a:cs typeface="Arial" panose="020B0604020202020204" pitchFamily="34" charset="0"/>
              </a:rPr>
              <a:t> не </a:t>
            </a:r>
            <a:r>
              <a:rPr lang="ru-RU" sz="2600" dirty="0" err="1">
                <a:cs typeface="Arial" panose="020B0604020202020204" pitchFamily="34" charset="0"/>
              </a:rPr>
              <a:t>передбачає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розкриття</a:t>
            </a:r>
            <a:r>
              <a:rPr lang="ru-RU" sz="2600" dirty="0">
                <a:cs typeface="Arial" panose="020B0604020202020204" pitchFamily="34" charset="0"/>
              </a:rPr>
              <a:t> упаковки;</a:t>
            </a:r>
            <a:endParaRPr lang="en-US" sz="2600" dirty="0">
              <a:cs typeface="Arial" panose="020B0604020202020204" pitchFamily="34" charset="0"/>
            </a:endParaRPr>
          </a:p>
          <a:p>
            <a:pPr algn="just"/>
            <a:endParaRPr lang="en-US" altLang="en-US" sz="2600" dirty="0">
              <a:cs typeface="Arial" panose="020B0604020202020204" pitchFamily="34" charset="0"/>
            </a:endParaRPr>
          </a:p>
          <a:p>
            <a:r>
              <a:rPr lang="en-US" altLang="en-US" sz="2600" dirty="0">
                <a:cs typeface="Arial" panose="020B0604020202020204" pitchFamily="34" charset="0"/>
              </a:rPr>
              <a:t>— </a:t>
            </a:r>
            <a:r>
              <a:rPr lang="ru-RU" sz="2600" dirty="0">
                <a:cs typeface="Arial" panose="020B0604020202020204" pitchFamily="34" charset="0"/>
              </a:rPr>
              <a:t>план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руйнівного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контролю</a:t>
            </a:r>
            <a:r>
              <a:rPr lang="ru-RU" sz="2600" dirty="0">
                <a:cs typeface="Arial" panose="020B0604020202020204" pitchFamily="34" charset="0"/>
              </a:rPr>
              <a:t>, </a:t>
            </a:r>
            <a:r>
              <a:rPr lang="ru-RU" sz="2600" dirty="0" err="1">
                <a:cs typeface="Arial" panose="020B0604020202020204" pitchFamily="34" charset="0"/>
              </a:rPr>
              <a:t>що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передбачає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розкриття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чи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знищення</a:t>
            </a:r>
            <a:r>
              <a:rPr lang="ru-RU" sz="2600" dirty="0">
                <a:cs typeface="Arial" panose="020B0604020202020204" pitchFamily="34" charset="0"/>
              </a:rPr>
              <a:t> упаковки.</a:t>
            </a:r>
            <a:endParaRPr lang="en-US" sz="26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0123" y="162733"/>
            <a:ext cx="9824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EC)</a:t>
            </a:r>
          </a:p>
          <a:p>
            <a:pPr algn="ctr"/>
            <a:r>
              <a:rPr lang="en-US" altLang="en-US" sz="1800" dirty="0">
                <a:cs typeface="Arial" panose="020B0604020202020204" pitchFamily="34" charset="0"/>
              </a:rPr>
              <a:t>2. </a:t>
            </a:r>
            <a:r>
              <a:rPr lang="uk-UA" altLang="en-US" sz="1800" dirty="0">
                <a:cs typeface="Arial" panose="020B0604020202020204" pitchFamily="34" charset="0"/>
              </a:rPr>
              <a:t>ВИМОГИ ДО ПЕРЕВІРКИ ПАРТІЙ УПАКОВАНИХ ОДИНИЦЬ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363" y="1143000"/>
            <a:ext cx="11945199" cy="44778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74638" y="1382713"/>
            <a:ext cx="117201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З </a:t>
            </a:r>
            <a:r>
              <a:rPr lang="ru-RU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економічних</a:t>
            </a:r>
            <a:r>
              <a:rPr lang="ru-RU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і </a:t>
            </a:r>
            <a:r>
              <a:rPr lang="ru-RU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практичних</a:t>
            </a:r>
            <a:r>
              <a:rPr lang="ru-RU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міркувань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застосування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останнього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методу контролю повинно бути </a:t>
            </a:r>
            <a:r>
              <a:rPr lang="ru-RU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зведено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до </a:t>
            </a:r>
            <a:r>
              <a:rPr lang="ru-RU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мінімуму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; </a:t>
            </a:r>
            <a:r>
              <a:rPr lang="ru-RU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він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є </a:t>
            </a:r>
            <a:r>
              <a:rPr lang="ru-RU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менш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ефективним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ru-RU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ніж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неруйнівний</a:t>
            </a:r>
            <a:r>
              <a:rPr lang="ru-RU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контроль.</a:t>
            </a:r>
            <a:endParaRPr lang="uk-UA" altLang="en-US" sz="2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k-UA" altLang="en-US" sz="2800" dirty="0" smtClean="0">
                <a:cs typeface="Arial" panose="020B0604020202020204" pitchFamily="34" charset="0"/>
              </a:rPr>
              <a:t>Руйнівний контроль проводиться тільки у разі неможливості провести неруйнівний контроль.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800" dirty="0" err="1">
                <a:cs typeface="Arial" panose="020B0604020202020204" pitchFamily="34" charset="0"/>
              </a:rPr>
              <a:t>Його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не </a:t>
            </a:r>
            <a:r>
              <a:rPr lang="ru-RU" sz="2800" dirty="0" err="1">
                <a:solidFill>
                  <a:srgbClr val="FF0000"/>
                </a:solidFill>
                <a:cs typeface="Arial" panose="020B0604020202020204" pitchFamily="34" charset="0"/>
              </a:rPr>
              <a:t>застосовують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800" dirty="0">
                <a:cs typeface="Arial" panose="020B0604020202020204" pitchFamily="34" charset="0"/>
              </a:rPr>
              <a:t>до </a:t>
            </a:r>
            <a:r>
              <a:rPr lang="ru-RU" sz="2800" dirty="0" err="1">
                <a:cs typeface="Arial" panose="020B0604020202020204" pitchFamily="34" charset="0"/>
              </a:rPr>
              <a:t>партії</a:t>
            </a:r>
            <a:r>
              <a:rPr lang="ru-RU" sz="2800" dirty="0">
                <a:cs typeface="Arial" panose="020B0604020202020204" pitchFamily="34" charset="0"/>
              </a:rPr>
              <a:t>, в </a:t>
            </a:r>
            <a:r>
              <a:rPr lang="ru-RU" sz="2800" dirty="0" err="1">
                <a:cs typeface="Arial" panose="020B0604020202020204" pitchFamily="34" charset="0"/>
              </a:rPr>
              <a:t>якій</a:t>
            </a:r>
            <a:r>
              <a:rPr lang="ru-RU" sz="2800" dirty="0">
                <a:cs typeface="Arial" panose="020B0604020202020204" pitchFamily="34" charset="0"/>
              </a:rPr>
              <a:t> є </a:t>
            </a:r>
            <a:r>
              <a:rPr lang="ru-RU" sz="2800" dirty="0" err="1">
                <a:cs typeface="Arial" panose="020B0604020202020204" pitchFamily="34" charset="0"/>
              </a:rPr>
              <a:t>менш</a:t>
            </a:r>
            <a:r>
              <a:rPr lang="ru-RU" sz="2800" dirty="0">
                <a:cs typeface="Arial" panose="020B0604020202020204" pitchFamily="34" charset="0"/>
              </a:rPr>
              <a:t> як 100 </a:t>
            </a:r>
            <a:r>
              <a:rPr lang="ru-RU" sz="2800" dirty="0" err="1">
                <a:cs typeface="Arial" panose="020B0604020202020204" pitchFamily="34" charset="0"/>
              </a:rPr>
              <a:t>упакованих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2800" dirty="0" err="1">
                <a:cs typeface="Arial" panose="020B0604020202020204" pitchFamily="34" charset="0"/>
              </a:rPr>
              <a:t>одиниць</a:t>
            </a:r>
            <a:r>
              <a:rPr lang="ru-RU" sz="2800" dirty="0">
                <a:cs typeface="Arial" panose="020B0604020202020204" pitchFamily="34" charset="0"/>
              </a:rPr>
              <a:t>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9165" y="0"/>
            <a:ext cx="8652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EC)</a:t>
            </a:r>
          </a:p>
          <a:p>
            <a:pPr algn="ctr"/>
            <a:r>
              <a:rPr lang="en-US" altLang="en-US" sz="1800" dirty="0">
                <a:cs typeface="Arial" panose="020B0604020202020204" pitchFamily="34" charset="0"/>
              </a:rPr>
              <a:t>2. </a:t>
            </a:r>
            <a:r>
              <a:rPr lang="uk-UA" altLang="en-US" sz="1800" dirty="0">
                <a:cs typeface="Arial" panose="020B0604020202020204" pitchFamily="34" charset="0"/>
              </a:rPr>
              <a:t>ВИМОГИ ДО ПЕРЕВІРКИ ПАРТІЙ УПАКОВАНИХ ОДИНИЦЬ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517525"/>
            <a:ext cx="11928755" cy="49619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72844" y="38814"/>
            <a:ext cx="3595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НАСТАНОВА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WELMEC 6-10</a:t>
            </a:r>
            <a:endParaRPr lang="en-US" alt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0" y="760252"/>
            <a:ext cx="1176841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>
                <a:solidFill>
                  <a:srgbClr val="FF0000"/>
                </a:solidFill>
              </a:rPr>
              <a:t>На практиці руйнівний контроль проводиться, коли</a:t>
            </a:r>
            <a:r>
              <a:rPr lang="en-US" altLang="en-US" sz="2400" dirty="0" smtClean="0"/>
              <a:t>: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1. </a:t>
            </a:r>
            <a:r>
              <a:rPr lang="uk-UA" altLang="en-US" sz="2400" dirty="0" smtClean="0"/>
              <a:t>Складські випробування проводяться щодо номінальної маси з</a:t>
            </a:r>
          </a:p>
          <a:p>
            <a:r>
              <a:rPr lang="uk-UA" altLang="en-US" sz="2400" dirty="0" smtClean="0"/>
              <a:t>різною масою тари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st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&gt;0.2 TNE)</a:t>
            </a:r>
          </a:p>
          <a:p>
            <a:endParaRPr lang="en-US" altLang="en-US" sz="2400" dirty="0"/>
          </a:p>
          <a:p>
            <a:r>
              <a:rPr lang="en-US" altLang="en-US" sz="2400" dirty="0"/>
              <a:t>2. </a:t>
            </a:r>
            <a:r>
              <a:rPr lang="uk-UA" altLang="en-US" sz="2400" dirty="0"/>
              <a:t>Складські випробування щодо</a:t>
            </a:r>
            <a:r>
              <a:rPr lang="en-US" altLang="en-US" sz="2400" dirty="0" smtClean="0"/>
              <a:t> </a:t>
            </a:r>
            <a:r>
              <a:rPr lang="uk-UA" altLang="en-US" sz="2400" dirty="0"/>
              <a:t>номінальної маси </a:t>
            </a:r>
            <a:r>
              <a:rPr lang="uk-UA" altLang="en-US" sz="2400" dirty="0" smtClean="0"/>
              <a:t>з</a:t>
            </a:r>
            <a:r>
              <a:rPr lang="en-US" altLang="en-US" sz="2400" dirty="0" smtClean="0"/>
              <a:t>: </a:t>
            </a:r>
            <a:endParaRPr lang="en-US" altLang="en-US" sz="2400" dirty="0"/>
          </a:p>
          <a:p>
            <a:r>
              <a:rPr lang="en-US" altLang="en-US" sz="2400" dirty="0"/>
              <a:t>3. </a:t>
            </a:r>
            <a:r>
              <a:rPr lang="uk-UA" altLang="en-US" sz="2400" dirty="0"/>
              <a:t>р</a:t>
            </a:r>
            <a:r>
              <a:rPr lang="uk-UA" altLang="en-US" sz="2400" dirty="0" smtClean="0"/>
              <a:t>ізною масою тари, якщо</a:t>
            </a:r>
            <a:endParaRPr lang="en-US" altLang="en-US" sz="2400" dirty="0"/>
          </a:p>
          <a:p>
            <a:r>
              <a:rPr lang="en-US" altLang="en-US" sz="2400" dirty="0"/>
              <a:t>	- </a:t>
            </a:r>
            <a:r>
              <a:rPr lang="uk-UA" altLang="en-US" sz="2400" dirty="0" smtClean="0"/>
              <a:t>не видно рівень рідини</a:t>
            </a:r>
            <a:r>
              <a:rPr lang="en-US" altLang="en-US" sz="2400" dirty="0" smtClean="0"/>
              <a:t>, </a:t>
            </a:r>
            <a:r>
              <a:rPr lang="uk-UA" altLang="en-US" sz="2400" dirty="0" smtClean="0"/>
              <a:t>або поперечний переріз є занадто великим,</a:t>
            </a:r>
            <a:endParaRPr lang="en-US" altLang="en-US" sz="2400" dirty="0"/>
          </a:p>
          <a:p>
            <a:r>
              <a:rPr lang="en-US" altLang="en-US" sz="2400" dirty="0"/>
              <a:t>	- </a:t>
            </a:r>
            <a:r>
              <a:rPr lang="uk-UA" altLang="en-US" sz="2400" dirty="0"/>
              <a:t>не видно рівень </a:t>
            </a:r>
            <a:r>
              <a:rPr lang="uk-UA" altLang="en-US" sz="2400" dirty="0" smtClean="0"/>
              <a:t>рідини, але </a:t>
            </a:r>
            <a:r>
              <a:rPr lang="en-US" altLang="en-US" sz="2400" dirty="0" smtClean="0"/>
              <a:t>but </a:t>
            </a:r>
            <a:r>
              <a:rPr lang="en-US" altLang="en-US" sz="2400" dirty="0"/>
              <a:t>the cross sectional area is too </a:t>
            </a:r>
            <a:r>
              <a:rPr lang="en-US" altLang="en-US" sz="2400" dirty="0" smtClean="0"/>
              <a:t>large,</a:t>
            </a:r>
            <a:endParaRPr lang="uk-UA" altLang="en-US" sz="2400" dirty="0" smtClean="0"/>
          </a:p>
          <a:p>
            <a:r>
              <a:rPr lang="uk-UA" altLang="en-US" sz="2400" dirty="0"/>
              <a:t> </a:t>
            </a:r>
            <a:r>
              <a:rPr lang="uk-UA" altLang="en-US" sz="2400" dirty="0" smtClean="0"/>
              <a:t>         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- </a:t>
            </a:r>
            <a:r>
              <a:rPr lang="uk-UA" altLang="en-US" sz="2400" dirty="0" smtClean="0"/>
              <a:t>рідина є неоднорідною або незмішуваною.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4</a:t>
            </a:r>
            <a:r>
              <a:rPr lang="en-US" altLang="en-US" sz="2400" dirty="0" smtClean="0"/>
              <a:t>.</a:t>
            </a:r>
            <a:r>
              <a:rPr lang="uk-UA" altLang="en-US" sz="2400" dirty="0" smtClean="0"/>
              <a:t> продукт в аерозольній упаковці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82775" y="338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363" y="833438"/>
            <a:ext cx="11845265" cy="48008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9541" y="397529"/>
            <a:ext cx="11622087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4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600" dirty="0">
                <a:cs typeface="Arial" panose="020B0604020202020204" pitchFamily="34" charset="0"/>
              </a:rPr>
              <a:t>2.1.1. </a:t>
            </a:r>
            <a:r>
              <a:rPr lang="ru-RU" sz="2600" dirty="0" err="1">
                <a:cs typeface="Arial" panose="020B0604020202020204" pitchFamily="34" charset="0"/>
              </a:rPr>
              <a:t>Усі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упаковані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одиниці</a:t>
            </a:r>
            <a:r>
              <a:rPr lang="ru-RU" sz="2600" dirty="0">
                <a:cs typeface="Arial" panose="020B0604020202020204" pitchFamily="34" charset="0"/>
              </a:rPr>
              <a:t> в </a:t>
            </a:r>
            <a:r>
              <a:rPr lang="ru-RU" sz="2600" dirty="0" err="1">
                <a:cs typeface="Arial" panose="020B0604020202020204" pitchFamily="34" charset="0"/>
              </a:rPr>
              <a:t>партії</a:t>
            </a:r>
            <a:r>
              <a:rPr lang="ru-RU" sz="2600" dirty="0">
                <a:cs typeface="Arial" panose="020B0604020202020204" pitchFamily="34" charset="0"/>
              </a:rPr>
              <a:t>, </a:t>
            </a:r>
            <a:r>
              <a:rPr lang="ru-RU" sz="2600" dirty="0" err="1">
                <a:cs typeface="Arial" panose="020B0604020202020204" pitchFamily="34" charset="0"/>
              </a:rPr>
              <a:t>що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підлягають</a:t>
            </a:r>
            <a:r>
              <a:rPr lang="ru-RU" sz="2600" dirty="0">
                <a:cs typeface="Arial" panose="020B0604020202020204" pitchFamily="34" charset="0"/>
              </a:rPr>
              <a:t> контролю,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повинні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бути з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однаковим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номінальним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вмістом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, одного типу,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виготовлені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в межах одного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виробничого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циклу </a:t>
            </a:r>
            <a:r>
              <a:rPr lang="ru-RU" sz="2600" dirty="0">
                <a:cs typeface="Arial" panose="020B0604020202020204" pitchFamily="34" charset="0"/>
              </a:rPr>
              <a:t>та </a:t>
            </a:r>
            <a:r>
              <a:rPr lang="ru-RU" sz="2600" dirty="0" err="1">
                <a:cs typeface="Arial" panose="020B0604020202020204" pitchFamily="34" charset="0"/>
              </a:rPr>
              <a:t>упаковані</a:t>
            </a:r>
            <a:r>
              <a:rPr lang="ru-RU" sz="2600" dirty="0">
                <a:cs typeface="Arial" panose="020B0604020202020204" pitchFamily="34" charset="0"/>
              </a:rPr>
              <a:t> в одному </a:t>
            </a:r>
            <a:r>
              <a:rPr lang="ru-RU" sz="2600" dirty="0" err="1">
                <a:cs typeface="Arial" panose="020B0604020202020204" pitchFamily="34" charset="0"/>
              </a:rPr>
              <a:t>місці</a:t>
            </a:r>
            <a:r>
              <a:rPr lang="ru-RU" sz="2600" dirty="0">
                <a:cs typeface="Arial" panose="020B0604020202020204" pitchFamily="34" charset="0"/>
              </a:rPr>
              <a:t>.</a:t>
            </a:r>
            <a:endParaRPr lang="uk-UA" altLang="en-US" sz="26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600" dirty="0" smtClean="0">
                <a:cs typeface="Arial" panose="020B0604020202020204" pitchFamily="34" charset="0"/>
              </a:rPr>
              <a:t> </a:t>
            </a:r>
            <a:r>
              <a:rPr lang="uk-UA" altLang="en-US" sz="2600" dirty="0" smtClean="0">
                <a:cs typeface="Arial" panose="020B0604020202020204" pitchFamily="34" charset="0"/>
              </a:rPr>
              <a:t>Розмір партії повинен бути обмеженим відповідно до значень, викладених нижче. 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algn="just"/>
            <a:r>
              <a:rPr lang="en-US" altLang="en-US" sz="2600" dirty="0">
                <a:cs typeface="Arial" panose="020B0604020202020204" pitchFamily="34" charset="0"/>
              </a:rPr>
              <a:t>2.1.2. </a:t>
            </a:r>
            <a:r>
              <a:rPr lang="ru-RU" sz="2600" dirty="0" smtClean="0">
                <a:cs typeface="Arial" panose="020B0604020202020204" pitchFamily="34" charset="0"/>
              </a:rPr>
              <a:t>У </a:t>
            </a:r>
            <a:r>
              <a:rPr lang="ru-RU" sz="2600" dirty="0" err="1">
                <a:cs typeface="Arial" panose="020B0604020202020204" pitchFamily="34" charset="0"/>
              </a:rPr>
              <a:t>разі</a:t>
            </a:r>
            <a:r>
              <a:rPr lang="ru-RU" sz="2600" dirty="0">
                <a:cs typeface="Arial" panose="020B0604020202020204" pitchFamily="34" charset="0"/>
              </a:rPr>
              <a:t> коли контроль </a:t>
            </a:r>
            <a:r>
              <a:rPr lang="ru-RU" sz="2600" dirty="0" err="1">
                <a:cs typeface="Arial" panose="020B0604020202020204" pitchFamily="34" charset="0"/>
              </a:rPr>
              <a:t>упакованих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одиниць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здійснюється</a:t>
            </a:r>
            <a:r>
              <a:rPr lang="ru-RU" sz="2600" dirty="0">
                <a:cs typeface="Arial" panose="020B0604020202020204" pitchFamily="34" charset="0"/>
              </a:rPr>
              <a:t> у </a:t>
            </a:r>
            <a:r>
              <a:rPr lang="ru-RU" sz="2600" dirty="0" err="1">
                <a:cs typeface="Arial" panose="020B0604020202020204" pitchFamily="34" charset="0"/>
              </a:rPr>
              <a:t>кінці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пакувальної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лінії</a:t>
            </a:r>
            <a:r>
              <a:rPr lang="ru-RU" sz="2600" dirty="0">
                <a:cs typeface="Arial" panose="020B0604020202020204" pitchFamily="34" charset="0"/>
              </a:rPr>
              <a:t>, </a:t>
            </a:r>
            <a:r>
              <a:rPr lang="ru-RU" sz="2600" dirty="0" err="1">
                <a:cs typeface="Arial" panose="020B0604020202020204" pitchFamily="34" charset="0"/>
              </a:rPr>
              <a:t>їх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кількість</a:t>
            </a:r>
            <a:r>
              <a:rPr lang="ru-RU" sz="2600" dirty="0">
                <a:cs typeface="Arial" panose="020B0604020202020204" pitchFamily="34" charset="0"/>
              </a:rPr>
              <a:t> у </a:t>
            </a:r>
            <a:r>
              <a:rPr lang="ru-RU" sz="2600" dirty="0" err="1">
                <a:cs typeface="Arial" panose="020B0604020202020204" pitchFamily="34" charset="0"/>
              </a:rPr>
              <a:t>кожній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партії</a:t>
            </a:r>
            <a:r>
              <a:rPr lang="ru-RU" sz="2600" dirty="0">
                <a:cs typeface="Arial" panose="020B0604020202020204" pitchFamily="34" charset="0"/>
              </a:rPr>
              <a:t> становить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максимальну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кількість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упакованих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одиниць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що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виробляються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пакувальною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лінією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протягом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години</a:t>
            </a:r>
            <a:r>
              <a:rPr lang="ru-RU" sz="2600" dirty="0">
                <a:cs typeface="Arial" panose="020B0604020202020204" pitchFamily="34" charset="0"/>
              </a:rPr>
              <a:t>, без </a:t>
            </a:r>
            <a:r>
              <a:rPr lang="ru-RU" sz="2600" dirty="0" err="1">
                <a:cs typeface="Arial" panose="020B0604020202020204" pitchFamily="34" charset="0"/>
              </a:rPr>
              <a:t>обмежень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щодо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розміру</a:t>
            </a: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 err="1">
                <a:cs typeface="Arial" panose="020B0604020202020204" pitchFamily="34" charset="0"/>
              </a:rPr>
              <a:t>партії</a:t>
            </a:r>
            <a:r>
              <a:rPr lang="ru-RU" sz="2600" dirty="0">
                <a:cs typeface="Arial" panose="020B0604020202020204" pitchFamily="34" charset="0"/>
              </a:rPr>
              <a:t>.</a:t>
            </a:r>
            <a:endParaRPr lang="en-US" altLang="en-US" sz="2600" dirty="0">
              <a:cs typeface="Arial" panose="020B0604020202020204" pitchFamily="34" charset="0"/>
            </a:endParaRPr>
          </a:p>
          <a:p>
            <a:r>
              <a:rPr lang="ru-RU" dirty="0" smtClean="0"/>
              <a:t> 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В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інших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випадках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розмір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партії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не повинен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перевищувати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10 000 </a:t>
            </a:r>
            <a:r>
              <a:rPr lang="ru-RU" sz="2600" dirty="0" err="1">
                <a:solidFill>
                  <a:srgbClr val="FF0000"/>
                </a:solidFill>
                <a:cs typeface="Arial" panose="020B0604020202020204" pitchFamily="34" charset="0"/>
              </a:rPr>
              <a:t>одиниць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89022" y="197504"/>
            <a:ext cx="980297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en-US" altLang="en-US" sz="2000" dirty="0">
                <a:cs typeface="Arial" panose="020B0604020202020204" pitchFamily="34" charset="0"/>
              </a:rPr>
              <a:t>2.1. </a:t>
            </a:r>
            <a:r>
              <a:rPr lang="uk-UA" altLang="en-US" sz="2000" dirty="0" smtClean="0">
                <a:cs typeface="Arial" panose="020B0604020202020204" pitchFamily="34" charset="0"/>
              </a:rPr>
              <a:t>Партії упакованих одиниць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128" y="816372"/>
            <a:ext cx="11941201" cy="42767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5113" y="784225"/>
            <a:ext cx="11716216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 smtClean="0"/>
              <a:t>2.1.3</a:t>
            </a:r>
            <a:r>
              <a:rPr lang="en-US" altLang="en-US" sz="2400" dirty="0"/>
              <a:t>. </a:t>
            </a:r>
            <a:r>
              <a:rPr lang="ru-RU" sz="2400" dirty="0" err="1" smtClean="0"/>
              <a:t>Неруйнівний</a:t>
            </a:r>
            <a:r>
              <a:rPr lang="ru-RU" sz="2400" dirty="0" smtClean="0"/>
              <a:t> контроль </a:t>
            </a:r>
            <a:r>
              <a:rPr lang="ru-RU" sz="2400" dirty="0" err="1" smtClean="0"/>
              <a:t>партій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</a:t>
            </a:r>
            <a:r>
              <a:rPr lang="ru-RU" sz="2400" dirty="0" smtClean="0"/>
              <a:t> як 100 </a:t>
            </a:r>
            <a:r>
              <a:rPr lang="ru-RU" sz="2400" dirty="0" err="1" smtClean="0"/>
              <a:t>упакованих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одиниць</a:t>
            </a:r>
            <a:r>
              <a:rPr lang="ru-RU" sz="2400" dirty="0" smtClean="0"/>
              <a:t>, </a:t>
            </a:r>
            <a:r>
              <a:rPr lang="ru-RU" sz="2400" dirty="0" err="1" smtClean="0"/>
              <a:t>застосовується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одиниць</a:t>
            </a:r>
            <a:r>
              <a:rPr lang="ru-RU" sz="2400" dirty="0" smtClean="0"/>
              <a:t> у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.</a:t>
            </a:r>
            <a:endParaRPr lang="en-US" altLang="en-US" sz="2400" dirty="0" smtClean="0"/>
          </a:p>
          <a:p>
            <a:pPr algn="just"/>
            <a:r>
              <a:rPr lang="en-US" altLang="en-US" sz="2400" dirty="0" smtClean="0"/>
              <a:t>2.1.4. </a:t>
            </a:r>
            <a:r>
              <a:rPr lang="ru-RU" sz="2400" dirty="0" smtClean="0"/>
              <a:t>Перед </a:t>
            </a:r>
            <a:r>
              <a:rPr lang="ru-RU" sz="2400" dirty="0" err="1" smtClean="0"/>
              <a:t>проведенням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випробувань</a:t>
            </a:r>
            <a:r>
              <a:rPr lang="ru-RU" sz="2400" dirty="0" smtClean="0"/>
              <a:t> (для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перевірки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потребує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вибірки</a:t>
            </a:r>
            <a:r>
              <a:rPr lang="ru-RU" sz="2400" dirty="0" smtClean="0"/>
              <a:t>), </a:t>
            </a:r>
            <a:r>
              <a:rPr lang="ru-RU" sz="2400" dirty="0" err="1" smtClean="0"/>
              <a:t>зазначених</a:t>
            </a:r>
            <a:r>
              <a:rPr lang="ru-RU" sz="2400" dirty="0" smtClean="0"/>
              <a:t> у пунктах </a:t>
            </a:r>
            <a:r>
              <a:rPr lang="en-US" altLang="en-US" sz="2400" dirty="0" smtClean="0"/>
              <a:t>2.2 </a:t>
            </a:r>
            <a:r>
              <a:rPr lang="ru-RU" sz="2400" dirty="0" smtClean="0"/>
              <a:t>та </a:t>
            </a:r>
            <a:r>
              <a:rPr lang="en-US" altLang="en-US" sz="2400" dirty="0" smtClean="0"/>
              <a:t>2.</a:t>
            </a:r>
            <a:r>
              <a:rPr lang="uk-UA" altLang="en-US" sz="2400" dirty="0" smtClean="0"/>
              <a:t>3</a:t>
            </a:r>
            <a:r>
              <a:rPr lang="ru-RU" sz="2400" dirty="0" smtClean="0"/>
              <a:t>, з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вибірково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відбирають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достатню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упакованих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одиниць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algn="just"/>
            <a:endParaRPr lang="en-US" altLang="en-US" sz="2400" dirty="0"/>
          </a:p>
          <a:p>
            <a:r>
              <a:rPr lang="ru-RU" sz="2400" dirty="0" smtClean="0"/>
              <a:t>Для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наступної</a:t>
            </a:r>
            <a:r>
              <a:rPr lang="ru-RU" sz="2400" dirty="0"/>
              <a:t> </a:t>
            </a:r>
            <a:r>
              <a:rPr lang="ru-RU" sz="2400" dirty="0" err="1"/>
              <a:t>перевірки</a:t>
            </a:r>
            <a:r>
              <a:rPr lang="ru-RU" sz="2400" dirty="0"/>
              <a:t> </a:t>
            </a:r>
            <a:r>
              <a:rPr lang="ru-RU" sz="2400" dirty="0" err="1"/>
              <a:t>необхідну</a:t>
            </a:r>
            <a:r>
              <a:rPr lang="ru-RU" sz="2400" dirty="0"/>
              <a:t> </a:t>
            </a:r>
            <a:r>
              <a:rPr lang="ru-RU" sz="2400" dirty="0" err="1"/>
              <a:t>вибірку</a:t>
            </a:r>
            <a:r>
              <a:rPr lang="ru-RU" sz="2400" dirty="0"/>
              <a:t> </a:t>
            </a:r>
            <a:r>
              <a:rPr lang="ru-RU" sz="2400" dirty="0" err="1"/>
              <a:t>довільно</a:t>
            </a:r>
            <a:r>
              <a:rPr lang="ru-RU" sz="2400" dirty="0"/>
              <a:t> </a:t>
            </a:r>
            <a:r>
              <a:rPr lang="ru-RU" sz="2400" dirty="0" err="1"/>
              <a:t>відбирають</a:t>
            </a:r>
            <a:r>
              <a:rPr lang="ru-RU" sz="2400" dirty="0"/>
              <a:t> з </a:t>
            </a:r>
            <a:r>
              <a:rPr lang="ru-RU" sz="2400" dirty="0" err="1"/>
              <a:t>першої</a:t>
            </a:r>
            <a:r>
              <a:rPr lang="ru-RU" sz="2400" dirty="0"/>
              <a:t> </a:t>
            </a:r>
            <a:r>
              <a:rPr lang="ru-RU" sz="2400" dirty="0" err="1"/>
              <a:t>вибірки</a:t>
            </a:r>
            <a:r>
              <a:rPr lang="ru-RU" sz="2400" dirty="0"/>
              <a:t> та </a:t>
            </a:r>
            <a:r>
              <a:rPr lang="ru-RU" sz="2400" dirty="0" err="1"/>
              <a:t>позначають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.</a:t>
            </a:r>
            <a:endParaRPr lang="en-US" sz="2400" dirty="0"/>
          </a:p>
          <a:p>
            <a:pPr algn="just"/>
            <a:endParaRPr lang="en-US" altLang="en-US" sz="2400" dirty="0"/>
          </a:p>
          <a:p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позначення</a:t>
            </a:r>
            <a:r>
              <a:rPr lang="ru-RU" sz="2400" dirty="0"/>
              <a:t> </a:t>
            </a:r>
            <a:r>
              <a:rPr lang="ru-RU" sz="2400" dirty="0" err="1"/>
              <a:t>завершують</a:t>
            </a:r>
            <a:r>
              <a:rPr lang="ru-RU" sz="2400" dirty="0"/>
              <a:t> до початку </a:t>
            </a:r>
            <a:r>
              <a:rPr lang="ru-RU" sz="2400" dirty="0" err="1"/>
              <a:t>процедури</a:t>
            </a:r>
            <a:r>
              <a:rPr lang="ru-RU" sz="2400" dirty="0"/>
              <a:t> </a:t>
            </a:r>
            <a:r>
              <a:rPr lang="ru-RU" sz="2400" dirty="0" err="1"/>
              <a:t>вимірювання</a:t>
            </a:r>
            <a:r>
              <a:rPr lang="ru-RU" sz="2400" dirty="0"/>
              <a:t>.</a:t>
            </a:r>
            <a:endParaRPr lang="en-US" sz="2400" dirty="0"/>
          </a:p>
          <a:p>
            <a:pPr algn="just"/>
            <a:r>
              <a:rPr lang="en-US" altLang="en-US" sz="2400" dirty="0"/>
              <a:t>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09627" y="59204"/>
            <a:ext cx="988237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76/211/</a:t>
            </a:r>
            <a:r>
              <a:rPr lang="uk-UA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EC) </a:t>
            </a:r>
            <a:r>
              <a:rPr lang="en-US" altLang="en-US" sz="2000" dirty="0">
                <a:cs typeface="Arial" panose="020B0604020202020204" pitchFamily="34" charset="0"/>
              </a:rPr>
              <a:t>2.1. </a:t>
            </a:r>
            <a:r>
              <a:rPr lang="uk-UA" altLang="en-US" sz="2000" dirty="0">
                <a:cs typeface="Arial" panose="020B0604020202020204" pitchFamily="34" charset="0"/>
              </a:rPr>
              <a:t>Партії упакованих одиниць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388" y="985837"/>
            <a:ext cx="11377938" cy="46526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96761" y="990039"/>
            <a:ext cx="11163565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2.2.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Перевірка 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фактичного </a:t>
            </a:r>
            <a:r>
              <a:rPr lang="ru-RU" sz="2400" dirty="0" err="1">
                <a:solidFill>
                  <a:srgbClr val="FF0000"/>
                </a:solidFill>
                <a:cs typeface="Arial" panose="020B0604020202020204" pitchFamily="34" charset="0"/>
              </a:rPr>
              <a:t>вмісту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cs typeface="Arial" panose="020B0604020202020204" pitchFamily="34" charset="0"/>
              </a:rPr>
              <a:t>упакованої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cs typeface="Arial" panose="020B0604020202020204" pitchFamily="34" charset="0"/>
              </a:rPr>
              <a:t>одиниці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altLang="en-US" sz="2400" b="0" dirty="0" err="1">
                <a:cs typeface="Arial" panose="020B0604020202020204" pitchFamily="34" charset="0"/>
              </a:rPr>
              <a:t>Мінімальний</a:t>
            </a:r>
            <a:r>
              <a:rPr lang="ru-RU" altLang="en-US" sz="2400" b="0" dirty="0">
                <a:cs typeface="Arial" panose="020B0604020202020204" pitchFamily="34" charset="0"/>
              </a:rPr>
              <a:t> </a:t>
            </a:r>
            <a:r>
              <a:rPr lang="ru-RU" altLang="en-US" sz="2400" b="0" dirty="0" err="1">
                <a:cs typeface="Arial" panose="020B0604020202020204" pitchFamily="34" charset="0"/>
              </a:rPr>
              <a:t>прийнятний</a:t>
            </a:r>
            <a:r>
              <a:rPr lang="ru-RU" altLang="en-US" sz="2400" b="0" dirty="0">
                <a:cs typeface="Arial" panose="020B0604020202020204" pitchFamily="34" charset="0"/>
              </a:rPr>
              <a:t> </a:t>
            </a:r>
            <a:r>
              <a:rPr lang="ru-RU" altLang="en-US" sz="2400" b="0" dirty="0" err="1">
                <a:cs typeface="Arial" panose="020B0604020202020204" pitchFamily="34" charset="0"/>
              </a:rPr>
              <a:t>вміст</a:t>
            </a:r>
            <a:r>
              <a:rPr lang="ru-RU" altLang="en-US" sz="2400" b="0" dirty="0">
                <a:cs typeface="Arial" panose="020B0604020202020204" pitchFamily="34" charset="0"/>
              </a:rPr>
              <a:t> </a:t>
            </a:r>
            <a:r>
              <a:rPr lang="ru-RU" altLang="en-US" sz="2400" b="0" dirty="0" err="1">
                <a:cs typeface="Arial" panose="020B0604020202020204" pitchFamily="34" charset="0"/>
              </a:rPr>
              <a:t>розраховується</a:t>
            </a:r>
            <a:r>
              <a:rPr lang="ru-RU" altLang="en-US" sz="2400" b="0" dirty="0">
                <a:cs typeface="Arial" panose="020B0604020202020204" pitchFamily="34" charset="0"/>
              </a:rPr>
              <a:t> шляхом </a:t>
            </a:r>
            <a:r>
              <a:rPr lang="ru-RU" altLang="en-US" sz="2400" b="0" dirty="0" err="1">
                <a:cs typeface="Arial" panose="020B0604020202020204" pitchFamily="34" charset="0"/>
              </a:rPr>
              <a:t>віднімання</a:t>
            </a:r>
            <a:r>
              <a:rPr lang="ru-RU" altLang="en-US" sz="2400" b="0" dirty="0">
                <a:cs typeface="Arial" panose="020B0604020202020204" pitchFamily="34" charset="0"/>
              </a:rPr>
              <a:t> </a:t>
            </a:r>
            <a:r>
              <a:rPr lang="ru-RU" altLang="en-US" sz="2400" b="0" dirty="0" err="1">
                <a:cs typeface="Arial" panose="020B0604020202020204" pitchFamily="34" charset="0"/>
              </a:rPr>
              <a:t>допустимих</a:t>
            </a:r>
            <a:r>
              <a:rPr lang="ru-RU" altLang="en-US" sz="2400" b="0" dirty="0">
                <a:cs typeface="Arial" panose="020B0604020202020204" pitchFamily="34" charset="0"/>
              </a:rPr>
              <a:t> </a:t>
            </a:r>
            <a:r>
              <a:rPr lang="ru-RU" altLang="en-US" sz="2400" b="0" dirty="0" err="1" smtClean="0">
                <a:cs typeface="Arial" panose="020B0604020202020204" pitchFamily="34" charset="0"/>
              </a:rPr>
              <a:t>від</a:t>
            </a:r>
            <a:r>
              <a:rPr lang="en-US" altLang="en-US" sz="2400" b="0" dirty="0" smtClean="0">
                <a:cs typeface="Arial" panose="020B0604020202020204" pitchFamily="34" charset="0"/>
              </a:rPr>
              <a:t>’</a:t>
            </a:r>
            <a:r>
              <a:rPr lang="uk-UA" altLang="en-US" sz="2400" b="0" dirty="0" smtClean="0">
                <a:cs typeface="Arial" panose="020B0604020202020204" pitchFamily="34" charset="0"/>
              </a:rPr>
              <a:t>ємних відхилень для відповідного вмісту від номінального вмісту упакованих одиниць.</a:t>
            </a:r>
          </a:p>
          <a:p>
            <a:pPr algn="just"/>
            <a:r>
              <a:rPr lang="uk-UA" altLang="en-US" sz="2400" b="0" dirty="0" smtClean="0">
                <a:cs typeface="Arial" panose="020B0604020202020204" pitchFamily="34" charset="0"/>
              </a:rPr>
              <a:t>Упаковані одиниці партії, фактичний вміст яких є меншим ніж мінімальний прийнятний вміст, вважаються невідповідними. </a:t>
            </a:r>
            <a:endParaRPr lang="en-US" altLang="en-US" sz="2400" b="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2.2.1.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Неруйнівний контроль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2400" b="0" dirty="0" err="1">
                <a:cs typeface="Arial" panose="020B0604020202020204" pitchFamily="34" charset="0"/>
              </a:rPr>
              <a:t>Неруйнівний</a:t>
            </a:r>
            <a:r>
              <a:rPr lang="ru-RU" sz="2400" b="0" dirty="0">
                <a:cs typeface="Arial" panose="020B0604020202020204" pitchFamily="34" charset="0"/>
              </a:rPr>
              <a:t> контроль </a:t>
            </a:r>
            <a:r>
              <a:rPr lang="ru-RU" sz="2400" b="0" dirty="0" err="1">
                <a:cs typeface="Arial" panose="020B0604020202020204" pitchFamily="34" charset="0"/>
              </a:rPr>
              <a:t>здійснюється</a:t>
            </a:r>
            <a:r>
              <a:rPr lang="ru-RU" sz="2400" b="0" dirty="0">
                <a:cs typeface="Arial" panose="020B0604020202020204" pitchFamily="34" charset="0"/>
              </a:rPr>
              <a:t> </a:t>
            </a:r>
            <a:r>
              <a:rPr lang="ru-RU" sz="2400" b="0" dirty="0" err="1">
                <a:cs typeface="Arial" panose="020B0604020202020204" pitchFamily="34" charset="0"/>
              </a:rPr>
              <a:t>згідно</a:t>
            </a:r>
            <a:r>
              <a:rPr lang="ru-RU" sz="2400" b="0" dirty="0">
                <a:cs typeface="Arial" panose="020B0604020202020204" pitchFamily="34" charset="0"/>
              </a:rPr>
              <a:t> з планом </a:t>
            </a:r>
            <a:r>
              <a:rPr lang="ru-RU" sz="2400" b="0" dirty="0" err="1">
                <a:cs typeface="Arial" panose="020B0604020202020204" pitchFamily="34" charset="0"/>
              </a:rPr>
              <a:t>подвійного</a:t>
            </a:r>
            <a:r>
              <a:rPr lang="ru-RU" sz="2400" b="0" dirty="0">
                <a:cs typeface="Arial" panose="020B0604020202020204" pitchFamily="34" charset="0"/>
              </a:rPr>
              <a:t> </a:t>
            </a:r>
            <a:r>
              <a:rPr lang="ru-RU" sz="2400" b="0" dirty="0" err="1">
                <a:cs typeface="Arial" panose="020B0604020202020204" pitchFamily="34" charset="0"/>
              </a:rPr>
              <a:t>вибіркового</a:t>
            </a:r>
            <a:r>
              <a:rPr lang="ru-RU" sz="2400" b="0" dirty="0">
                <a:cs typeface="Arial" panose="020B0604020202020204" pitchFamily="34" charset="0"/>
              </a:rPr>
              <a:t> контролю </a:t>
            </a:r>
            <a:r>
              <a:rPr lang="ru-RU" sz="2400" b="0" dirty="0" err="1">
                <a:cs typeface="Arial" panose="020B0604020202020204" pitchFamily="34" charset="0"/>
              </a:rPr>
              <a:t>відповідно</a:t>
            </a:r>
            <a:r>
              <a:rPr lang="ru-RU" sz="2400" b="0" dirty="0">
                <a:cs typeface="Arial" panose="020B0604020202020204" pitchFamily="34" charset="0"/>
              </a:rPr>
              <a:t> до </a:t>
            </a:r>
            <a:r>
              <a:rPr lang="ru-RU" sz="2400" b="0" dirty="0" err="1">
                <a:cs typeface="Arial" panose="020B0604020202020204" pitchFamily="34" charset="0"/>
              </a:rPr>
              <a:t>таблиці</a:t>
            </a:r>
            <a:r>
              <a:rPr lang="ru-RU" sz="2400" b="0" dirty="0">
                <a:cs typeface="Arial" panose="020B0604020202020204" pitchFamily="34" charset="0"/>
              </a:rPr>
              <a:t>  </a:t>
            </a:r>
            <a:r>
              <a:rPr lang="ru-RU" sz="2400" b="0" dirty="0" err="1" smtClean="0">
                <a:cs typeface="Arial" panose="020B0604020202020204" pitchFamily="34" charset="0"/>
              </a:rPr>
              <a:t>нижче</a:t>
            </a:r>
            <a:r>
              <a:rPr lang="uk-UA" sz="2400" b="0" dirty="0" smtClean="0">
                <a:cs typeface="Arial" panose="020B0604020202020204" pitchFamily="34" charset="0"/>
              </a:rPr>
              <a:t>.</a:t>
            </a:r>
            <a:endParaRPr lang="en-US" altLang="en-US" sz="2400" b="0" dirty="0">
              <a:cs typeface="Arial" panose="020B0604020202020204" pitchFamily="34" charset="0"/>
            </a:endParaRPr>
          </a:p>
          <a:p>
            <a:pPr algn="just"/>
            <a:r>
              <a:rPr lang="ru-RU" sz="2400" b="0" dirty="0" err="1" smtClean="0">
                <a:cs typeface="Arial" panose="020B0604020202020204" pitchFamily="34" charset="0"/>
              </a:rPr>
              <a:t>Кількість</a:t>
            </a:r>
            <a:r>
              <a:rPr lang="ru-RU" sz="2400" b="0" dirty="0" smtClean="0">
                <a:cs typeface="Arial" panose="020B0604020202020204" pitchFamily="34" charset="0"/>
              </a:rPr>
              <a:t> </a:t>
            </a:r>
            <a:r>
              <a:rPr lang="ru-RU" sz="2400" b="0" dirty="0" err="1">
                <a:cs typeface="Arial" panose="020B0604020202020204" pitchFamily="34" charset="0"/>
              </a:rPr>
              <a:t>упакованих</a:t>
            </a:r>
            <a:r>
              <a:rPr lang="ru-RU" sz="2400" b="0" dirty="0">
                <a:cs typeface="Arial" panose="020B0604020202020204" pitchFamily="34" charset="0"/>
              </a:rPr>
              <a:t> </a:t>
            </a:r>
            <a:r>
              <a:rPr lang="ru-RU" sz="2400" b="0" dirty="0" err="1">
                <a:cs typeface="Arial" panose="020B0604020202020204" pitchFamily="34" charset="0"/>
              </a:rPr>
              <a:t>одиниць</a:t>
            </a:r>
            <a:r>
              <a:rPr lang="ru-RU" sz="2400" b="0" dirty="0">
                <a:cs typeface="Arial" panose="020B0604020202020204" pitchFamily="34" charset="0"/>
              </a:rPr>
              <a:t>, </a:t>
            </a:r>
            <a:r>
              <a:rPr lang="ru-RU" sz="2400" b="0" dirty="0" err="1">
                <a:cs typeface="Arial" panose="020B0604020202020204" pitchFamily="34" charset="0"/>
              </a:rPr>
              <a:t>які</a:t>
            </a:r>
            <a:r>
              <a:rPr lang="ru-RU" sz="2400" b="0" dirty="0">
                <a:cs typeface="Arial" panose="020B0604020202020204" pitchFamily="34" charset="0"/>
              </a:rPr>
              <a:t> </a:t>
            </a:r>
            <a:r>
              <a:rPr lang="ru-RU" sz="2400" b="0" dirty="0" err="1">
                <a:cs typeface="Arial" panose="020B0604020202020204" pitchFamily="34" charset="0"/>
              </a:rPr>
              <a:t>підлягають</a:t>
            </a:r>
            <a:r>
              <a:rPr lang="ru-RU" sz="2400" b="0" dirty="0">
                <a:cs typeface="Arial" panose="020B0604020202020204" pitchFamily="34" charset="0"/>
              </a:rPr>
              <a:t> </a:t>
            </a:r>
            <a:r>
              <a:rPr lang="ru-RU" sz="2400" b="0" dirty="0" err="1">
                <a:cs typeface="Arial" panose="020B0604020202020204" pitchFamily="34" charset="0"/>
              </a:rPr>
              <a:t>перевірці</a:t>
            </a:r>
            <a:r>
              <a:rPr lang="ru-RU" sz="2400" b="0" dirty="0">
                <a:cs typeface="Arial" panose="020B0604020202020204" pitchFamily="34" charset="0"/>
              </a:rPr>
              <a:t>, </a:t>
            </a:r>
            <a:r>
              <a:rPr lang="ru-RU" sz="2400" b="0" dirty="0" err="1">
                <a:cs typeface="Arial" panose="020B0604020202020204" pitchFamily="34" charset="0"/>
              </a:rPr>
              <a:t>відповідає</a:t>
            </a:r>
            <a:r>
              <a:rPr lang="ru-RU" sz="2400" b="0" dirty="0">
                <a:cs typeface="Arial" panose="020B0604020202020204" pitchFamily="34" charset="0"/>
              </a:rPr>
              <a:t> </a:t>
            </a:r>
            <a:r>
              <a:rPr lang="ru-RU" sz="2400" b="0" dirty="0" err="1">
                <a:cs typeface="Arial" panose="020B0604020202020204" pitchFamily="34" charset="0"/>
              </a:rPr>
              <a:t>кількості</a:t>
            </a:r>
            <a:r>
              <a:rPr lang="ru-RU" sz="2400" b="0" dirty="0">
                <a:cs typeface="Arial" panose="020B0604020202020204" pitchFamily="34" charset="0"/>
              </a:rPr>
              <a:t> </a:t>
            </a:r>
            <a:r>
              <a:rPr lang="ru-RU" sz="2400" b="0" dirty="0" err="1">
                <a:cs typeface="Arial" panose="020B0604020202020204" pitchFamily="34" charset="0"/>
              </a:rPr>
              <a:t>одиниць</a:t>
            </a:r>
            <a:r>
              <a:rPr lang="ru-RU" sz="2400" b="0" dirty="0">
                <a:cs typeface="Arial" panose="020B0604020202020204" pitchFamily="34" charset="0"/>
              </a:rPr>
              <a:t> у </a:t>
            </a:r>
            <a:r>
              <a:rPr lang="ru-RU" sz="2400" b="0" dirty="0" err="1">
                <a:cs typeface="Arial" panose="020B0604020202020204" pitchFamily="34" charset="0"/>
              </a:rPr>
              <a:t>першій</a:t>
            </a:r>
            <a:r>
              <a:rPr lang="ru-RU" sz="2400" b="0" dirty="0">
                <a:cs typeface="Arial" panose="020B0604020202020204" pitchFamily="34" charset="0"/>
              </a:rPr>
              <a:t> </a:t>
            </a:r>
            <a:r>
              <a:rPr lang="ru-RU" sz="2400" b="0" dirty="0" err="1">
                <a:cs typeface="Arial" panose="020B0604020202020204" pitchFamily="34" charset="0"/>
              </a:rPr>
              <a:t>вибірці</a:t>
            </a:r>
            <a:r>
              <a:rPr lang="ru-RU" sz="2400" b="0" dirty="0">
                <a:cs typeface="Arial" panose="020B0604020202020204" pitchFamily="34" charset="0"/>
              </a:rPr>
              <a:t> </a:t>
            </a:r>
            <a:r>
              <a:rPr lang="ru-RU" sz="2400" b="0" dirty="0" err="1">
                <a:cs typeface="Arial" panose="020B0604020202020204" pitchFamily="34" charset="0"/>
              </a:rPr>
              <a:t>відповідно</a:t>
            </a:r>
            <a:r>
              <a:rPr lang="ru-RU" sz="2400" b="0" dirty="0">
                <a:cs typeface="Arial" panose="020B0604020202020204" pitchFamily="34" charset="0"/>
              </a:rPr>
              <a:t> до плану</a:t>
            </a:r>
            <a:r>
              <a:rPr lang="en-US" altLang="en-US" sz="2400" b="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4804" y="121444"/>
            <a:ext cx="941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en-US" altLang="en-US" sz="2000" dirty="0">
                <a:cs typeface="Arial" panose="020B0604020202020204" pitchFamily="34" charset="0"/>
              </a:rPr>
              <a:t>2.1. </a:t>
            </a:r>
            <a:r>
              <a:rPr lang="uk-UA" altLang="en-US" sz="2000" dirty="0" smtClean="0">
                <a:cs typeface="Arial" panose="020B0604020202020204" pitchFamily="34" charset="0"/>
              </a:rPr>
              <a:t>Партії упакованих одиниць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363" y="833438"/>
            <a:ext cx="12085637" cy="43974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0216" y="985458"/>
            <a:ext cx="1185793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/>
              <a:t>—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невідповідних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, </a:t>
            </a:r>
            <a:r>
              <a:rPr lang="ru-RU" sz="2400" dirty="0" err="1"/>
              <a:t>виявлених</a:t>
            </a:r>
            <a:r>
              <a:rPr lang="ru-RU" sz="2400" dirty="0"/>
              <a:t> у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вибірці</a:t>
            </a:r>
            <a:r>
              <a:rPr lang="ru-RU" sz="2400" dirty="0"/>
              <a:t>, є </a:t>
            </a:r>
            <a:r>
              <a:rPr lang="ru-RU" sz="2400" dirty="0" err="1">
                <a:solidFill>
                  <a:srgbClr val="FF0000"/>
                </a:solidFill>
              </a:rPr>
              <a:t>меншою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чи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відповідає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першому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критерію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прийняття</a:t>
            </a:r>
            <a:r>
              <a:rPr lang="ru-RU" sz="2400" dirty="0"/>
              <a:t>, </a:t>
            </a:r>
            <a:r>
              <a:rPr lang="ru-RU" sz="2400" dirty="0" err="1"/>
              <a:t>партію</a:t>
            </a:r>
            <a:r>
              <a:rPr lang="ru-RU" sz="2400" dirty="0"/>
              <a:t> </a:t>
            </a:r>
            <a:r>
              <a:rPr lang="ru-RU" sz="2400" dirty="0" err="1"/>
              <a:t>упакованих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вважають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прийнятною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для </a:t>
            </a:r>
            <a:r>
              <a:rPr lang="ru-RU" sz="2400" dirty="0" err="1"/>
              <a:t>цілей</a:t>
            </a:r>
            <a:r>
              <a:rPr lang="ru-RU" sz="2400" dirty="0"/>
              <a:t>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перевірки</a:t>
            </a:r>
            <a:r>
              <a:rPr lang="ru-RU" sz="2400" dirty="0"/>
              <a:t>;</a:t>
            </a:r>
            <a:endParaRPr lang="en-US" sz="2400" dirty="0"/>
          </a:p>
          <a:p>
            <a:pPr algn="just">
              <a:spcBef>
                <a:spcPts val="600"/>
              </a:spcBef>
            </a:pPr>
            <a:r>
              <a:rPr lang="en-US" altLang="en-US" sz="2400" dirty="0" smtClean="0"/>
              <a:t>—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невідповідних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, </a:t>
            </a:r>
            <a:r>
              <a:rPr lang="ru-RU" sz="2400" dirty="0" err="1"/>
              <a:t>виявлених</a:t>
            </a:r>
            <a:r>
              <a:rPr lang="ru-RU" sz="2400" dirty="0"/>
              <a:t> у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вибірці</a:t>
            </a:r>
            <a:r>
              <a:rPr lang="ru-RU" sz="2400" dirty="0"/>
              <a:t>, </a:t>
            </a:r>
            <a:r>
              <a:rPr lang="ru-RU" sz="2400" dirty="0" err="1">
                <a:solidFill>
                  <a:srgbClr val="FF0000"/>
                </a:solidFill>
              </a:rPr>
              <a:t>відповідає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або</a:t>
            </a:r>
            <a:r>
              <a:rPr lang="ru-RU" sz="2400" dirty="0">
                <a:solidFill>
                  <a:srgbClr val="FF0000"/>
                </a:solidFill>
              </a:rPr>
              <a:t> є </a:t>
            </a:r>
            <a:r>
              <a:rPr lang="ru-RU" sz="2400" dirty="0" err="1">
                <a:solidFill>
                  <a:srgbClr val="FF0000"/>
                </a:solidFill>
              </a:rPr>
              <a:t>більшою</a:t>
            </a:r>
            <a:r>
              <a:rPr lang="ru-RU" sz="2400" dirty="0">
                <a:solidFill>
                  <a:srgbClr val="FF0000"/>
                </a:solidFill>
              </a:rPr>
              <a:t> за перший </a:t>
            </a:r>
            <a:r>
              <a:rPr lang="ru-RU" sz="2400" dirty="0" err="1">
                <a:solidFill>
                  <a:srgbClr val="FF0000"/>
                </a:solidFill>
              </a:rPr>
              <a:t>критерій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неприйняття</a:t>
            </a:r>
            <a:r>
              <a:rPr lang="ru-RU" sz="2400" dirty="0"/>
              <a:t>, </a:t>
            </a:r>
            <a:r>
              <a:rPr lang="ru-RU" sz="2400" dirty="0" err="1"/>
              <a:t>партію</a:t>
            </a:r>
            <a:r>
              <a:rPr lang="ru-RU" sz="2400" dirty="0"/>
              <a:t> </a:t>
            </a:r>
            <a:r>
              <a:rPr lang="ru-RU" sz="2400" dirty="0" err="1"/>
              <a:t>упакованих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 </a:t>
            </a:r>
            <a:r>
              <a:rPr lang="ru-RU" sz="2400" dirty="0" err="1"/>
              <a:t>бракують</a:t>
            </a:r>
            <a:r>
              <a:rPr lang="ru-RU" sz="2400" dirty="0"/>
              <a:t>;</a:t>
            </a:r>
            <a:endParaRPr lang="en-US" sz="2400" dirty="0"/>
          </a:p>
          <a:p>
            <a:pPr algn="just">
              <a:spcBef>
                <a:spcPts val="600"/>
              </a:spcBef>
            </a:pPr>
            <a:r>
              <a:rPr lang="en-US" altLang="en-US" sz="2400" dirty="0" smtClean="0"/>
              <a:t>—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невідповідних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, </a:t>
            </a:r>
            <a:r>
              <a:rPr lang="ru-RU" sz="2400" dirty="0" err="1"/>
              <a:t>виявлених</a:t>
            </a:r>
            <a:r>
              <a:rPr lang="ru-RU" sz="2400" dirty="0"/>
              <a:t> у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вибірці</a:t>
            </a:r>
            <a:r>
              <a:rPr lang="ru-RU" sz="2400" dirty="0"/>
              <a:t>, </a:t>
            </a:r>
            <a:r>
              <a:rPr lang="ru-RU" sz="2400" dirty="0" err="1"/>
              <a:t>перебуває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першим </a:t>
            </a:r>
            <a:r>
              <a:rPr lang="ru-RU" sz="2400" dirty="0" err="1">
                <a:solidFill>
                  <a:srgbClr val="FF0000"/>
                </a:solidFill>
              </a:rPr>
              <a:t>критерієм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прийняття</a:t>
            </a:r>
            <a:r>
              <a:rPr lang="ru-RU" sz="2400" dirty="0">
                <a:solidFill>
                  <a:srgbClr val="FF0000"/>
                </a:solidFill>
              </a:rPr>
              <a:t> та першим </a:t>
            </a:r>
            <a:r>
              <a:rPr lang="ru-RU" sz="2400" dirty="0" err="1">
                <a:solidFill>
                  <a:srgbClr val="FF0000"/>
                </a:solidFill>
              </a:rPr>
              <a:t>критерієм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неприйняття</a:t>
            </a:r>
            <a:r>
              <a:rPr lang="ru-RU" sz="2400" dirty="0"/>
              <a:t>, </a:t>
            </a:r>
            <a:r>
              <a:rPr lang="ru-RU" sz="2400" dirty="0" err="1"/>
              <a:t>перевіряється</a:t>
            </a:r>
            <a:r>
              <a:rPr lang="ru-RU" sz="2400" dirty="0"/>
              <a:t> друга </a:t>
            </a:r>
            <a:r>
              <a:rPr lang="ru-RU" sz="2400" dirty="0" err="1"/>
              <a:t>вибірка</a:t>
            </a:r>
            <a:r>
              <a:rPr lang="ru-RU" sz="2400" dirty="0"/>
              <a:t>,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зазначено</a:t>
            </a:r>
            <a:r>
              <a:rPr lang="ru-RU" sz="2400" dirty="0"/>
              <a:t> у </a:t>
            </a:r>
            <a:r>
              <a:rPr lang="ru-RU" sz="2400" dirty="0" err="1"/>
              <a:t>плані</a:t>
            </a:r>
            <a:r>
              <a:rPr lang="ru-RU" sz="2400" dirty="0"/>
              <a:t>.</a:t>
            </a:r>
            <a:endParaRPr 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92506" y="157163"/>
            <a:ext cx="1000190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(76/211/</a:t>
            </a:r>
            <a:r>
              <a:rPr lang="uk-UA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en-US" altLang="en-US" sz="2000" dirty="0">
                <a:cs typeface="Arial" panose="020B0604020202020204" pitchFamily="34" charset="0"/>
              </a:rPr>
              <a:t>2.1. </a:t>
            </a:r>
            <a:r>
              <a:rPr lang="uk-UA" altLang="en-US" sz="2000" dirty="0" smtClean="0">
                <a:cs typeface="Arial" panose="020B0604020202020204" pitchFamily="34" charset="0"/>
              </a:rPr>
              <a:t>Партії упакованих одиниць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881033" y="2927536"/>
            <a:ext cx="6343650" cy="476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881033" y="3657786"/>
            <a:ext cx="6343650" cy="6191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881033" y="4310249"/>
            <a:ext cx="5353050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033433" y="2194111"/>
            <a:ext cx="5076825" cy="1649413"/>
          </a:xfrm>
          <a:custGeom>
            <a:avLst/>
            <a:gdLst>
              <a:gd name="connsiteX0" fmla="*/ 0 w 5076825"/>
              <a:gd name="connsiteY0" fmla="*/ 1220220 h 1650281"/>
              <a:gd name="connsiteX1" fmla="*/ 523875 w 5076825"/>
              <a:gd name="connsiteY1" fmla="*/ 315345 h 1650281"/>
              <a:gd name="connsiteX2" fmla="*/ 1676400 w 5076825"/>
              <a:gd name="connsiteY2" fmla="*/ 1648845 h 1650281"/>
              <a:gd name="connsiteX3" fmla="*/ 2819400 w 5076825"/>
              <a:gd name="connsiteY3" fmla="*/ 10545 h 1650281"/>
              <a:gd name="connsiteX4" fmla="*/ 3686175 w 5076825"/>
              <a:gd name="connsiteY4" fmla="*/ 963045 h 1650281"/>
              <a:gd name="connsiteX5" fmla="*/ 4048125 w 5076825"/>
              <a:gd name="connsiteY5" fmla="*/ 1324995 h 1650281"/>
              <a:gd name="connsiteX6" fmla="*/ 4695825 w 5076825"/>
              <a:gd name="connsiteY6" fmla="*/ 391545 h 1650281"/>
              <a:gd name="connsiteX7" fmla="*/ 5076825 w 5076825"/>
              <a:gd name="connsiteY7" fmla="*/ 763020 h 1650281"/>
              <a:gd name="connsiteX8" fmla="*/ 5076825 w 5076825"/>
              <a:gd name="connsiteY8" fmla="*/ 763020 h 165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825" h="1650281">
                <a:moveTo>
                  <a:pt x="0" y="1220220"/>
                </a:moveTo>
                <a:cubicBezTo>
                  <a:pt x="122237" y="732064"/>
                  <a:pt x="244475" y="243908"/>
                  <a:pt x="523875" y="315345"/>
                </a:cubicBezTo>
                <a:cubicBezTo>
                  <a:pt x="803275" y="386782"/>
                  <a:pt x="1293812" y="1699645"/>
                  <a:pt x="1676400" y="1648845"/>
                </a:cubicBezTo>
                <a:cubicBezTo>
                  <a:pt x="2058988" y="1598045"/>
                  <a:pt x="2484438" y="124845"/>
                  <a:pt x="2819400" y="10545"/>
                </a:cubicBezTo>
                <a:cubicBezTo>
                  <a:pt x="3154362" y="-103755"/>
                  <a:pt x="3481388" y="743970"/>
                  <a:pt x="3686175" y="963045"/>
                </a:cubicBezTo>
                <a:cubicBezTo>
                  <a:pt x="3890962" y="1182120"/>
                  <a:pt x="3879850" y="1420245"/>
                  <a:pt x="4048125" y="1324995"/>
                </a:cubicBezTo>
                <a:cubicBezTo>
                  <a:pt x="4216400" y="1229745"/>
                  <a:pt x="4524375" y="485207"/>
                  <a:pt x="4695825" y="391545"/>
                </a:cubicBezTo>
                <a:cubicBezTo>
                  <a:pt x="4867275" y="297883"/>
                  <a:pt x="5076825" y="763020"/>
                  <a:pt x="5076825" y="763020"/>
                </a:cubicBezTo>
                <a:lnTo>
                  <a:pt x="5076825" y="763020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68546" y="3719699"/>
            <a:ext cx="66675" cy="762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638396" y="3719699"/>
            <a:ext cx="84137" cy="1206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24121" y="3718111"/>
            <a:ext cx="79375" cy="1174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2 25"/>
          <p:cNvSpPr>
            <a:spLocks/>
          </p:cNvSpPr>
          <p:nvPr/>
        </p:nvSpPr>
        <p:spPr bwMode="auto">
          <a:xfrm>
            <a:off x="5170208" y="3835586"/>
            <a:ext cx="928688" cy="3508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829"/>
              <a:gd name="adj6" fmla="val -53810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≤2,5%</a:t>
            </a: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Line Callout 2 26"/>
          <p:cNvSpPr>
            <a:spLocks/>
          </p:cNvSpPr>
          <p:nvPr/>
        </p:nvSpPr>
        <p:spPr bwMode="auto">
          <a:xfrm>
            <a:off x="7694332" y="1305111"/>
            <a:ext cx="2552701" cy="10874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0986"/>
              <a:gd name="adj6" fmla="val -73134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T1 </a:t>
            </a:r>
            <a:r>
              <a:rPr lang="uk-UA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допустиме від</a:t>
            </a: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ємн</a:t>
            </a:r>
            <a:r>
              <a:rPr lang="uk-UA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uk-UA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відхилення</a:t>
            </a: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Line Callout 2 27"/>
          <p:cNvSpPr>
            <a:spLocks/>
          </p:cNvSpPr>
          <p:nvPr/>
        </p:nvSpPr>
        <p:spPr bwMode="auto">
          <a:xfrm>
            <a:off x="5144808" y="1130486"/>
            <a:ext cx="1304925" cy="685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9440"/>
              <a:gd name="adj6" fmla="val -59764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СЕРЕДНЄ значення</a:t>
            </a: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Line Callout 2 28"/>
          <p:cNvSpPr>
            <a:spLocks/>
          </p:cNvSpPr>
          <p:nvPr/>
        </p:nvSpPr>
        <p:spPr bwMode="auto">
          <a:xfrm>
            <a:off x="3304896" y="5146861"/>
            <a:ext cx="914400" cy="266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7819"/>
              <a:gd name="adj6" fmla="val -36921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T2</a:t>
            </a:r>
            <a:endParaRPr lang="en-US" altLang="en-US" sz="200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517746" y="3714936"/>
            <a:ext cx="50800" cy="396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e Callout 2 30"/>
          <p:cNvSpPr>
            <a:spLocks/>
          </p:cNvSpPr>
          <p:nvPr/>
        </p:nvSpPr>
        <p:spPr bwMode="auto">
          <a:xfrm>
            <a:off x="3387446" y="1024124"/>
            <a:ext cx="1416050" cy="7032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0760"/>
              <a:gd name="adj6" fmla="val -59231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Номінальна кількість</a:t>
            </a:r>
            <a:endParaRPr lang="en-US" altLang="en-US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948083" y="4400736"/>
            <a:ext cx="5077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1400" i="1" dirty="0">
                <a:solidFill>
                  <a:srgbClr val="FF0000"/>
                </a:solidFill>
              </a:rPr>
              <a:t>Кількість невідповідних упакованих одиниць</a:t>
            </a:r>
            <a:endParaRPr lang="en-US" altLang="en-US" sz="1400" i="1" dirty="0">
              <a:solidFill>
                <a:srgbClr val="FF0000"/>
              </a:solidFill>
            </a:endParaRPr>
          </a:p>
          <a:p>
            <a:pPr algn="just"/>
            <a:r>
              <a:rPr lang="uk-UA" altLang="en-US" sz="1400" i="1" dirty="0">
                <a:solidFill>
                  <a:srgbClr val="FF0000"/>
                </a:solidFill>
              </a:rPr>
              <a:t>у контрольній партії, що мають відхилення </a:t>
            </a:r>
            <a:r>
              <a:rPr lang="en-US" altLang="en-US" sz="1400" i="1" dirty="0">
                <a:solidFill>
                  <a:srgbClr val="FF0000"/>
                </a:solidFill>
              </a:rPr>
              <a:t> </a:t>
            </a:r>
            <a:r>
              <a:rPr lang="en-US" altLang="en-US" sz="1400" i="1" dirty="0" smtClean="0">
                <a:solidFill>
                  <a:srgbClr val="FF0000"/>
                </a:solidFill>
              </a:rPr>
              <a:t>T</a:t>
            </a:r>
            <a:r>
              <a:rPr lang="uk-UA" altLang="en-US" sz="1400" i="1" dirty="0" smtClean="0">
                <a:solidFill>
                  <a:srgbClr val="FF0000"/>
                </a:solidFill>
              </a:rPr>
              <a:t>2</a:t>
            </a:r>
            <a:endParaRPr lang="en-US" altLang="en-US" sz="1400" i="1" dirty="0">
              <a:solidFill>
                <a:srgbClr val="FF0000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516407" y="3733986"/>
            <a:ext cx="509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1400" i="1" dirty="0" smtClean="0">
                <a:solidFill>
                  <a:srgbClr val="FF0000"/>
                </a:solidFill>
              </a:rPr>
              <a:t>Кількість невідповідних упакованих одиниць</a:t>
            </a:r>
            <a:endParaRPr lang="en-US" altLang="en-US" sz="1400" i="1" dirty="0">
              <a:solidFill>
                <a:srgbClr val="FF0000"/>
              </a:solidFill>
            </a:endParaRPr>
          </a:p>
          <a:p>
            <a:pPr algn="just"/>
            <a:r>
              <a:rPr lang="uk-UA" altLang="en-US" sz="1400" i="1" dirty="0" smtClean="0">
                <a:solidFill>
                  <a:srgbClr val="FF0000"/>
                </a:solidFill>
              </a:rPr>
              <a:t>у контрольній партії, що мають відхилення </a:t>
            </a:r>
            <a:r>
              <a:rPr lang="en-US" altLang="en-US" sz="1400" i="1" dirty="0" smtClean="0">
                <a:solidFill>
                  <a:srgbClr val="FF0000"/>
                </a:solidFill>
              </a:rPr>
              <a:t> T1</a:t>
            </a:r>
            <a:r>
              <a:rPr lang="en-US" altLang="en-US" i="1" dirty="0" smtClean="0">
                <a:solidFill>
                  <a:srgbClr val="FF0000"/>
                </a:solidFill>
              </a:rPr>
              <a:t>.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389158" y="5146861"/>
            <a:ext cx="5629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1800" i="1" dirty="0" smtClean="0">
                <a:solidFill>
                  <a:srgbClr val="FF0000"/>
                </a:solidFill>
              </a:rPr>
              <a:t>Кількість упакованих одиниць з відхиленням понад Т2 дорівнює нулю.</a:t>
            </a:r>
            <a:endParaRPr lang="en-US" altLang="en-US" sz="1800" i="1" dirty="0">
              <a:solidFill>
                <a:srgbClr val="FF0000"/>
              </a:solidFill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4527089" y="2646549"/>
            <a:ext cx="26514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400" i="1" dirty="0">
                <a:solidFill>
                  <a:srgbClr val="FF0000"/>
                </a:solidFill>
              </a:rPr>
              <a:t> </a:t>
            </a:r>
            <a:r>
              <a:rPr lang="uk-UA" altLang="en-US" sz="1400" i="1" dirty="0" smtClean="0">
                <a:solidFill>
                  <a:srgbClr val="FF0000"/>
                </a:solidFill>
              </a:rPr>
              <a:t>середнє відхилення партії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4322483" y="2860861"/>
            <a:ext cx="133350" cy="1333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411633" y="3613336"/>
            <a:ext cx="133350" cy="1333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4619346" y="3708586"/>
            <a:ext cx="133350" cy="1333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2900083" y="4281674"/>
            <a:ext cx="133350" cy="1333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861983" y="162111"/>
            <a:ext cx="0" cy="5727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85683" y="3146611"/>
            <a:ext cx="8058150" cy="12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Connector 25"/>
          <p:cNvSpPr/>
          <p:nvPr/>
        </p:nvSpPr>
        <p:spPr>
          <a:xfrm>
            <a:off x="2471458" y="3033899"/>
            <a:ext cx="304800" cy="2508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42159" y="345229"/>
            <a:ext cx="331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en-US" dirty="0" smtClean="0"/>
              <a:t>Умови РРР для випробування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3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970" y="900674"/>
            <a:ext cx="11913030" cy="46798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91197" y="933104"/>
            <a:ext cx="1168857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2600" dirty="0" err="1" smtClean="0"/>
              <a:t>Невідповідні</a:t>
            </a:r>
            <a:r>
              <a:rPr lang="ru-RU" sz="2600" dirty="0" smtClean="0"/>
              <a:t> </a:t>
            </a:r>
            <a:r>
              <a:rPr lang="ru-RU" sz="2600" dirty="0" err="1"/>
              <a:t>одиниці</a:t>
            </a:r>
            <a:r>
              <a:rPr lang="ru-RU" sz="2600" dirty="0"/>
              <a:t>, </a:t>
            </a:r>
            <a:r>
              <a:rPr lang="ru-RU" sz="2600" dirty="0" err="1"/>
              <a:t>виявлені</a:t>
            </a:r>
            <a:r>
              <a:rPr lang="ru-RU" sz="2600" dirty="0"/>
              <a:t> у </a:t>
            </a:r>
            <a:r>
              <a:rPr lang="ru-RU" sz="2600" dirty="0" err="1"/>
              <a:t>першій</a:t>
            </a:r>
            <a:r>
              <a:rPr lang="ru-RU" sz="2600" dirty="0"/>
              <a:t> та </a:t>
            </a:r>
            <a:r>
              <a:rPr lang="ru-RU" sz="2600" dirty="0" err="1"/>
              <a:t>другій</a:t>
            </a:r>
            <a:r>
              <a:rPr lang="ru-RU" sz="2600" dirty="0"/>
              <a:t> </a:t>
            </a:r>
            <a:r>
              <a:rPr lang="ru-RU" sz="2600" dirty="0" err="1"/>
              <a:t>вибірках</a:t>
            </a:r>
            <a:r>
              <a:rPr lang="ru-RU" sz="2600" dirty="0"/>
              <a:t>, </a:t>
            </a:r>
            <a:r>
              <a:rPr lang="ru-RU" sz="2600" dirty="0" err="1"/>
              <a:t>об’єднують</a:t>
            </a:r>
            <a:r>
              <a:rPr lang="ru-RU" sz="2600" dirty="0"/>
              <a:t> </a:t>
            </a:r>
            <a:r>
              <a:rPr lang="ru-RU" sz="2600" dirty="0" smtClean="0"/>
              <a:t>і</a:t>
            </a:r>
            <a:endParaRPr lang="en-US" altLang="en-US" sz="2600" dirty="0"/>
          </a:p>
          <a:p>
            <a:pPr algn="just"/>
            <a:endParaRPr lang="en-US" altLang="en-US" sz="2600" dirty="0"/>
          </a:p>
          <a:p>
            <a:pPr algn="just"/>
            <a:r>
              <a:rPr lang="en-US" altLang="en-US" sz="2600" dirty="0"/>
              <a:t>— </a:t>
            </a:r>
            <a:r>
              <a:rPr lang="ru-RU" sz="2600" dirty="0"/>
              <a:t>в </a:t>
            </a:r>
            <a:r>
              <a:rPr lang="ru-RU" sz="2600" dirty="0" err="1"/>
              <a:t>разі</a:t>
            </a:r>
            <a:r>
              <a:rPr lang="ru-RU" sz="2600" dirty="0"/>
              <a:t>, коли </a:t>
            </a:r>
            <a:r>
              <a:rPr lang="ru-RU" sz="2600" dirty="0" err="1"/>
              <a:t>сумарна</a:t>
            </a:r>
            <a:r>
              <a:rPr lang="ru-RU" sz="2600" dirty="0"/>
              <a:t> </a:t>
            </a:r>
            <a:r>
              <a:rPr lang="ru-RU" sz="2600" dirty="0" err="1"/>
              <a:t>кількість</a:t>
            </a:r>
            <a:r>
              <a:rPr lang="ru-RU" sz="2600" dirty="0"/>
              <a:t> </a:t>
            </a:r>
            <a:r>
              <a:rPr lang="ru-RU" sz="2600" dirty="0" err="1"/>
              <a:t>невідповідних</a:t>
            </a:r>
            <a:r>
              <a:rPr lang="ru-RU" sz="2600" dirty="0"/>
              <a:t> </a:t>
            </a:r>
            <a:r>
              <a:rPr lang="ru-RU" sz="2600" dirty="0" err="1" smtClean="0"/>
              <a:t>одиниць</a:t>
            </a:r>
            <a:r>
              <a:rPr lang="ru-RU" sz="2600" dirty="0" smtClean="0"/>
              <a:t> є </a:t>
            </a:r>
            <a:r>
              <a:rPr lang="ru-RU" sz="2600" dirty="0" err="1"/>
              <a:t>меншою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відповідає</a:t>
            </a:r>
            <a:r>
              <a:rPr lang="ru-RU" sz="2600" dirty="0"/>
              <a:t> другому </a:t>
            </a:r>
            <a:r>
              <a:rPr lang="ru-RU" sz="2600" dirty="0" err="1"/>
              <a:t>критерію</a:t>
            </a:r>
            <a:r>
              <a:rPr lang="ru-RU" sz="2600" dirty="0"/>
              <a:t> </a:t>
            </a:r>
            <a:r>
              <a:rPr lang="ru-RU" sz="2600" dirty="0" err="1"/>
              <a:t>прийняття</a:t>
            </a:r>
            <a:r>
              <a:rPr lang="ru-RU" sz="2600" dirty="0"/>
              <a:t>, </a:t>
            </a:r>
            <a:r>
              <a:rPr lang="ru-RU" sz="2600" dirty="0" err="1"/>
              <a:t>партію</a:t>
            </a:r>
            <a:r>
              <a:rPr lang="ru-RU" sz="2600" dirty="0"/>
              <a:t> </a:t>
            </a:r>
            <a:r>
              <a:rPr lang="ru-RU" sz="2600" dirty="0" err="1"/>
              <a:t>упакованих</a:t>
            </a:r>
            <a:r>
              <a:rPr lang="ru-RU" sz="2600" dirty="0"/>
              <a:t> </a:t>
            </a:r>
            <a:r>
              <a:rPr lang="ru-RU" sz="2600" dirty="0" err="1"/>
              <a:t>одиниць</a:t>
            </a:r>
            <a:r>
              <a:rPr lang="ru-RU" sz="2600" dirty="0"/>
              <a:t> </a:t>
            </a:r>
            <a:r>
              <a:rPr lang="ru-RU" sz="2600" dirty="0" err="1"/>
              <a:t>вважають</a:t>
            </a:r>
            <a:r>
              <a:rPr lang="ru-RU" sz="2600" dirty="0"/>
              <a:t> </a:t>
            </a:r>
            <a:r>
              <a:rPr lang="ru-RU" sz="2600" dirty="0" err="1"/>
              <a:t>прийнятною</a:t>
            </a:r>
            <a:r>
              <a:rPr lang="ru-RU" sz="2600" dirty="0"/>
              <a:t> для </a:t>
            </a:r>
            <a:r>
              <a:rPr lang="ru-RU" sz="2600" dirty="0" err="1"/>
              <a:t>цілей</a:t>
            </a:r>
            <a:r>
              <a:rPr lang="ru-RU" sz="2600" dirty="0"/>
              <a:t> </a:t>
            </a:r>
            <a:r>
              <a:rPr lang="ru-RU" sz="2600" dirty="0" err="1"/>
              <a:t>даної</a:t>
            </a:r>
            <a:r>
              <a:rPr lang="ru-RU" sz="2600" dirty="0"/>
              <a:t> </a:t>
            </a:r>
            <a:r>
              <a:rPr lang="ru-RU" sz="2600" dirty="0" err="1"/>
              <a:t>перевірки</a:t>
            </a:r>
            <a:r>
              <a:rPr lang="ru-RU" sz="2600" dirty="0"/>
              <a:t>;</a:t>
            </a:r>
            <a:endParaRPr lang="en-US" sz="2600" dirty="0"/>
          </a:p>
          <a:p>
            <a:pPr algn="just"/>
            <a:endParaRPr lang="en-US" altLang="en-US" sz="2600" dirty="0"/>
          </a:p>
          <a:p>
            <a:r>
              <a:rPr lang="en-US" altLang="en-US" sz="2600" dirty="0"/>
              <a:t>— </a:t>
            </a:r>
            <a:r>
              <a:rPr lang="ru-RU" sz="2600" dirty="0"/>
              <a:t>в </a:t>
            </a:r>
            <a:r>
              <a:rPr lang="ru-RU" sz="2600" dirty="0" err="1"/>
              <a:t>разі</a:t>
            </a:r>
            <a:r>
              <a:rPr lang="ru-RU" sz="2600" dirty="0"/>
              <a:t>, коли </a:t>
            </a:r>
            <a:r>
              <a:rPr lang="ru-RU" sz="2600" dirty="0" err="1"/>
              <a:t>сумарна</a:t>
            </a:r>
            <a:r>
              <a:rPr lang="ru-RU" sz="2600" dirty="0"/>
              <a:t> </a:t>
            </a:r>
            <a:r>
              <a:rPr lang="ru-RU" sz="2600" dirty="0" err="1"/>
              <a:t>кількість</a:t>
            </a:r>
            <a:r>
              <a:rPr lang="ru-RU" sz="2600" dirty="0"/>
              <a:t> </a:t>
            </a:r>
            <a:r>
              <a:rPr lang="ru-RU" sz="2600" dirty="0" err="1"/>
              <a:t>невідповідних</a:t>
            </a:r>
            <a:r>
              <a:rPr lang="ru-RU" sz="2600" dirty="0"/>
              <a:t> </a:t>
            </a:r>
            <a:r>
              <a:rPr lang="ru-RU" sz="2600" dirty="0" err="1"/>
              <a:t>одиниць</a:t>
            </a:r>
            <a:r>
              <a:rPr lang="ru-RU" sz="2600" dirty="0"/>
              <a:t> </a:t>
            </a:r>
            <a:r>
              <a:rPr lang="ru-RU" sz="2600" dirty="0" err="1"/>
              <a:t>відповідає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є </a:t>
            </a:r>
            <a:r>
              <a:rPr lang="ru-RU" sz="2600" dirty="0" err="1"/>
              <a:t>більшою</a:t>
            </a:r>
            <a:r>
              <a:rPr lang="ru-RU" sz="2600" dirty="0"/>
              <a:t> за </a:t>
            </a:r>
            <a:r>
              <a:rPr lang="ru-RU" sz="2600" dirty="0" err="1"/>
              <a:t>другий</a:t>
            </a:r>
            <a:r>
              <a:rPr lang="ru-RU" sz="2600" dirty="0"/>
              <a:t> </a:t>
            </a:r>
            <a:r>
              <a:rPr lang="ru-RU" sz="2600" dirty="0" err="1"/>
              <a:t>критерій</a:t>
            </a:r>
            <a:r>
              <a:rPr lang="ru-RU" sz="2600" dirty="0"/>
              <a:t> </a:t>
            </a:r>
            <a:r>
              <a:rPr lang="ru-RU" sz="2600" dirty="0" err="1"/>
              <a:t>неприйняття</a:t>
            </a:r>
            <a:r>
              <a:rPr lang="ru-RU" sz="2600" dirty="0"/>
              <a:t>, </a:t>
            </a:r>
            <a:r>
              <a:rPr lang="ru-RU" sz="2600" dirty="0" err="1"/>
              <a:t>партію</a:t>
            </a:r>
            <a:r>
              <a:rPr lang="ru-RU" sz="2600" dirty="0"/>
              <a:t> </a:t>
            </a:r>
            <a:r>
              <a:rPr lang="ru-RU" sz="2600" dirty="0" err="1"/>
              <a:t>упакованих</a:t>
            </a:r>
            <a:r>
              <a:rPr lang="ru-RU" sz="2600" dirty="0"/>
              <a:t> </a:t>
            </a:r>
            <a:r>
              <a:rPr lang="ru-RU" sz="2600" dirty="0" err="1"/>
              <a:t>одиниць</a:t>
            </a:r>
            <a:r>
              <a:rPr lang="ru-RU" sz="2600" dirty="0"/>
              <a:t> </a:t>
            </a:r>
            <a:r>
              <a:rPr lang="ru-RU" sz="2600" dirty="0" err="1"/>
              <a:t>бракують</a:t>
            </a:r>
            <a:r>
              <a:rPr lang="ru-RU" sz="2600" dirty="0"/>
              <a:t>.</a:t>
            </a:r>
            <a:endParaRPr lang="en-US" sz="2600" dirty="0"/>
          </a:p>
          <a:p>
            <a:pPr algn="just"/>
            <a:endParaRPr lang="en-US" altLang="en-US" sz="2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21359" y="253762"/>
            <a:ext cx="98590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Директива Ради </a:t>
            </a: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76/211/</a:t>
            </a:r>
            <a:r>
              <a:rPr lang="uk-UA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Є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EC) </a:t>
            </a:r>
            <a:r>
              <a:rPr lang="en-US" altLang="en-US" sz="2000" dirty="0">
                <a:cs typeface="Arial" panose="020B0604020202020204" pitchFamily="34" charset="0"/>
              </a:rPr>
              <a:t>2.1. </a:t>
            </a:r>
            <a:r>
              <a:rPr lang="uk-UA" altLang="en-US" sz="2000" dirty="0">
                <a:cs typeface="Arial" panose="020B0604020202020204" pitchFamily="34" charset="0"/>
              </a:rPr>
              <a:t>Партії упакованих одиниць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8777</Words>
  <Application>Microsoft Office PowerPoint</Application>
  <PresentationFormat>Произвольный</PresentationFormat>
  <Paragraphs>1065</Paragraphs>
  <Slides>109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109</vt:i4>
      </vt:variant>
    </vt:vector>
  </HeadingPairs>
  <TitlesOfParts>
    <vt:vector size="110" baseType="lpstr">
      <vt:lpstr>Office Theme</vt:lpstr>
      <vt:lpstr>ДИРЕКТИВА РАДИ від 20 січня 1976 року про наближення законодавства держав-членів стосовно компонування за масою чи за об’ємом окремих розфасованих продуктів (76/211/ЄEC)</vt:lpstr>
      <vt:lpstr>Партнери Проекту:</vt:lpstr>
      <vt:lpstr>Довідкові документи</vt:lpstr>
      <vt:lpstr>     Довідкові документи</vt:lpstr>
      <vt:lpstr>                    Довідкові документи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Рішення щодо відповідності в законодавчій метрології - WELMEC 4.2 ДПВ (допустима похибка вимірювання) </vt:lpstr>
      <vt:lpstr> Рішення щодо відповідності в законодавчій метрології - WELMEC 4.2 MPU (Максимально допустима невизначеність вимірювання)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 Zaklivenets</dc:creator>
  <cp:lastModifiedBy>Dmytro Lutsenko</cp:lastModifiedBy>
  <cp:revision>372</cp:revision>
  <dcterms:created xsi:type="dcterms:W3CDTF">2017-05-23T09:40:12Z</dcterms:created>
  <dcterms:modified xsi:type="dcterms:W3CDTF">2018-11-06T19:52:51Z</dcterms:modified>
</cp:coreProperties>
</file>